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1"/>
  </p:sldMasterIdLst>
  <p:notesMasterIdLst>
    <p:notesMasterId r:id="rId14"/>
  </p:notesMasterIdLst>
  <p:handoutMasterIdLst>
    <p:handoutMasterId r:id="rId15"/>
  </p:handoutMasterIdLst>
  <p:sldIdLst>
    <p:sldId id="256" r:id="rId2"/>
    <p:sldId id="343" r:id="rId3"/>
    <p:sldId id="363" r:id="rId4"/>
    <p:sldId id="361" r:id="rId5"/>
    <p:sldId id="360" r:id="rId6"/>
    <p:sldId id="352" r:id="rId7"/>
    <p:sldId id="346" r:id="rId8"/>
    <p:sldId id="356" r:id="rId9"/>
    <p:sldId id="357" r:id="rId10"/>
    <p:sldId id="353" r:id="rId11"/>
    <p:sldId id="362" r:id="rId12"/>
    <p:sldId id="355" r:id="rId1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2" autoAdjust="0"/>
    <p:restoredTop sz="93475" autoAdjust="0"/>
  </p:normalViewPr>
  <p:slideViewPr>
    <p:cSldViewPr snapToObjects="1">
      <p:cViewPr varScale="1">
        <p:scale>
          <a:sx n="74" d="100"/>
          <a:sy n="74" d="100"/>
        </p:scale>
        <p:origin x="157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sddd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r>
              <a:rPr lang="en-US" smtClean="0"/>
              <a:t>sddd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Greet</a:t>
            </a:r>
            <a:r>
              <a:rPr lang="en-US" baseline="0" dirty="0" smtClean="0"/>
              <a:t> your audience, thank them for attending your presentation, introduce yourself, introduce your project, </a:t>
            </a:r>
            <a:r>
              <a:rPr lang="en-US" dirty="0" smtClean="0"/>
              <a:t>introduce your team</a:t>
            </a:r>
            <a:r>
              <a:rPr lang="en-US" baseline="0" dirty="0" smtClean="0"/>
              <a:t> members, </a:t>
            </a:r>
            <a:r>
              <a:rPr lang="en-US" dirty="0" smtClean="0"/>
              <a:t>and quickly indicate what each of you</a:t>
            </a:r>
            <a:r>
              <a:rPr lang="en-US" baseline="0" dirty="0" smtClean="0"/>
              <a:t> did in a high-level manner, and put more emphasis on your part/contribution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sddd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Introduce</a:t>
            </a:r>
            <a:r>
              <a:rPr lang="en-US" baseline="0" dirty="0" smtClean="0"/>
              <a:t> the problem that the whole project tackles and stay focused on the parts that you have been working. Indicate </a:t>
            </a:r>
            <a:r>
              <a:rPr lang="en-US" dirty="0" smtClean="0"/>
              <a:t>if there is an existing previous system, enumerate its problems/limitations,</a:t>
            </a:r>
            <a:r>
              <a:rPr lang="en-US" baseline="0" dirty="0" smtClean="0"/>
              <a:t> etc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sddd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sddd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0994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sddd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sddd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sddd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smtClean="0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sddd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F0B8D-0D8D-2245-B051-9AA5A2486620}" type="datetime1">
              <a:rPr lang="en-US" smtClean="0"/>
              <a:t>5/3/2016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43CD8-2782-0146-84BF-23C4EF21BB4C}" type="datetime1">
              <a:rPr lang="en-US" smtClean="0"/>
              <a:t>5/3/2016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4B04F-0F57-4D4C-8075-DE8688C4C47E}" type="datetime1">
              <a:rPr lang="en-US" smtClean="0"/>
              <a:t>5/3/2016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9981B-D9FF-0D4B-82B4-AF5943C208F6}" type="datetime1">
              <a:rPr lang="en-US" smtClean="0"/>
              <a:t>5/3/2016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B44631-AA55-B640-9ADD-2D71FC5E648A}" type="datetime1">
              <a:rPr lang="en-US" smtClean="0"/>
              <a:t>5/3/2016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CE6880-86B2-904B-99A6-923BB050FB88}" type="datetime1">
              <a:rPr lang="en-US" smtClean="0"/>
              <a:t>5/3/2016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E77AD-58F1-FA4E-B472-E7048CF0B323}" type="datetime1">
              <a:rPr lang="en-US" smtClean="0"/>
              <a:t>5/3/2016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0EC93-CC22-6F4E-BA74-808F2118DA83}" type="datetime1">
              <a:rPr lang="en-US" smtClean="0"/>
              <a:t>5/3/2016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66DD1-5733-9D46-BC75-57907B2E4C18}" type="datetime1">
              <a:rPr lang="en-US" smtClean="0"/>
              <a:t>5/3/2016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7F766-1E68-2C42-ACA5-C4A644A4932B}" type="datetime1">
              <a:rPr lang="en-US" smtClean="0"/>
              <a:t>5/3/2016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38065-5FD3-5243-9353-8444DF3FBD0A}" type="datetime1">
              <a:rPr lang="en-US" smtClean="0"/>
              <a:t>5/3/2016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7136B-CCF9-DF47-A422-36223D67AA95}" type="datetime1">
              <a:rPr lang="en-US" smtClean="0"/>
              <a:t>5/3/2016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E8E27-10BA-B64C-86AF-62900CCF9284}" type="datetime1">
              <a:rPr lang="en-US" smtClean="0"/>
              <a:t>5/3/2016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778AE-DB73-5B4C-A915-DFB2E4D82B29}" type="datetime1">
              <a:rPr lang="en-US" smtClean="0"/>
              <a:t>5/3/2016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3186-D937-F342-86DF-36E97D3D9FE7}" type="datetime1">
              <a:rPr lang="en-US" smtClean="0"/>
              <a:t>5/3/2016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8A1FF-5BEF-144B-9C92-BAB961837A91}" type="datetime1">
              <a:rPr lang="en-US" smtClean="0"/>
              <a:t>5/3/2016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515BF48-F4E6-D244-8640-46C2682F4A34}" type="datetime1">
              <a:rPr lang="en-US" smtClean="0"/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Piero Messarina (pmess002@fiu.edu)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3886200" y="1742632"/>
            <a:ext cx="5105400" cy="4962967"/>
          </a:xfrm>
        </p:spPr>
        <p:txBody>
          <a:bodyPr/>
          <a:lstStyle/>
          <a:p>
            <a:pPr algn="l" eaLnBrk="1" hangingPunct="1"/>
            <a:r>
              <a:rPr lang="en-US" altLang="en-US" sz="2000" b="1" dirty="0" smtClean="0">
                <a:ea typeface="ＭＳ Ｐゴシック" pitchFamily="34" charset="-128"/>
              </a:rPr>
              <a:t>Team Members: </a:t>
            </a:r>
            <a:r>
              <a:rPr lang="en-US" altLang="en-US" sz="2000" dirty="0" smtClean="0">
                <a:ea typeface="ＭＳ Ｐゴシック" pitchFamily="34" charset="-128"/>
              </a:rPr>
              <a:t>Edwin Alvarez, Alejandro Henao, Leonardo Martin, Piero Messarina </a:t>
            </a:r>
            <a:br>
              <a:rPr lang="en-US" altLang="en-US" sz="2000" dirty="0" smtClean="0">
                <a:ea typeface="ＭＳ Ｐゴシック" pitchFamily="34" charset="-128"/>
              </a:rPr>
            </a:br>
            <a:r>
              <a:rPr lang="en-US" altLang="en-US" sz="2000" dirty="0" smtClean="0">
                <a:ea typeface="ＭＳ Ｐゴシック" pitchFamily="34" charset="-128"/>
              </a:rPr>
              <a:t/>
            </a:r>
            <a:br>
              <a:rPr lang="en-US" altLang="en-US" sz="2000" dirty="0" smtClean="0">
                <a:ea typeface="ＭＳ Ｐゴシック" pitchFamily="34" charset="-128"/>
              </a:rPr>
            </a:br>
            <a:r>
              <a:rPr lang="en-US" altLang="en-US" sz="2000" b="1" dirty="0" smtClean="0">
                <a:ea typeface="ＭＳ Ｐゴシック" pitchFamily="34" charset="-128"/>
              </a:rPr>
              <a:t>Product Owners: </a:t>
            </a:r>
            <a:r>
              <a:rPr lang="en-US" altLang="en-US" sz="2000" dirty="0" smtClean="0">
                <a:ea typeface="ＭＳ Ｐゴシック" pitchFamily="34" charset="-128"/>
              </a:rPr>
              <a:t>Chief Samuel Ceballos, Major Jason Cohen</a:t>
            </a:r>
            <a:br>
              <a:rPr lang="en-US" altLang="en-US" sz="2000" dirty="0" smtClean="0">
                <a:ea typeface="ＭＳ Ｐゴシック" pitchFamily="34" charset="-128"/>
              </a:rPr>
            </a:br>
            <a:r>
              <a:rPr lang="en-US" altLang="en-US" sz="2000" dirty="0">
                <a:ea typeface="ＭＳ Ｐゴシック" pitchFamily="34" charset="-128"/>
              </a:rPr>
              <a:t/>
            </a:r>
            <a:br>
              <a:rPr lang="en-US" altLang="en-US" sz="2000" dirty="0">
                <a:ea typeface="ＭＳ Ｐゴシック" pitchFamily="34" charset="-128"/>
              </a:rPr>
            </a:br>
            <a:r>
              <a:rPr lang="en-US" altLang="en-US" sz="2000" b="1" dirty="0" smtClean="0">
                <a:ea typeface="ＭＳ Ｐゴシック" pitchFamily="34" charset="-128"/>
              </a:rPr>
              <a:t>Mentors: </a:t>
            </a:r>
            <a:r>
              <a:rPr lang="en-US" altLang="en-US" sz="2000" dirty="0" smtClean="0">
                <a:ea typeface="ＭＳ Ｐゴシック" pitchFamily="34" charset="-128"/>
              </a:rPr>
              <a:t>Juan </a:t>
            </a:r>
            <a:r>
              <a:rPr lang="en-US" altLang="en-US" sz="2000" dirty="0">
                <a:ea typeface="ＭＳ Ｐゴシック" pitchFamily="34" charset="-128"/>
              </a:rPr>
              <a:t>C</a:t>
            </a:r>
            <a:r>
              <a:rPr lang="en-US" altLang="en-US" sz="2000" dirty="0" smtClean="0">
                <a:ea typeface="ＭＳ Ｐゴシック" pitchFamily="34" charset="-128"/>
              </a:rPr>
              <a:t>araballo, Robert Loredo</a:t>
            </a:r>
            <a:br>
              <a:rPr lang="en-US" altLang="en-US" sz="2000" dirty="0" smtClean="0">
                <a:ea typeface="ＭＳ Ｐゴシック" pitchFamily="34" charset="-128"/>
              </a:rPr>
            </a:br>
            <a:r>
              <a:rPr lang="en-US" altLang="en-US" sz="2000" dirty="0" smtClean="0">
                <a:ea typeface="ＭＳ Ｐゴシック" pitchFamily="34" charset="-128"/>
              </a:rPr>
              <a:t/>
            </a:r>
            <a:br>
              <a:rPr lang="en-US" altLang="en-US" sz="2000" dirty="0" smtClean="0">
                <a:ea typeface="ＭＳ Ｐゴシック" pitchFamily="34" charset="-128"/>
              </a:rPr>
            </a:br>
            <a:r>
              <a:rPr lang="en-US" altLang="en-US" sz="2000" b="1" dirty="0" smtClean="0">
                <a:ea typeface="ＭＳ Ｐゴシック" pitchFamily="34" charset="-128"/>
              </a:rPr>
              <a:t>Instructor</a:t>
            </a:r>
            <a:r>
              <a:rPr lang="en-US" altLang="en-US" sz="2000" dirty="0" smtClean="0">
                <a:ea typeface="ＭＳ Ｐゴシック" pitchFamily="34" charset="-128"/>
              </a:rPr>
              <a:t>: Masoud Sadjadi</a:t>
            </a:r>
            <a:r>
              <a:rPr lang="en-US" altLang="en-US" sz="2800" dirty="0" smtClean="0">
                <a:ea typeface="ＭＳ Ｐゴシック" pitchFamily="34" charset="-128"/>
              </a:rPr>
              <a:t/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 smtClean="0">
                <a:ea typeface="ＭＳ Ｐゴシック" pitchFamily="34" charset="-128"/>
              </a:rPr>
            </a:br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1295400" y="6195147"/>
            <a:ext cx="8686800" cy="690562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solidFill>
                  <a:schemeClr val="tx1"/>
                </a:solidFill>
                <a:ea typeface="ＭＳ Ｐゴシック" pitchFamily="34" charset="-128"/>
              </a:rPr>
              <a:t>May 6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 smtClean="0">
                <a:ea typeface="ＭＳ Ｐゴシック" pitchFamily="34" charset="-128"/>
              </a:rPr>
              <a:t>Senior Project Final Presentation</a:t>
            </a: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Spring 2016</a:t>
            </a:r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229601" y="228600"/>
            <a:ext cx="668338" cy="355600"/>
          </a:xfrm>
        </p:spPr>
        <p:txBody>
          <a:bodyPr/>
          <a:lstStyle/>
          <a:p>
            <a:fld id="{54C94BC1-1497-4BDC-A1E5-B32793525C11}" type="slidenum">
              <a:rPr lang="en-US" altLang="en-US" smtClean="0"/>
              <a:pPr/>
              <a:t>1</a:t>
            </a:fld>
            <a:r>
              <a:rPr lang="en-US" altLang="en-US" dirty="0" smtClean="0"/>
              <a:t> of 12</a:t>
            </a:r>
            <a:endParaRPr lang="en-US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914900" y="1433069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BOLO 4.0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695212" y="5871133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ANTI-CRIME</a:t>
            </a:r>
          </a:p>
          <a:p>
            <a:pPr algn="ctr"/>
            <a:r>
              <a:rPr lang="en-US" dirty="0" smtClean="0"/>
              <a:t>INITIATIVE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09" y="815180"/>
            <a:ext cx="2496728" cy="33331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7013" y="523875"/>
            <a:ext cx="5078412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9413" y="676275"/>
            <a:ext cx="5078412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1813" y="828675"/>
            <a:ext cx="5078412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4213" y="981075"/>
            <a:ext cx="5078412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6613" y="1133475"/>
            <a:ext cx="5078412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9013" y="1285875"/>
            <a:ext cx="5078412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1913" y="2740025"/>
            <a:ext cx="3071812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4313" y="2892425"/>
            <a:ext cx="3071812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6713" y="3044825"/>
            <a:ext cx="3071812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9113" y="3197225"/>
            <a:ext cx="3071812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1513" y="3349625"/>
            <a:ext cx="3071812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71" y="4271529"/>
            <a:ext cx="3107932" cy="14763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242" y="462617"/>
            <a:ext cx="8135937" cy="685800"/>
          </a:xfrm>
        </p:spPr>
        <p:txBody>
          <a:bodyPr/>
          <a:lstStyle/>
          <a:p>
            <a:r>
              <a:rPr lang="en-US" sz="4000" b="1" dirty="0"/>
              <a:t>A</a:t>
            </a:r>
            <a:r>
              <a:rPr lang="en-US" sz="4000" b="1" dirty="0" smtClean="0"/>
              <a:t>lgorithm</a:t>
            </a:r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1265673"/>
            <a:ext cx="4840044" cy="4398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53401" y="219075"/>
            <a:ext cx="744538" cy="365125"/>
          </a:xfrm>
        </p:spPr>
        <p:txBody>
          <a:bodyPr/>
          <a:lstStyle/>
          <a:p>
            <a:r>
              <a:rPr lang="en-US" altLang="en-US" dirty="0" smtClean="0"/>
              <a:t>10 of 12</a:t>
            </a:r>
            <a:endParaRPr lang="en-US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762" y="136888"/>
            <a:ext cx="1524000" cy="330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52400" y="6400800"/>
            <a:ext cx="300114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/>
              <a:t>Piero Messarina </a:t>
            </a:r>
            <a:r>
              <a:rPr lang="en-US" sz="1050" dirty="0" smtClean="0"/>
              <a:t>(</a:t>
            </a:r>
            <a:r>
              <a:rPr lang="en-US" sz="1050" dirty="0"/>
              <a:t>piero.messarina@gmail.com</a:t>
            </a:r>
            <a:r>
              <a:rPr lang="en-US" sz="1050" dirty="0" smtClean="0"/>
              <a:t>)</a:t>
            </a:r>
            <a:endParaRPr lang="en-US" sz="1050" dirty="0"/>
          </a:p>
        </p:txBody>
      </p:sp>
      <p:sp>
        <p:nvSpPr>
          <p:cNvPr id="7" name="TextBox 6"/>
          <p:cNvSpPr txBox="1"/>
          <p:nvPr/>
        </p:nvSpPr>
        <p:spPr>
          <a:xfrm>
            <a:off x="1524000" y="1368586"/>
            <a:ext cx="3505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V</a:t>
            </a:r>
            <a:r>
              <a:rPr lang="en-US" sz="2000" b="1" dirty="0" smtClean="0"/>
              <a:t>iew BOLO Details</a:t>
            </a:r>
            <a:r>
              <a:rPr lang="en-US" sz="2000" dirty="0" smtClean="0"/>
              <a:t> </a:t>
            </a:r>
            <a:r>
              <a:rPr lang="en-US" sz="2000" dirty="0" smtClean="0">
                <a:sym typeface="Wingdings" panose="05000000000000000000" pitchFamily="2" charset="2"/>
              </a:rPr>
              <a:t>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598448" y="2350113"/>
            <a:ext cx="3997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/>
              <a:t>1.Gets </a:t>
            </a:r>
            <a:r>
              <a:rPr lang="en-US" sz="2000" dirty="0" smtClean="0"/>
              <a:t>BOLO through req.ID </a:t>
            </a:r>
            <a:r>
              <a:rPr lang="en-US" sz="2000" dirty="0" smtClean="0">
                <a:sym typeface="Wingdings" panose="05000000000000000000" pitchFamily="2" charset="2"/>
              </a:rPr>
              <a:t>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407042" y="2885000"/>
            <a:ext cx="4290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2. Gets Agency through req.ID </a:t>
            </a:r>
            <a:r>
              <a:rPr lang="en-US" sz="2000" dirty="0" smtClean="0">
                <a:sym typeface="Wingdings" panose="05000000000000000000" pitchFamily="2" charset="2"/>
              </a:rPr>
              <a:t>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85913" y="3676633"/>
            <a:ext cx="4249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/>
              <a:t>3. </a:t>
            </a:r>
            <a:r>
              <a:rPr lang="en-US" sz="2000" dirty="0" smtClean="0"/>
              <a:t>Gets user through bolo.author </a:t>
            </a:r>
            <a:r>
              <a:rPr lang="en-US" sz="2000" dirty="0" smtClean="0">
                <a:sym typeface="Wingdings" panose="05000000000000000000" pitchFamily="2" charset="2"/>
              </a:rPr>
              <a:t>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219200" y="4547979"/>
            <a:ext cx="3505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Displays gathered data </a:t>
            </a:r>
            <a:r>
              <a:rPr lang="en-US" sz="2000" dirty="0" smtClean="0">
                <a:sym typeface="Wingdings" panose="05000000000000000000" pitchFamily="2" charset="2"/>
              </a:rPr>
              <a:t>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4137271" y="5664636"/>
            <a:ext cx="51192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Figure 6. Code Sample (Router)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654" y="0"/>
            <a:ext cx="7583487" cy="1044575"/>
          </a:xfrm>
        </p:spPr>
        <p:txBody>
          <a:bodyPr/>
          <a:lstStyle/>
          <a:p>
            <a:r>
              <a:rPr lang="en-US" dirty="0" smtClean="0"/>
              <a:t>Testing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77200" y="219075"/>
            <a:ext cx="820739" cy="365125"/>
          </a:xfrm>
        </p:spPr>
        <p:txBody>
          <a:bodyPr/>
          <a:lstStyle/>
          <a:p>
            <a:r>
              <a:rPr lang="en-US" altLang="en-US" dirty="0" smtClean="0"/>
              <a:t>11 of 12</a:t>
            </a:r>
            <a:endParaRPr lang="en-US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533400" y="124638"/>
            <a:ext cx="8691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BOLO 4.0</a:t>
            </a:r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" y="4647383"/>
            <a:ext cx="3810000" cy="1588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2400" y="6477000"/>
            <a:ext cx="31242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err="1"/>
              <a:t>Piero</a:t>
            </a:r>
            <a:r>
              <a:rPr lang="en-US" sz="1050" dirty="0"/>
              <a:t> </a:t>
            </a:r>
            <a:r>
              <a:rPr lang="en-US" sz="1050" dirty="0" err="1"/>
              <a:t>Messarina</a:t>
            </a:r>
            <a:r>
              <a:rPr lang="en-US" sz="1050" dirty="0"/>
              <a:t> (</a:t>
            </a:r>
            <a:r>
              <a:rPr lang="en-US" sz="1050" dirty="0" err="1"/>
              <a:t>piero.messarina@gmail.com</a:t>
            </a:r>
            <a:r>
              <a:rPr lang="en-US" sz="1050" dirty="0"/>
              <a:t>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954" y="3276600"/>
            <a:ext cx="5715937" cy="27909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93"/>
          <a:stretch/>
        </p:blipFill>
        <p:spPr>
          <a:xfrm>
            <a:off x="3195953" y="1272338"/>
            <a:ext cx="5701985" cy="19697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14500" y="1237853"/>
            <a:ext cx="213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Sunny Day:</a:t>
            </a: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1934443" y="326451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Rainy Day: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2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BOLO 4.0 will help law enforcement to distribute vital crime information in real time. </a:t>
            </a:r>
          </a:p>
          <a:p>
            <a:pPr lvl="1"/>
            <a:r>
              <a:rPr lang="en-US" dirty="0" smtClean="0"/>
              <a:t>Developed with: JavaScript, CSS, nodeJS, Jade, Cloudant, Json, IBM Bluemix.</a:t>
            </a:r>
          </a:p>
          <a:p>
            <a:r>
              <a:rPr lang="en-US" dirty="0" smtClean="0"/>
              <a:t>Piero Messarina (</a:t>
            </a:r>
            <a:r>
              <a:rPr lang="en-US" dirty="0"/>
              <a:t>piero.messarina@gmail.com</a:t>
            </a:r>
            <a:r>
              <a:rPr lang="en-US" dirty="0" smtClean="0"/>
              <a:t>)</a:t>
            </a:r>
          </a:p>
          <a:p>
            <a:r>
              <a:rPr lang="en-US" dirty="0" smtClean="0"/>
              <a:t>Questions?</a:t>
            </a:r>
          </a:p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760414" y="292487"/>
            <a:ext cx="7583487" cy="1044575"/>
          </a:xfrm>
        </p:spPr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</a:t>
            </a:r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965" y="1844221"/>
            <a:ext cx="4953000" cy="4306888"/>
          </a:xfrm>
        </p:spPr>
        <p:txBody>
          <a:bodyPr/>
          <a:lstStyle/>
          <a:p>
            <a:pPr lvl="1">
              <a:defRPr/>
            </a:pPr>
            <a:r>
              <a:rPr lang="en-US" sz="1600" b="1" dirty="0" smtClean="0"/>
              <a:t>BOLO</a:t>
            </a:r>
            <a:r>
              <a:rPr lang="en-US" sz="1600" dirty="0" smtClean="0"/>
              <a:t> </a:t>
            </a:r>
            <a:r>
              <a:rPr lang="en-US" sz="1600" dirty="0"/>
              <a:t>(Be On the Look Out) </a:t>
            </a:r>
            <a:r>
              <a:rPr lang="en-US" sz="1600" b="1" dirty="0"/>
              <a:t>FLYER</a:t>
            </a:r>
            <a:r>
              <a:rPr lang="en-US" sz="1600" dirty="0"/>
              <a:t>: Contains sensitive crime information. </a:t>
            </a:r>
            <a:endParaRPr lang="en-US" sz="1600" dirty="0" smtClean="0"/>
          </a:p>
          <a:p>
            <a:pPr lvl="1">
              <a:defRPr/>
            </a:pPr>
            <a:r>
              <a:rPr lang="en-US" sz="1600" dirty="0" smtClean="0"/>
              <a:t>BOLO  creation and distribution </a:t>
            </a:r>
            <a:r>
              <a:rPr lang="en-US" sz="1600" dirty="0"/>
              <a:t>is:</a:t>
            </a:r>
          </a:p>
          <a:p>
            <a:pPr lvl="2">
              <a:defRPr/>
            </a:pPr>
            <a:r>
              <a:rPr lang="en-US" sz="1400" dirty="0"/>
              <a:t>Slow</a:t>
            </a:r>
          </a:p>
          <a:p>
            <a:pPr lvl="2">
              <a:defRPr/>
            </a:pPr>
            <a:r>
              <a:rPr lang="en-US" sz="1400" dirty="0"/>
              <a:t>Costly</a:t>
            </a:r>
          </a:p>
          <a:p>
            <a:pPr lvl="2">
              <a:defRPr/>
            </a:pPr>
            <a:r>
              <a:rPr lang="en-US" sz="1400" dirty="0" smtClean="0"/>
              <a:t>Scattered</a:t>
            </a:r>
          </a:p>
          <a:p>
            <a:pPr lvl="2">
              <a:defRPr/>
            </a:pPr>
            <a:r>
              <a:rPr lang="en-US" sz="1400" dirty="0" smtClean="0"/>
              <a:t>Disorganized</a:t>
            </a:r>
            <a:endParaRPr lang="en-US" sz="1400" dirty="0"/>
          </a:p>
          <a:p>
            <a:pPr lvl="2">
              <a:defRPr/>
            </a:pPr>
            <a:r>
              <a:rPr lang="en-US" sz="1400" dirty="0"/>
              <a:t>Elusive</a:t>
            </a:r>
          </a:p>
          <a:p>
            <a:pPr lvl="2">
              <a:defRPr/>
            </a:pPr>
            <a:r>
              <a:rPr lang="en-US" sz="1400" dirty="0"/>
              <a:t>Ineffective </a:t>
            </a:r>
          </a:p>
          <a:p>
            <a:pPr marL="282575" lvl="1" indent="0">
              <a:buNone/>
              <a:defRPr/>
            </a:pPr>
            <a:endParaRPr lang="en-US" sz="16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29601" y="219075"/>
            <a:ext cx="668338" cy="365125"/>
          </a:xfrm>
        </p:spPr>
        <p:txBody>
          <a:bodyPr/>
          <a:lstStyle/>
          <a:p>
            <a:fld id="{8AD668F5-6BE9-42B2-89D8-E57480DDCA9A}" type="slidenum">
              <a:rPr lang="en-US" altLang="en-US" smtClean="0"/>
              <a:pPr/>
              <a:t>2</a:t>
            </a:fld>
            <a:r>
              <a:rPr lang="en-US" altLang="en-US" dirty="0" smtClean="0"/>
              <a:t> of 12</a:t>
            </a:r>
            <a:endParaRPr lang="en-US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16294" y="153987"/>
            <a:ext cx="152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BOLO 4.0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6400800"/>
            <a:ext cx="3200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Piero Messarina (</a:t>
            </a:r>
            <a:r>
              <a:rPr lang="en-US" sz="1050" dirty="0"/>
              <a:t>piero.messarina@gmail.com</a:t>
            </a:r>
            <a:r>
              <a:rPr lang="en-US" sz="1050" dirty="0" smtClean="0"/>
              <a:t>)</a:t>
            </a:r>
            <a:endParaRPr lang="en-US" sz="105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388" y="2236171"/>
            <a:ext cx="2255565" cy="27622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190" y="1368241"/>
            <a:ext cx="1828800" cy="23682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0" r="26249" b="8333"/>
          <a:stretch/>
        </p:blipFill>
        <p:spPr>
          <a:xfrm>
            <a:off x="6650631" y="2847688"/>
            <a:ext cx="1884162" cy="272707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"/>
          <a:stretch/>
        </p:blipFill>
        <p:spPr>
          <a:xfrm>
            <a:off x="3988802" y="3352800"/>
            <a:ext cx="1819275" cy="2348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7583487" cy="1044575"/>
          </a:xfrm>
        </p:spPr>
        <p:txBody>
          <a:bodyPr/>
          <a:lstStyle/>
          <a:p>
            <a:r>
              <a:rPr lang="en-US" smtClean="0"/>
              <a:t>SOLUTION</a:t>
            </a:r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59" y="1021208"/>
            <a:ext cx="5029199" cy="506164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53400" y="219075"/>
            <a:ext cx="744539" cy="365125"/>
          </a:xfrm>
        </p:spPr>
        <p:txBody>
          <a:bodyPr/>
          <a:lstStyle/>
          <a:p>
            <a:fld id="{8AD668F5-6BE9-42B2-89D8-E57480DDCA9A}" type="slidenum">
              <a:rPr lang="en-US" altLang="en-US" smtClean="0"/>
              <a:pPr/>
              <a:t>3</a:t>
            </a:fld>
            <a:r>
              <a:rPr lang="en-US" altLang="en-US" dirty="0" smtClean="0"/>
              <a:t> of 12</a:t>
            </a:r>
            <a:endParaRPr lang="en-US" alt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53541"/>
            <a:ext cx="8691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BOLO 4.0</a:t>
            </a:r>
          </a:p>
        </p:txBody>
      </p:sp>
      <p:sp>
        <p:nvSpPr>
          <p:cNvPr id="6" name="Rectangle 5"/>
          <p:cNvSpPr/>
          <p:nvPr/>
        </p:nvSpPr>
        <p:spPr>
          <a:xfrm>
            <a:off x="152400" y="6513355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 err="1"/>
              <a:t>Piero</a:t>
            </a:r>
            <a:r>
              <a:rPr lang="en-US" sz="1050" dirty="0"/>
              <a:t> </a:t>
            </a:r>
            <a:r>
              <a:rPr lang="en-US" sz="1050" dirty="0" err="1"/>
              <a:t>Messarina</a:t>
            </a:r>
            <a:r>
              <a:rPr lang="en-US" sz="1050" dirty="0"/>
              <a:t> (</a:t>
            </a:r>
            <a:r>
              <a:rPr lang="en-US" sz="1050" dirty="0" err="1"/>
              <a:t>piero.messarina@gmail.com</a:t>
            </a:r>
            <a:r>
              <a:rPr lang="en-US" sz="1050" dirty="0"/>
              <a:t>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517" y="1044575"/>
            <a:ext cx="2738429" cy="9906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91200" y="2362200"/>
            <a:ext cx="32706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+CLOUD PLATFORM </a:t>
            </a:r>
          </a:p>
          <a:p>
            <a:endParaRPr lang="en-US" sz="2400" dirty="0"/>
          </a:p>
          <a:p>
            <a:r>
              <a:rPr lang="en-US" sz="2400" dirty="0" smtClean="0"/>
              <a:t>+SECURE</a:t>
            </a:r>
          </a:p>
          <a:p>
            <a:endParaRPr lang="en-US" sz="2400" dirty="0"/>
          </a:p>
          <a:p>
            <a:r>
              <a:rPr lang="en-US" sz="2400" dirty="0" smtClean="0"/>
              <a:t>+SCALABLE</a:t>
            </a:r>
          </a:p>
          <a:p>
            <a:endParaRPr lang="en-US" sz="2400" dirty="0"/>
          </a:p>
          <a:p>
            <a:r>
              <a:rPr lang="en-US" sz="2400" dirty="0" smtClean="0"/>
              <a:t>+DYNAMIC</a:t>
            </a:r>
          </a:p>
          <a:p>
            <a:endParaRPr lang="en-US" sz="2400" dirty="0"/>
          </a:p>
          <a:p>
            <a:r>
              <a:rPr lang="en-US" sz="2400" dirty="0" smtClean="0"/>
              <a:t>+ADAPTABLE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580005" y="6051883"/>
            <a:ext cx="19832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Figure 1. BOLO </a:t>
            </a:r>
            <a:r>
              <a:rPr lang="en-US" sz="1000" dirty="0" smtClean="0"/>
              <a:t>4.0 Homepage.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1799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069" y="-91689"/>
            <a:ext cx="7583487" cy="1044575"/>
          </a:xfrm>
        </p:spPr>
        <p:txBody>
          <a:bodyPr/>
          <a:lstStyle/>
          <a:p>
            <a:r>
              <a:rPr lang="en-US" altLang="en-US" dirty="0" smtClean="0">
                <a:ea typeface="ＭＳ Ｐゴシック" pitchFamily="34" charset="-128"/>
              </a:rPr>
              <a:t>SOLUTION (Main Components)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29601" y="219075"/>
            <a:ext cx="668338" cy="365125"/>
          </a:xfrm>
        </p:spPr>
        <p:txBody>
          <a:bodyPr/>
          <a:lstStyle/>
          <a:p>
            <a:r>
              <a:rPr lang="en-US" altLang="en-US" dirty="0"/>
              <a:t>4</a:t>
            </a:r>
            <a:r>
              <a:rPr lang="en-US" altLang="en-US" dirty="0" smtClean="0"/>
              <a:t> of 12</a:t>
            </a:r>
            <a:endParaRPr lang="en-US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8875" y="6576620"/>
            <a:ext cx="3200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Piero Messarina (</a:t>
            </a:r>
            <a:r>
              <a:rPr lang="en-US" sz="1050" dirty="0"/>
              <a:t>piero.messarina@gmail.com</a:t>
            </a:r>
            <a:r>
              <a:rPr lang="en-US" sz="1050" dirty="0" smtClean="0"/>
              <a:t>)</a:t>
            </a:r>
            <a:endParaRPr lang="en-US" sz="1050" dirty="0"/>
          </a:p>
        </p:txBody>
      </p:sp>
      <p:sp>
        <p:nvSpPr>
          <p:cNvPr id="6" name="TextBox 5"/>
          <p:cNvSpPr txBox="1"/>
          <p:nvPr/>
        </p:nvSpPr>
        <p:spPr>
          <a:xfrm>
            <a:off x="524069" y="153600"/>
            <a:ext cx="152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BOLO 4.0</a:t>
            </a:r>
            <a:endParaRPr lang="en-US" sz="1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690" y="1272016"/>
            <a:ext cx="3216710" cy="25582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149403"/>
            <a:ext cx="4648200" cy="24272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1625516"/>
            <a:ext cx="3825681" cy="5029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29400" y="1346176"/>
            <a:ext cx="2011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BOLOS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64395" y="997781"/>
            <a:ext cx="1377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/>
              <a:t>AGENCIES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1980192" y="3875167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/>
              <a:t>USERS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82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4542"/>
            <a:ext cx="7583487" cy="1044575"/>
          </a:xfrm>
        </p:spPr>
        <p:txBody>
          <a:bodyPr/>
          <a:lstStyle/>
          <a:p>
            <a:r>
              <a:rPr lang="en-US" dirty="0" smtClean="0"/>
              <a:t>System Architecture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29601" y="219075"/>
            <a:ext cx="668338" cy="365125"/>
          </a:xfrm>
        </p:spPr>
        <p:txBody>
          <a:bodyPr/>
          <a:lstStyle/>
          <a:p>
            <a:r>
              <a:rPr lang="en-US" altLang="en-US" dirty="0"/>
              <a:t>5</a:t>
            </a:r>
            <a:r>
              <a:rPr lang="en-US" altLang="en-US" dirty="0" smtClean="0"/>
              <a:t> of 12</a:t>
            </a:r>
            <a:endParaRPr lang="en-US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49682"/>
            <a:ext cx="1524000" cy="3302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52400" y="6382616"/>
            <a:ext cx="300114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/>
              <a:t>Piero Messarina </a:t>
            </a:r>
            <a:r>
              <a:rPr lang="en-US" sz="1050" dirty="0" smtClean="0"/>
              <a:t>(</a:t>
            </a:r>
            <a:r>
              <a:rPr lang="en-US" sz="1050" dirty="0"/>
              <a:t>piero.messarina@gmail.com</a:t>
            </a:r>
            <a:r>
              <a:rPr lang="en-US" sz="1050" dirty="0" smtClean="0"/>
              <a:t>)</a:t>
            </a:r>
            <a:endParaRPr lang="en-US" sz="105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295400"/>
            <a:ext cx="4214429" cy="471814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90800" y="5986718"/>
            <a:ext cx="32047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Figure </a:t>
            </a:r>
            <a:r>
              <a:rPr lang="en-US" sz="1000" dirty="0" smtClean="0"/>
              <a:t>2. </a:t>
            </a:r>
            <a:r>
              <a:rPr lang="en-US" sz="1000" dirty="0"/>
              <a:t>BOLO 4.0 </a:t>
            </a:r>
            <a:r>
              <a:rPr lang="en-US" sz="1000" dirty="0" smtClean="0"/>
              <a:t>Hexagonal Architecture Diagram.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36977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30464"/>
            <a:ext cx="7583487" cy="1044575"/>
          </a:xfrm>
        </p:spPr>
        <p:txBody>
          <a:bodyPr/>
          <a:lstStyle/>
          <a:p>
            <a:r>
              <a:rPr lang="en-US" dirty="0" smtClean="0"/>
              <a:t>System Design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4034" y="5589809"/>
            <a:ext cx="51192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Figure 3. BOLO 4.0 Minimal Class Diagram</a:t>
            </a:r>
            <a:endParaRPr lang="en-US" sz="9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93087" y="219075"/>
            <a:ext cx="704852" cy="365125"/>
          </a:xfrm>
        </p:spPr>
        <p:txBody>
          <a:bodyPr/>
          <a:lstStyle/>
          <a:p>
            <a:r>
              <a:rPr lang="en-US" altLang="en-US" dirty="0"/>
              <a:t>6</a:t>
            </a:r>
            <a:r>
              <a:rPr lang="en-US" altLang="en-US" dirty="0" smtClean="0"/>
              <a:t> of 12</a:t>
            </a:r>
            <a:endParaRPr lang="en-US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6490" y="124638"/>
            <a:ext cx="152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BOLO 4.0</a:t>
            </a:r>
            <a:endParaRPr lang="en-US" sz="1200" dirty="0"/>
          </a:p>
        </p:txBody>
      </p:sp>
      <p:sp>
        <p:nvSpPr>
          <p:cNvPr id="9" name="Rectangle 8"/>
          <p:cNvSpPr/>
          <p:nvPr/>
        </p:nvSpPr>
        <p:spPr>
          <a:xfrm>
            <a:off x="167592" y="6400800"/>
            <a:ext cx="300114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/>
              <a:t>Piero Messarina </a:t>
            </a:r>
            <a:r>
              <a:rPr lang="en-US" sz="1050" dirty="0" smtClean="0"/>
              <a:t>(</a:t>
            </a:r>
            <a:r>
              <a:rPr lang="en-US" sz="1050" dirty="0"/>
              <a:t>piero.messarina@gmail.com</a:t>
            </a:r>
            <a:r>
              <a:rPr lang="en-US" sz="1050" dirty="0" smtClean="0"/>
              <a:t>)</a:t>
            </a:r>
            <a:endParaRPr lang="en-US" sz="105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92" y="1586496"/>
            <a:ext cx="6488892" cy="400649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248" y="1591323"/>
            <a:ext cx="1312862" cy="4967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941" y="1586496"/>
            <a:ext cx="495419" cy="54826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478" y="2670262"/>
            <a:ext cx="1290250" cy="55287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451" y="4708197"/>
            <a:ext cx="949130" cy="45393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601" y="5041259"/>
            <a:ext cx="2032338" cy="53926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360" y="3252631"/>
            <a:ext cx="488150" cy="488150"/>
          </a:xfrm>
          <a:prstGeom prst="rect">
            <a:avLst/>
          </a:prstGeom>
        </p:spPr>
      </p:pic>
      <p:pic>
        <p:nvPicPr>
          <p:cNvPr id="16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272" y="3775741"/>
            <a:ext cx="1236662" cy="44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9628"/>
            <a:ext cx="7583487" cy="1044575"/>
          </a:xfrm>
        </p:spPr>
        <p:txBody>
          <a:bodyPr/>
          <a:lstStyle/>
          <a:p>
            <a:r>
              <a:rPr lang="en-US" dirty="0" smtClean="0"/>
              <a:t>Requirements: Use Cases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71600" y="5731097"/>
            <a:ext cx="3505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Figure 4. BOLO 4.0 Use Case Diagram</a:t>
            </a:r>
            <a:endParaRPr lang="en-US" sz="9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93087" y="219075"/>
            <a:ext cx="704851" cy="365125"/>
          </a:xfrm>
        </p:spPr>
        <p:txBody>
          <a:bodyPr/>
          <a:lstStyle/>
          <a:p>
            <a:r>
              <a:rPr lang="en-US" altLang="en-US" dirty="0"/>
              <a:t>7</a:t>
            </a:r>
            <a:r>
              <a:rPr lang="en-US" altLang="en-US" dirty="0" smtClean="0"/>
              <a:t> of 12</a:t>
            </a:r>
            <a:endParaRPr lang="en-US" alt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14300"/>
            <a:ext cx="1524000" cy="3302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52400" y="6400800"/>
            <a:ext cx="300114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/>
              <a:t>Piero Messarina </a:t>
            </a:r>
            <a:r>
              <a:rPr lang="en-US" sz="1050" dirty="0" smtClean="0"/>
              <a:t>(</a:t>
            </a:r>
            <a:r>
              <a:rPr lang="en-US" sz="1050" dirty="0"/>
              <a:t>piero.messarina@gmail.com</a:t>
            </a:r>
            <a:r>
              <a:rPr lang="en-US" sz="1050" dirty="0" smtClean="0"/>
              <a:t>)</a:t>
            </a:r>
            <a:endParaRPr lang="en-US" sz="105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65" y="1158875"/>
            <a:ext cx="6644678" cy="457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608" y="91068"/>
            <a:ext cx="8888392" cy="838200"/>
          </a:xfrm>
        </p:spPr>
        <p:txBody>
          <a:bodyPr/>
          <a:lstStyle/>
          <a:p>
            <a:r>
              <a:rPr lang="en-US" sz="3200" dirty="0" smtClean="0"/>
              <a:t>Use Case ID: </a:t>
            </a:r>
            <a:r>
              <a:rPr lang="en-US" dirty="0" smtClean="0"/>
              <a:t>Bolo-589 (View BOLO Flyer)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3057" y="929268"/>
            <a:ext cx="8812192" cy="5419458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Actor</a:t>
            </a:r>
            <a:r>
              <a:rPr lang="en-US" dirty="0" smtClean="0"/>
              <a:t>: User.</a:t>
            </a:r>
          </a:p>
          <a:p>
            <a:r>
              <a:rPr lang="en-US" b="1" dirty="0" smtClean="0"/>
              <a:t>Preconditions:</a:t>
            </a:r>
          </a:p>
          <a:p>
            <a:pPr lvl="1"/>
            <a:r>
              <a:rPr lang="en-US" dirty="0" smtClean="0"/>
              <a:t>The user must be logged in with proper credentials.</a:t>
            </a:r>
          </a:p>
          <a:p>
            <a:pPr lvl="1"/>
            <a:r>
              <a:rPr lang="en-US" dirty="0" smtClean="0"/>
              <a:t>The user navigates to the ‘Homepage View.’</a:t>
            </a:r>
          </a:p>
          <a:p>
            <a:r>
              <a:rPr lang="en-US" b="1" dirty="0" smtClean="0"/>
              <a:t>Flow of events:</a:t>
            </a:r>
          </a:p>
          <a:p>
            <a:pPr lvl="1"/>
            <a:r>
              <a:rPr lang="en-US" dirty="0" smtClean="0"/>
              <a:t>The user clicks on the ‘Details’ button of a BOLO Thumbnail.</a:t>
            </a:r>
          </a:p>
          <a:p>
            <a:pPr lvl="1"/>
            <a:r>
              <a:rPr lang="en-US" dirty="0" smtClean="0"/>
              <a:t>The system identifies the request by ID and retrieves it from the database.</a:t>
            </a:r>
          </a:p>
          <a:p>
            <a:pPr lvl="1"/>
            <a:r>
              <a:rPr lang="en-US" dirty="0" smtClean="0"/>
              <a:t>The user is redirected to the ‘Details View’ of the selected BOLO.</a:t>
            </a:r>
          </a:p>
          <a:p>
            <a:r>
              <a:rPr lang="en-US" b="1" dirty="0" smtClean="0"/>
              <a:t>Decision Support</a:t>
            </a:r>
            <a:r>
              <a:rPr lang="en-US" dirty="0" smtClean="0"/>
              <a:t>:</a:t>
            </a:r>
          </a:p>
          <a:p>
            <a:pPr lvl="1"/>
            <a:r>
              <a:rPr lang="en-US" i="1" dirty="0" smtClean="0"/>
              <a:t>Frequency</a:t>
            </a:r>
            <a:r>
              <a:rPr lang="en-US" dirty="0" smtClean="0"/>
              <a:t>: High. Users will demand BOLO details constantly.</a:t>
            </a:r>
          </a:p>
          <a:p>
            <a:pPr lvl="1"/>
            <a:r>
              <a:rPr lang="en-US" i="1" dirty="0" smtClean="0"/>
              <a:t>Criticality</a:t>
            </a:r>
            <a:r>
              <a:rPr lang="en-US" dirty="0" smtClean="0"/>
              <a:t>: High. It displays vital information, main objective of the system.</a:t>
            </a:r>
          </a:p>
          <a:p>
            <a:r>
              <a:rPr lang="en-US" b="1" dirty="0" smtClean="0"/>
              <a:t>Constraints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Populating the ‘Details View’ should take less than 5 seconds.</a:t>
            </a:r>
          </a:p>
          <a:p>
            <a:pPr marL="282575" lvl="1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89103" y="93852"/>
            <a:ext cx="744539" cy="365125"/>
          </a:xfrm>
        </p:spPr>
        <p:txBody>
          <a:bodyPr/>
          <a:lstStyle/>
          <a:p>
            <a:r>
              <a:rPr lang="en-US" altLang="en-US" dirty="0"/>
              <a:t>8</a:t>
            </a:r>
            <a:r>
              <a:rPr lang="en-US" altLang="en-US" dirty="0" smtClean="0"/>
              <a:t> of 12</a:t>
            </a:r>
            <a:endParaRPr lang="en-US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7612" y="137916"/>
            <a:ext cx="152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BOLO 4.0</a:t>
            </a:r>
            <a:endParaRPr lang="en-US" sz="1200" dirty="0"/>
          </a:p>
        </p:txBody>
      </p:sp>
      <p:sp>
        <p:nvSpPr>
          <p:cNvPr id="7" name="Rectangle 6"/>
          <p:cNvSpPr/>
          <p:nvPr/>
        </p:nvSpPr>
        <p:spPr>
          <a:xfrm>
            <a:off x="152400" y="6413423"/>
            <a:ext cx="300114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/>
              <a:t>Piero Messarina </a:t>
            </a:r>
            <a:r>
              <a:rPr lang="en-US" sz="1050" dirty="0" smtClean="0"/>
              <a:t>(</a:t>
            </a:r>
            <a:r>
              <a:rPr lang="en-US" sz="1050" dirty="0"/>
              <a:t>piero.messarina@gmail.com</a:t>
            </a:r>
            <a:r>
              <a:rPr lang="en-US" sz="1050" dirty="0" smtClean="0"/>
              <a:t>)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72612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219075"/>
            <a:ext cx="7583487" cy="838200"/>
          </a:xfrm>
        </p:spPr>
        <p:txBody>
          <a:bodyPr/>
          <a:lstStyle/>
          <a:p>
            <a:r>
              <a:rPr lang="en-US" dirty="0" smtClean="0"/>
              <a:t>#589 – View BOLO Flyer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5498385"/>
            <a:ext cx="26148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Figure 5. View BOLO Flyer Sequence Diagram.</a:t>
            </a:r>
            <a:endParaRPr lang="en-US" sz="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01001" y="219075"/>
            <a:ext cx="896938" cy="365125"/>
          </a:xfrm>
        </p:spPr>
        <p:txBody>
          <a:bodyPr/>
          <a:lstStyle/>
          <a:p>
            <a:r>
              <a:rPr lang="en-US" altLang="en-US" dirty="0"/>
              <a:t>9</a:t>
            </a:r>
            <a:r>
              <a:rPr lang="en-US" altLang="en-US" dirty="0" smtClean="0"/>
              <a:t> of 12</a:t>
            </a:r>
            <a:endParaRPr lang="en-US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5325" y="124638"/>
            <a:ext cx="152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BOLO 4.0</a:t>
            </a:r>
            <a:endParaRPr lang="en-US" sz="1200" dirty="0"/>
          </a:p>
        </p:txBody>
      </p:sp>
      <p:sp>
        <p:nvSpPr>
          <p:cNvPr id="8" name="Rectangle 7"/>
          <p:cNvSpPr/>
          <p:nvPr/>
        </p:nvSpPr>
        <p:spPr>
          <a:xfrm>
            <a:off x="152400" y="6461405"/>
            <a:ext cx="307648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smtClean="0"/>
              <a:t>Piero Messarina (</a:t>
            </a:r>
            <a:r>
              <a:rPr lang="en-US" sz="1050" dirty="0" err="1"/>
              <a:t>piero.messarina@gmail.com</a:t>
            </a:r>
            <a:r>
              <a:rPr lang="en-US" sz="1050" dirty="0" err="1" smtClean="0"/>
              <a:t>u</a:t>
            </a:r>
            <a:r>
              <a:rPr lang="en-US" sz="1050" dirty="0" smtClean="0"/>
              <a:t>)</a:t>
            </a:r>
            <a:endParaRPr lang="en-US" sz="105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8900"/>
            <a:ext cx="9144000" cy="4127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61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gold</Template>
  <TotalTime>3861</TotalTime>
  <Words>729</Words>
  <Application>Microsoft Office PowerPoint</Application>
  <PresentationFormat>On-screen Show (4:3)</PresentationFormat>
  <Paragraphs>129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ＭＳ Ｐゴシック</vt:lpstr>
      <vt:lpstr>Arial</vt:lpstr>
      <vt:lpstr>Calibri</vt:lpstr>
      <vt:lpstr>Trebuchet MS</vt:lpstr>
      <vt:lpstr>Wingdings</vt:lpstr>
      <vt:lpstr>Wingdings 2</vt:lpstr>
      <vt:lpstr>gold</vt:lpstr>
      <vt:lpstr>Team Members: Edwin Alvarez, Alejandro Henao, Leonardo Martin, Piero Messarina   Product Owners: Chief Samuel Ceballos, Major Jason Cohen  Mentors: Juan Caraballo, Robert Loredo  Instructor: Masoud Sadjadi  School of Computing and Information Sciences </vt:lpstr>
      <vt:lpstr>Problem </vt:lpstr>
      <vt:lpstr>SOLUTION</vt:lpstr>
      <vt:lpstr>SOLUTION (Main Components)</vt:lpstr>
      <vt:lpstr>System Architecture</vt:lpstr>
      <vt:lpstr>System Design</vt:lpstr>
      <vt:lpstr>Requirements: Use Cases</vt:lpstr>
      <vt:lpstr>Use Case ID: Bolo-589 (View BOLO Flyer)</vt:lpstr>
      <vt:lpstr>#589 – View BOLO Flyer</vt:lpstr>
      <vt:lpstr>Algorithm  </vt:lpstr>
      <vt:lpstr>Testing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piero giovanni messarina</cp:lastModifiedBy>
  <cp:revision>159</cp:revision>
  <cp:lastPrinted>2008-09-19T17:51:48Z</cp:lastPrinted>
  <dcterms:created xsi:type="dcterms:W3CDTF">2013-04-25T14:14:17Z</dcterms:created>
  <dcterms:modified xsi:type="dcterms:W3CDTF">2016-05-04T00:11:56Z</dcterms:modified>
</cp:coreProperties>
</file>