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980" r:id="rId1"/>
  </p:sldMasterIdLst>
  <p:notesMasterIdLst>
    <p:notesMasterId r:id="rId24"/>
  </p:notesMasterIdLst>
  <p:handoutMasterIdLst>
    <p:handoutMasterId r:id="rId25"/>
  </p:handoutMasterIdLst>
  <p:sldIdLst>
    <p:sldId id="256" r:id="rId2"/>
    <p:sldId id="343" r:id="rId3"/>
    <p:sldId id="356" r:id="rId4"/>
    <p:sldId id="371" r:id="rId5"/>
    <p:sldId id="372" r:id="rId6"/>
    <p:sldId id="374" r:id="rId7"/>
    <p:sldId id="375" r:id="rId8"/>
    <p:sldId id="344" r:id="rId9"/>
    <p:sldId id="360" r:id="rId10"/>
    <p:sldId id="361" r:id="rId11"/>
    <p:sldId id="362" r:id="rId12"/>
    <p:sldId id="363" r:id="rId13"/>
    <p:sldId id="346" r:id="rId14"/>
    <p:sldId id="345" r:id="rId15"/>
    <p:sldId id="364" r:id="rId16"/>
    <p:sldId id="347" r:id="rId17"/>
    <p:sldId id="359" r:id="rId18"/>
    <p:sldId id="365" r:id="rId19"/>
    <p:sldId id="353" r:id="rId20"/>
    <p:sldId id="354" r:id="rId21"/>
    <p:sldId id="358" r:id="rId22"/>
    <p:sldId id="355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000066"/>
    <a:srgbClr val="FFCCCC"/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88510" autoAdjust="0"/>
  </p:normalViewPr>
  <p:slideViewPr>
    <p:cSldViewPr snapToObjects="1">
      <p:cViewPr varScale="1">
        <p:scale>
          <a:sx n="66" d="100"/>
          <a:sy n="66" d="100"/>
        </p:scale>
        <p:origin x="145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1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1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dirty="0" smtClean="0"/>
              <a:t>Thank your audience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20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48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67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10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14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Brenda Izquierdo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3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2831BB-A1BC-43E8-81D2-0DF51E796317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61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9DFA16-40CC-4AA4-9B9B-FFE60B65D903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703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141E77-9F29-489C-AF6D-6ECAECC2F4E5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165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727279-6A39-4949-9E14-986F3C2ED9F6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4157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4CFFE1-12FB-475A-9868-5D60E675ECA4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28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E35F7E-2BDA-4463-900A-6263BA6B8794}" type="datetime1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9480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115EC2-CABC-44BE-AFC1-4E5A3BB58DE7}" type="datetime1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311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952E2C-17A2-49D5-B2DE-F5C17534276C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301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9A2790-A45D-4A45-B684-FEB7826FCFF4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319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E33873-9507-4BC6-8150-F75BAFBD9905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21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135F36-9023-412C-A799-95D3B49D8C11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15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100483-AB60-4AD9-8457-D30B7A99733A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473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3FAC33-B63D-4FD5-9783-54F7A2F42AAE}" type="datetime1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97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456893-DBDD-4A84-B5CB-DAA2D99E2917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620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4C62C9-6657-4497-B9A4-92896F5F0979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799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EF2BAB-47A2-40E3-82B1-07F28898BAC3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023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1978F-FED1-4328-B2BE-5BE3D8DFE4D2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3488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3A58DE9D-20B0-49CE-AD06-561706EC3F76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Car Recommendation System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492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981" r:id="rId1"/>
    <p:sldLayoutId id="2147484982" r:id="rId2"/>
    <p:sldLayoutId id="2147484983" r:id="rId3"/>
    <p:sldLayoutId id="2147484984" r:id="rId4"/>
    <p:sldLayoutId id="2147484985" r:id="rId5"/>
    <p:sldLayoutId id="2147484986" r:id="rId6"/>
    <p:sldLayoutId id="2147484987" r:id="rId7"/>
    <p:sldLayoutId id="2147484988" r:id="rId8"/>
    <p:sldLayoutId id="2147484989" r:id="rId9"/>
    <p:sldLayoutId id="2147484990" r:id="rId10"/>
    <p:sldLayoutId id="2147484991" r:id="rId11"/>
    <p:sldLayoutId id="2147484992" r:id="rId12"/>
    <p:sldLayoutId id="2147484993" r:id="rId13"/>
    <p:sldLayoutId id="2147484994" r:id="rId14"/>
    <p:sldLayoutId id="2147484995" r:id="rId15"/>
    <p:sldLayoutId id="2147484996" r:id="rId16"/>
    <p:sldLayoutId id="2147484997" r:id="rId17"/>
  </p:sldLayoutIdLst>
  <p:hf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bizqu002@fiu.edu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-635000" y="2246631"/>
            <a:ext cx="10820400" cy="396240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Team Members: </a:t>
            </a:r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Brenda Izquierdo, Zeev Feldbeine</a:t>
            </a:r>
            <a:b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</a:br>
            <a:r>
              <a:rPr lang="en-US" alt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Product Owner: </a:t>
            </a:r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David Villegas</a:t>
            </a:r>
            <a:b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</a:br>
            <a:r>
              <a:rPr lang="en-US" alt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Instructor:</a:t>
            </a:r>
            <a:r>
              <a:rPr lang="en-US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itchFamily="34" charset="-128"/>
              </a:rPr>
              <a:t> Masoud Sadjadi</a:t>
            </a:r>
            <a:r>
              <a:rPr lang="en-US" altLang="en-US" sz="2600" dirty="0" smtClean="0">
                <a:latin typeface="+mn-lt"/>
                <a:ea typeface="ＭＳ Ｐゴシック" pitchFamily="34" charset="-128"/>
              </a:rPr>
              <a:t/>
            </a:r>
            <a:br>
              <a:rPr lang="en-US" altLang="en-US" sz="2600" dirty="0" smtClean="0">
                <a:latin typeface="+mn-lt"/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400" dirty="0">
                <a:solidFill>
                  <a:schemeClr val="tx1"/>
                </a:solidFill>
                <a:ea typeface="ＭＳ Ｐゴシック" pitchFamily="34" charset="-128"/>
              </a:rPr>
              <a:t/>
            </a:r>
            <a:br>
              <a:rPr lang="en-US" altLang="en-US" sz="1400" dirty="0">
                <a:solidFill>
                  <a:schemeClr val="tx1"/>
                </a:solidFill>
                <a:ea typeface="ＭＳ Ｐゴシック" pitchFamily="34" charset="-128"/>
              </a:rPr>
            </a:br>
            <a:endParaRPr lang="en-US" altLang="en-US" sz="1400" dirty="0" smtClean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0914" y="769489"/>
            <a:ext cx="8686800" cy="64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</a:rPr>
              <a:t>Senior Project Final Presentation</a:t>
            </a:r>
            <a:b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</a:rPr>
            </a:br>
            <a: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</a:rPr>
              <a:t>Spring 2016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57" y="1905000"/>
            <a:ext cx="8305800" cy="12564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942820"/>
            <a:ext cx="4953000" cy="138540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 flipH="1">
            <a:off x="3886200" y="5922231"/>
            <a:ext cx="2253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May 6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, 2016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4802"/>
            <a:ext cx="7910534" cy="1400530"/>
          </a:xfrm>
        </p:spPr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10</a:t>
            </a:fld>
            <a:endParaRPr lang="en-US" altLang="en-US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52600"/>
            <a:ext cx="5638800" cy="4691103"/>
          </a:xfrm>
          <a:ln w="381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8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228" y="430947"/>
            <a:ext cx="7055380" cy="1400530"/>
          </a:xfrm>
        </p:spPr>
        <p:txBody>
          <a:bodyPr/>
          <a:lstStyle/>
          <a:p>
            <a:r>
              <a:rPr lang="en-US" dirty="0" smtClean="0"/>
              <a:t>Persistent Data Design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11</a:t>
            </a:fld>
            <a:endParaRPr lang="en-US" alt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"/>
          <a:stretch/>
        </p:blipFill>
        <p:spPr>
          <a:xfrm>
            <a:off x="1332067" y="1209520"/>
            <a:ext cx="6434364" cy="5214779"/>
          </a:xfrm>
          <a:prstGeom prst="rect">
            <a:avLst/>
          </a:prstGeom>
          <a:ln w="38100">
            <a:solidFill>
              <a:srgbClr val="FFFFCC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31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02876"/>
            <a:ext cx="7765321" cy="1326321"/>
          </a:xfrm>
        </p:spPr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12</a:t>
            </a:fld>
            <a:endParaRPr lang="en-U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1490174"/>
            <a:ext cx="7143750" cy="4829175"/>
          </a:xfrm>
          <a:prstGeom prst="rect">
            <a:avLst/>
          </a:prstGeom>
          <a:ln w="57150">
            <a:solidFill>
              <a:srgbClr val="FFFFCC"/>
            </a:solidFill>
          </a:ln>
        </p:spPr>
      </p:pic>
    </p:spTree>
    <p:extLst>
      <p:ext uri="{BB962C8B-B14F-4D97-AF65-F5344CB8AC3E}">
        <p14:creationId xmlns:p14="http://schemas.microsoft.com/office/powerpoint/2010/main" val="85102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21051"/>
            <a:ext cx="7765321" cy="1097721"/>
          </a:xfrm>
        </p:spPr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13</a:t>
            </a:fld>
            <a:endParaRPr lang="en-US" altLang="en-US"/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5" b="5215"/>
          <a:stretch/>
        </p:blipFill>
        <p:spPr>
          <a:xfrm>
            <a:off x="715899" y="1614138"/>
            <a:ext cx="7696200" cy="4803977"/>
          </a:xfrm>
          <a:ln w="381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4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717" y="914400"/>
            <a:ext cx="7055380" cy="1400530"/>
          </a:xfrm>
        </p:spPr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346" y="1752600"/>
            <a:ext cx="8001454" cy="4495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#744: Register New User</a:t>
            </a:r>
          </a:p>
          <a:p>
            <a:r>
              <a:rPr lang="en-US" dirty="0" smtClean="0"/>
              <a:t>#747: Sell a Car</a:t>
            </a:r>
          </a:p>
          <a:p>
            <a:r>
              <a:rPr lang="en-US" dirty="0" smtClean="0"/>
              <a:t>#817: Display User Profile</a:t>
            </a:r>
          </a:p>
          <a:p>
            <a:r>
              <a:rPr lang="en-US" dirty="0" smtClean="0"/>
              <a:t>#818: Display Car Inventory</a:t>
            </a:r>
          </a:p>
          <a:p>
            <a:r>
              <a:rPr lang="en-US" dirty="0" smtClean="0"/>
              <a:t>#803: Update Profile Information</a:t>
            </a:r>
          </a:p>
          <a:p>
            <a:r>
              <a:rPr lang="en-US" dirty="0" smtClean="0"/>
              <a:t>#819: Change </a:t>
            </a:r>
            <a:r>
              <a:rPr lang="en-US" dirty="0"/>
              <a:t>Password</a:t>
            </a:r>
          </a:p>
          <a:p>
            <a:r>
              <a:rPr lang="en-US" dirty="0" smtClean="0"/>
              <a:t>#804: Update Car Information</a:t>
            </a:r>
          </a:p>
          <a:p>
            <a:r>
              <a:rPr lang="en-US" dirty="0" smtClean="0"/>
              <a:t>#749: Reset Password</a:t>
            </a:r>
          </a:p>
          <a:p>
            <a:r>
              <a:rPr lang="en-US" dirty="0"/>
              <a:t>#852: Contact </a:t>
            </a:r>
            <a:r>
              <a:rPr lang="en-US" dirty="0" smtClean="0"/>
              <a:t>Seller</a:t>
            </a:r>
          </a:p>
          <a:p>
            <a:r>
              <a:rPr lang="en-US" dirty="0" smtClean="0"/>
              <a:t>#846: Connect to External Database Through an API </a:t>
            </a:r>
          </a:p>
          <a:p>
            <a:pPr marL="0" indent="0">
              <a:buNone/>
            </a:pPr>
            <a:r>
              <a:rPr lang="en-US" b="1" i="1" dirty="0" smtClean="0">
                <a:effectLst/>
              </a:rPr>
              <a:t>    “</a:t>
            </a:r>
            <a:r>
              <a:rPr lang="en-US" b="1" i="1" dirty="0"/>
              <a:t>As a seller I want to be able to </a:t>
            </a:r>
            <a:r>
              <a:rPr lang="en-US" b="1" i="1" dirty="0" smtClean="0"/>
              <a:t>retrieve all </a:t>
            </a:r>
            <a:r>
              <a:rPr lang="en-US" b="1" i="1" dirty="0"/>
              <a:t>the attributes of a car based on a </a:t>
            </a:r>
            <a:r>
              <a:rPr lang="en-US" b="1" i="1" dirty="0" smtClean="0"/>
              <a:t>few ones, so </a:t>
            </a:r>
            <a:r>
              <a:rPr lang="en-US" b="1" i="1" dirty="0"/>
              <a:t>I do not </a:t>
            </a:r>
            <a:r>
              <a:rPr lang="en-US" b="1" i="1" dirty="0" smtClean="0"/>
              <a:t>have to enter all of them manually.</a:t>
            </a:r>
            <a:r>
              <a:rPr lang="en-US" b="1" i="1" dirty="0" smtClean="0">
                <a:effectLst/>
              </a:rPr>
              <a:t>”</a:t>
            </a:r>
            <a:endParaRPr lang="en-US" b="1" i="1" dirty="0">
              <a:effectLst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2994" y="1063423"/>
            <a:ext cx="8008406" cy="1400530"/>
          </a:xfrm>
        </p:spPr>
        <p:txBody>
          <a:bodyPr/>
          <a:lstStyle/>
          <a:p>
            <a:r>
              <a:rPr lang="en-US" sz="3500" dirty="0" smtClean="0"/>
              <a:t>User Story #846: Use Case Diagram</a:t>
            </a:r>
            <a:endParaRPr lang="en-US" sz="35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5" b="4913"/>
          <a:stretch/>
        </p:blipFill>
        <p:spPr>
          <a:xfrm>
            <a:off x="1066800" y="2209800"/>
            <a:ext cx="6990080" cy="3657600"/>
          </a:xfrm>
          <a:ln w="5715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9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84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258" y="829136"/>
            <a:ext cx="8915399" cy="1044575"/>
          </a:xfrm>
        </p:spPr>
        <p:txBody>
          <a:bodyPr>
            <a:normAutofit/>
          </a:bodyPr>
          <a:lstStyle/>
          <a:p>
            <a:r>
              <a:rPr lang="en-US" sz="3500" dirty="0" smtClean="0"/>
              <a:t>User Story #846: Sequence Diagram</a:t>
            </a:r>
            <a:endParaRPr lang="en-US" sz="35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16</a:t>
            </a:fld>
            <a:endParaRPr lang="en-US" altLang="en-U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5" b="3316"/>
          <a:stretch/>
        </p:blipFill>
        <p:spPr>
          <a:xfrm>
            <a:off x="838200" y="1527630"/>
            <a:ext cx="7086600" cy="4876800"/>
          </a:xfrm>
          <a:ln w="57150">
            <a:solidFill>
              <a:srgbClr val="FFFFCC"/>
            </a:solidFill>
          </a:ln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7204" y="607708"/>
            <a:ext cx="7765321" cy="1326321"/>
          </a:xfrm>
        </p:spPr>
        <p:txBody>
          <a:bodyPr/>
          <a:lstStyle/>
          <a:p>
            <a:r>
              <a:rPr lang="en-US" sz="3500" dirty="0" smtClean="0"/>
              <a:t>User Story #846: Use Case</a:t>
            </a:r>
            <a:endParaRPr lang="en-US" sz="35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67204" y="1219200"/>
            <a:ext cx="8077654" cy="5391720"/>
          </a:xfrm>
        </p:spPr>
        <p:txBody>
          <a:bodyPr>
            <a:normAutofit/>
          </a:bodyPr>
          <a:lstStyle/>
          <a:p>
            <a:pPr algn="just"/>
            <a:r>
              <a:rPr lang="en-US" sz="1400" b="1" kern="0" dirty="0" smtClean="0">
                <a:effectLst/>
              </a:rPr>
              <a:t>Actor:</a:t>
            </a:r>
            <a:r>
              <a:rPr lang="en-US" sz="1400" kern="0" dirty="0" smtClean="0">
                <a:effectLst/>
              </a:rPr>
              <a:t> Seller</a:t>
            </a:r>
          </a:p>
          <a:p>
            <a:pPr algn="just"/>
            <a:r>
              <a:rPr lang="en-US" sz="1400" b="1" kern="0" dirty="0" smtClean="0">
                <a:effectLst/>
              </a:rPr>
              <a:t>Pre-conditions:</a:t>
            </a:r>
            <a:endParaRPr lang="en-US" sz="1400" kern="0" dirty="0">
              <a:effectLst/>
            </a:endParaRPr>
          </a:p>
          <a:p>
            <a:pPr algn="just"/>
            <a:r>
              <a:rPr lang="en-US" sz="1400" kern="0" dirty="0" smtClean="0">
                <a:effectLst/>
              </a:rPr>
              <a:t>System </a:t>
            </a:r>
            <a:r>
              <a:rPr lang="en-US" sz="1400" kern="0" dirty="0">
                <a:effectLst/>
              </a:rPr>
              <a:t>login web page has been activated and is displayed.  </a:t>
            </a:r>
            <a:endParaRPr lang="en-US" sz="1400" kern="0" dirty="0" smtClean="0">
              <a:effectLst/>
            </a:endParaRPr>
          </a:p>
          <a:p>
            <a:pPr algn="just"/>
            <a:r>
              <a:rPr lang="en-US" sz="1400" kern="0" dirty="0" smtClean="0">
                <a:effectLst/>
              </a:rPr>
              <a:t>User </a:t>
            </a:r>
            <a:r>
              <a:rPr lang="en-US" sz="1400" kern="0" dirty="0">
                <a:effectLst/>
              </a:rPr>
              <a:t>is logged in to the system with valid credentials. </a:t>
            </a:r>
          </a:p>
          <a:p>
            <a:pPr algn="just"/>
            <a:r>
              <a:rPr lang="en-US" sz="1400" b="1" kern="0" dirty="0" smtClean="0">
                <a:effectLst/>
              </a:rPr>
              <a:t>Description:</a:t>
            </a:r>
          </a:p>
          <a:p>
            <a:pPr lvl="0" algn="just"/>
            <a:r>
              <a:rPr lang="en-US" sz="1400" kern="0" dirty="0" smtClean="0"/>
              <a:t>Use case begins when user clicks on the sell tab.</a:t>
            </a:r>
          </a:p>
          <a:p>
            <a:pPr lvl="0" algn="just"/>
            <a:r>
              <a:rPr lang="en-US" sz="1400" kern="0" dirty="0" smtClean="0"/>
              <a:t>The system displays a data entry form. </a:t>
            </a:r>
          </a:p>
          <a:p>
            <a:pPr lvl="0" algn="just"/>
            <a:r>
              <a:rPr lang="en-US" sz="1400" kern="0" dirty="0" smtClean="0"/>
              <a:t>User should enter the following data: a picture of the car, mileage, and price. User selects an option from the following dropdown menus: make, model, year, style, and color.</a:t>
            </a:r>
          </a:p>
          <a:p>
            <a:pPr lvl="0" algn="just"/>
            <a:r>
              <a:rPr lang="en-US" sz="1400" dirty="0"/>
              <a:t>After completing the form, the user should click on the “Sell Car” button.</a:t>
            </a:r>
          </a:p>
          <a:p>
            <a:pPr lvl="0" algn="just"/>
            <a:r>
              <a:rPr lang="en-US" sz="1400" dirty="0"/>
              <a:t>Once the system validates the information, the data will be stored in the Cars collection as a document.</a:t>
            </a:r>
          </a:p>
          <a:p>
            <a:pPr lvl="0" algn="just"/>
            <a:r>
              <a:rPr lang="en-US" sz="1400" dirty="0"/>
              <a:t>The new car is </a:t>
            </a:r>
            <a:r>
              <a:rPr lang="en-US" sz="1400" dirty="0" smtClean="0"/>
              <a:t>displayed </a:t>
            </a:r>
            <a:r>
              <a:rPr lang="en-US" sz="1400" dirty="0"/>
              <a:t>in the Inventory </a:t>
            </a:r>
            <a:r>
              <a:rPr lang="en-US" sz="1400" dirty="0" smtClean="0"/>
              <a:t>tab.</a:t>
            </a:r>
            <a:endParaRPr lang="en-US" sz="1400" dirty="0"/>
          </a:p>
          <a:p>
            <a:pPr lvl="0" algn="just"/>
            <a:r>
              <a:rPr lang="en-US" sz="1400" dirty="0"/>
              <a:t>User can click the “Update”, “See Details” or “Delete” </a:t>
            </a:r>
            <a:r>
              <a:rPr lang="en-US" sz="1400" dirty="0" smtClean="0"/>
              <a:t>buttons.</a:t>
            </a:r>
            <a:endParaRPr lang="en-US" sz="1400" dirty="0"/>
          </a:p>
          <a:p>
            <a:pPr algn="just"/>
            <a:r>
              <a:rPr lang="en-US" sz="1400" dirty="0"/>
              <a:t>Use case ends when user clicks on a different tab or logs out.</a:t>
            </a:r>
          </a:p>
          <a:p>
            <a:pPr lvl="0"/>
            <a:endParaRPr lang="en-US" sz="1400" kern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17</a:t>
            </a:fld>
            <a:endParaRPr lang="en-US" altLang="en-U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7574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9273" y="699160"/>
            <a:ext cx="7641564" cy="1400530"/>
          </a:xfrm>
        </p:spPr>
        <p:txBody>
          <a:bodyPr/>
          <a:lstStyle/>
          <a:p>
            <a:r>
              <a:rPr lang="en-US" sz="3500" dirty="0" smtClean="0"/>
              <a:t>User Story </a:t>
            </a:r>
            <a:r>
              <a:rPr lang="en-US" sz="3500" dirty="0"/>
              <a:t>#846: </a:t>
            </a:r>
            <a:r>
              <a:rPr lang="en-US" sz="3500" dirty="0" smtClean="0"/>
              <a:t>Use Case (cont.)</a:t>
            </a:r>
            <a:endParaRPr lang="en-US" sz="35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14620" y="5587148"/>
            <a:ext cx="7119780" cy="1194652"/>
          </a:xfrm>
        </p:spPr>
        <p:txBody>
          <a:bodyPr>
            <a:normAutofit/>
          </a:bodyPr>
          <a:lstStyle/>
          <a:p>
            <a:r>
              <a:rPr lang="en-US" sz="1400" b="1" dirty="0" smtClean="0"/>
              <a:t>Post-conditions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</a:p>
          <a:p>
            <a:pPr lvl="0"/>
            <a:r>
              <a:rPr lang="en-US" sz="1400" dirty="0"/>
              <a:t>A new car i</a:t>
            </a:r>
            <a:r>
              <a:rPr lang="en-US" sz="1400" dirty="0" smtClean="0"/>
              <a:t>s </a:t>
            </a:r>
            <a:r>
              <a:rPr lang="en-US" sz="1400" dirty="0"/>
              <a:t>added to the Cars Collection</a:t>
            </a:r>
          </a:p>
          <a:p>
            <a:r>
              <a:rPr lang="en-US" sz="1400" dirty="0"/>
              <a:t>The new car is displayed in the </a:t>
            </a:r>
            <a:r>
              <a:rPr lang="en-US" sz="1400" dirty="0" smtClean="0"/>
              <a:t>Inventory tab</a:t>
            </a:r>
            <a:endParaRPr lang="en-US" sz="1400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18</a:t>
            </a:fld>
            <a:endParaRPr lang="en-US" alt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0175" t="8242" r="11347"/>
          <a:stretch/>
        </p:blipFill>
        <p:spPr>
          <a:xfrm>
            <a:off x="1414620" y="1321536"/>
            <a:ext cx="6489426" cy="4043784"/>
          </a:xfrm>
          <a:prstGeom prst="rect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7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617737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9" y="1063423"/>
            <a:ext cx="8135937" cy="1044575"/>
          </a:xfrm>
        </p:spPr>
        <p:txBody>
          <a:bodyPr/>
          <a:lstStyle/>
          <a:p>
            <a:r>
              <a:rPr lang="en-US" dirty="0"/>
              <a:t>Main A</a:t>
            </a:r>
            <a:r>
              <a:rPr lang="en-US" dirty="0" smtClean="0"/>
              <a:t>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9" y="1843113"/>
            <a:ext cx="8569213" cy="38100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openAPIConnection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connect to Edmunds.com  Vehicle API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open XMLHttpRequest  ('GET',        'http</a:t>
            </a:r>
            <a:r>
              <a:rPr lang="en-US" sz="1700" dirty="0"/>
              <a:t>://</a:t>
            </a:r>
            <a:r>
              <a:rPr lang="en-US" sz="1700" dirty="0" smtClean="0"/>
              <a:t>api.edmunds.com/</a:t>
            </a:r>
            <a:r>
              <a:rPr lang="en-US" sz="1700" dirty="0" err="1" smtClean="0"/>
              <a:t>api</a:t>
            </a:r>
            <a:r>
              <a:rPr lang="en-US" sz="1700" dirty="0" smtClean="0"/>
              <a:t>/vehicle/v2/</a:t>
            </a:r>
            <a:r>
              <a:rPr lang="en-US" sz="1700" dirty="0" err="1" smtClean="0"/>
              <a:t>makes?fmt</a:t>
            </a:r>
            <a:r>
              <a:rPr lang="en-US" sz="1700" dirty="0" smtClean="0"/>
              <a:t>=</a:t>
            </a:r>
            <a:r>
              <a:rPr lang="en-US" sz="1700" dirty="0" err="1" smtClean="0"/>
              <a:t>json&amp;api_key</a:t>
            </a:r>
            <a:r>
              <a:rPr lang="en-US" sz="1700" dirty="0" smtClean="0"/>
              <a:t>={{</a:t>
            </a:r>
            <a:r>
              <a:rPr lang="en-US" sz="1700" dirty="0" err="1" smtClean="0"/>
              <a:t>apiKey</a:t>
            </a:r>
            <a:r>
              <a:rPr lang="en-US" sz="1700" dirty="0" smtClean="0"/>
              <a:t>}}), 	store ‘make’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open new </a:t>
            </a:r>
            <a:r>
              <a:rPr lang="en-US" sz="1700" dirty="0"/>
              <a:t>XMLHttpRequest </a:t>
            </a:r>
            <a:r>
              <a:rPr lang="en-US" sz="1700" dirty="0" smtClean="0"/>
              <a:t>to </a:t>
            </a:r>
            <a:r>
              <a:rPr lang="en-US" sz="1700" dirty="0" err="1" smtClean="0"/>
              <a:t>getModel</a:t>
            </a:r>
            <a:r>
              <a:rPr lang="en-US" sz="1700" dirty="0" smtClean="0"/>
              <a:t>(‘make’), store ‘model’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</a:t>
            </a:r>
            <a:r>
              <a:rPr lang="en-US" sz="1700" dirty="0"/>
              <a:t>open new XMLHttpRequest</a:t>
            </a:r>
            <a:r>
              <a:rPr lang="en-US" sz="1700" dirty="0" smtClean="0"/>
              <a:t> </a:t>
            </a:r>
            <a:r>
              <a:rPr lang="en-US" sz="1700" dirty="0"/>
              <a:t>to </a:t>
            </a:r>
            <a:r>
              <a:rPr lang="en-US" sz="1700" dirty="0" err="1" smtClean="0"/>
              <a:t>getYear</a:t>
            </a:r>
            <a:r>
              <a:rPr lang="en-US" sz="1700" dirty="0" smtClean="0"/>
              <a:t>(‘</a:t>
            </a:r>
            <a:r>
              <a:rPr lang="en-US" sz="1700" dirty="0"/>
              <a:t>make</a:t>
            </a:r>
            <a:r>
              <a:rPr lang="en-US" sz="1700" dirty="0" smtClean="0"/>
              <a:t>’, ‘model’), </a:t>
            </a:r>
            <a:r>
              <a:rPr lang="en-US" sz="1700" dirty="0"/>
              <a:t>store </a:t>
            </a:r>
            <a:r>
              <a:rPr lang="en-US" sz="1700" dirty="0" smtClean="0"/>
              <a:t>‘year’</a:t>
            </a:r>
            <a:endParaRPr lang="en-US" sz="1700" dirty="0"/>
          </a:p>
          <a:p>
            <a:pPr marL="0" indent="0">
              <a:spcBef>
                <a:spcPts val="500"/>
              </a:spcBef>
              <a:buNone/>
            </a:pPr>
            <a:r>
              <a:rPr lang="en-US" sz="1700" dirty="0" smtClean="0"/>
              <a:t>       </a:t>
            </a:r>
            <a:r>
              <a:rPr lang="en-US" sz="1700" dirty="0"/>
              <a:t>open </a:t>
            </a:r>
            <a:r>
              <a:rPr lang="en-US" sz="1700" dirty="0" smtClean="0"/>
              <a:t>new </a:t>
            </a:r>
            <a:r>
              <a:rPr lang="en-US" sz="1700" dirty="0"/>
              <a:t>XMLHttpRequest </a:t>
            </a:r>
            <a:r>
              <a:rPr lang="en-US" sz="1700" dirty="0" smtClean="0"/>
              <a:t>to </a:t>
            </a:r>
            <a:r>
              <a:rPr lang="en-US" sz="1700" dirty="0" err="1" smtClean="0"/>
              <a:t>getStyle</a:t>
            </a:r>
            <a:r>
              <a:rPr lang="en-US" sz="1700" dirty="0" smtClean="0"/>
              <a:t>(‘</a:t>
            </a:r>
            <a:r>
              <a:rPr lang="en-US" sz="1700" dirty="0"/>
              <a:t>make</a:t>
            </a:r>
            <a:r>
              <a:rPr lang="en-US" sz="1700" dirty="0" smtClean="0"/>
              <a:t>’, ‘model’, ‘year’), </a:t>
            </a:r>
            <a:r>
              <a:rPr lang="en-US" sz="1700" dirty="0"/>
              <a:t>store </a:t>
            </a:r>
            <a:r>
              <a:rPr lang="en-US" sz="1700" dirty="0" smtClean="0"/>
              <a:t>‘style’</a:t>
            </a:r>
            <a:endParaRPr lang="en-US" sz="1700" dirty="0"/>
          </a:p>
          <a:p>
            <a:pPr marL="0" indent="0">
              <a:spcBef>
                <a:spcPts val="500"/>
              </a:spcBef>
              <a:buNone/>
            </a:pPr>
            <a:r>
              <a:rPr lang="en-US" sz="1700" dirty="0" smtClean="0"/>
              <a:t>       </a:t>
            </a:r>
            <a:r>
              <a:rPr lang="en-US" sz="1700" dirty="0"/>
              <a:t>open </a:t>
            </a:r>
            <a:r>
              <a:rPr lang="en-US" sz="1700" dirty="0" smtClean="0"/>
              <a:t>new</a:t>
            </a:r>
            <a:r>
              <a:rPr lang="en-US" sz="1700" dirty="0"/>
              <a:t> XMLHttpRequest </a:t>
            </a:r>
            <a:r>
              <a:rPr lang="en-US" sz="1700" dirty="0" smtClean="0"/>
              <a:t>to </a:t>
            </a:r>
            <a:r>
              <a:rPr lang="en-US" sz="1700" dirty="0" err="1" smtClean="0"/>
              <a:t>getColor</a:t>
            </a:r>
            <a:r>
              <a:rPr lang="en-US" sz="1700" dirty="0" smtClean="0"/>
              <a:t>(‘style’), </a:t>
            </a:r>
            <a:r>
              <a:rPr lang="en-US" sz="1700" dirty="0"/>
              <a:t>store </a:t>
            </a:r>
            <a:r>
              <a:rPr lang="en-US" sz="1700" dirty="0" smtClean="0"/>
              <a:t>‘color’    </a:t>
            </a:r>
            <a:endParaRPr lang="en-US" sz="1700" dirty="0"/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dirty="0"/>
              <a:t> </a:t>
            </a:r>
            <a:r>
              <a:rPr lang="en-US" sz="1700" dirty="0" smtClean="0"/>
              <a:t>      </a:t>
            </a:r>
            <a:r>
              <a:rPr lang="en-US" sz="1700" dirty="0" err="1" smtClean="0"/>
              <a:t>CarsCollection.insert</a:t>
            </a:r>
            <a:r>
              <a:rPr lang="en-US" sz="1700" dirty="0" smtClean="0"/>
              <a:t>(‘make’, ‘model’, ‘year’, ‘style’, ‘color’)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19</a:t>
            </a:fld>
            <a:endParaRPr lang="en-US" altLang="en-US"/>
          </a:p>
        </p:txBody>
      </p:sp>
      <p:pic>
        <p:nvPicPr>
          <p:cNvPr id="1028" name="Picture 4" descr="http://developer.edmunds.com/assets/themes/twitter/img/branding-guide/retina/600_ad_re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8" b="23637"/>
          <a:stretch/>
        </p:blipFill>
        <p:spPr bwMode="auto">
          <a:xfrm>
            <a:off x="5662566" y="86207"/>
            <a:ext cx="2005023" cy="91137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4710" y="984467"/>
            <a:ext cx="7055380" cy="766482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</a:t>
            </a:r>
            <a:r>
              <a:rPr lang="en-US" altLang="en-US" dirty="0" smtClean="0">
                <a:ea typeface="ＭＳ Ｐゴシック" pitchFamily="34" charset="-128"/>
              </a:rPr>
              <a:t>efinition</a:t>
            </a: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63575" y="1828800"/>
            <a:ext cx="3984625" cy="4312478"/>
          </a:xfrm>
        </p:spPr>
        <p:txBody>
          <a:bodyPr>
            <a:normAutofit/>
          </a:bodyPr>
          <a:lstStyle/>
          <a:p>
            <a:pPr lvl="0" algn="just"/>
            <a:r>
              <a:rPr lang="en-US" b="1" dirty="0" smtClean="0">
                <a:effectLst/>
              </a:rPr>
              <a:t>Problem 1: </a:t>
            </a:r>
            <a:r>
              <a:rPr lang="en-US" dirty="0" smtClean="0">
                <a:effectLst/>
              </a:rPr>
              <a:t>Shopping </a:t>
            </a:r>
            <a:r>
              <a:rPr lang="en-US" dirty="0">
                <a:effectLst/>
              </a:rPr>
              <a:t>for a car takes a lot of time and </a:t>
            </a:r>
            <a:r>
              <a:rPr lang="en-US" dirty="0" smtClean="0">
                <a:effectLst/>
              </a:rPr>
              <a:t>effort; prospective buyers </a:t>
            </a:r>
            <a:r>
              <a:rPr lang="en-US" dirty="0" smtClean="0"/>
              <a:t>have to do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a lot of research to find the type of car </a:t>
            </a:r>
            <a:r>
              <a:rPr lang="en-US" dirty="0" smtClean="0">
                <a:effectLst/>
              </a:rPr>
              <a:t>they want. </a:t>
            </a:r>
          </a:p>
          <a:p>
            <a:pPr marL="0" lvl="0" indent="0" algn="just">
              <a:buNone/>
            </a:pPr>
            <a:endParaRPr lang="en-US" dirty="0">
              <a:effectLst/>
            </a:endParaRPr>
          </a:p>
          <a:p>
            <a:pPr lvl="0" algn="just"/>
            <a:r>
              <a:rPr lang="en-US" b="1" dirty="0" smtClean="0">
                <a:effectLst/>
              </a:rPr>
              <a:t>Problem 2: </a:t>
            </a:r>
            <a:r>
              <a:rPr lang="en-US" dirty="0" smtClean="0">
                <a:effectLst/>
              </a:rPr>
              <a:t>Selling cars has been made easier than ever thanks to the Internet, however it is still difficult to reach prospective buyers.</a:t>
            </a:r>
            <a:br>
              <a:rPr lang="en-US" dirty="0" smtClean="0">
                <a:effectLst/>
              </a:rPr>
            </a:br>
            <a:endParaRPr lang="en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sp>
        <p:nvSpPr>
          <p:cNvPr id="3" name="Rectángulo 2"/>
          <p:cNvSpPr/>
          <p:nvPr/>
        </p:nvSpPr>
        <p:spPr>
          <a:xfrm>
            <a:off x="5473174" y="2438475"/>
            <a:ext cx="335280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/>
                <a:effectLst/>
              </a:rPr>
              <a:t>Time Consuming</a:t>
            </a:r>
          </a:p>
          <a:p>
            <a:pPr algn="ctr"/>
            <a:endParaRPr lang="es-ES" sz="2800" b="1" dirty="0" smtClean="0">
              <a:ln/>
            </a:endParaRPr>
          </a:p>
          <a:p>
            <a:pPr algn="ctr"/>
            <a:r>
              <a:rPr lang="es-ES" sz="2800" b="1" dirty="0" smtClean="0">
                <a:ln/>
              </a:rPr>
              <a:t>Expensive</a:t>
            </a:r>
          </a:p>
          <a:p>
            <a:pPr algn="ctr"/>
            <a:endParaRPr lang="es-ES" sz="2800" b="1" cap="none" spc="0" dirty="0" smtClean="0">
              <a:ln/>
              <a:effectLst/>
            </a:endParaRPr>
          </a:p>
          <a:p>
            <a:pPr algn="ctr"/>
            <a:r>
              <a:rPr lang="es-ES" sz="2800" b="1" cap="none" spc="0" dirty="0" smtClean="0">
                <a:ln/>
                <a:effectLst/>
              </a:rPr>
              <a:t>Inefficient</a:t>
            </a:r>
            <a:endParaRPr lang="es-ES" sz="2800" b="1" cap="none" spc="0" dirty="0">
              <a:ln/>
              <a:effectLst/>
            </a:endParaRPr>
          </a:p>
        </p:txBody>
      </p:sp>
      <p:cxnSp>
        <p:nvCxnSpPr>
          <p:cNvPr id="5" name="Shape 110"/>
          <p:cNvCxnSpPr/>
          <p:nvPr/>
        </p:nvCxnSpPr>
        <p:spPr>
          <a:xfrm>
            <a:off x="4757114" y="2438475"/>
            <a:ext cx="1088400" cy="1143000"/>
          </a:xfrm>
          <a:prstGeom prst="bentConnector3">
            <a:avLst>
              <a:gd name="adj1" fmla="val 50002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" name="Shape 111"/>
          <p:cNvCxnSpPr/>
          <p:nvPr/>
        </p:nvCxnSpPr>
        <p:spPr>
          <a:xfrm rot="10800000" flipH="1">
            <a:off x="4757114" y="3581400"/>
            <a:ext cx="1088400" cy="1515600"/>
          </a:xfrm>
          <a:prstGeom prst="bentConnector3">
            <a:avLst>
              <a:gd name="adj1" fmla="val 50002"/>
            </a:avLst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205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838200"/>
            <a:ext cx="7055380" cy="1400530"/>
          </a:xfrm>
        </p:spPr>
        <p:txBody>
          <a:bodyPr/>
          <a:lstStyle/>
          <a:p>
            <a:r>
              <a:rPr lang="en-US" dirty="0" smtClean="0"/>
              <a:t>Test Case: Sunny Day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20</a:t>
            </a:fld>
            <a:endParaRPr lang="en-US" altLang="en-U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0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/>
          <a:srcRect l="15446" t="23914" r="16032" b="7608"/>
          <a:stretch/>
        </p:blipFill>
        <p:spPr>
          <a:xfrm>
            <a:off x="502853" y="1752600"/>
            <a:ext cx="8153400" cy="4390292"/>
          </a:xfrm>
          <a:prstGeom prst="rect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4709" y="899886"/>
            <a:ext cx="7055380" cy="1400530"/>
          </a:xfrm>
        </p:spPr>
        <p:txBody>
          <a:bodyPr/>
          <a:lstStyle/>
          <a:p>
            <a:r>
              <a:rPr lang="en-US" dirty="0"/>
              <a:t>Test Case: R</a:t>
            </a:r>
            <a:r>
              <a:rPr lang="en-US" dirty="0" smtClean="0"/>
              <a:t>ainy </a:t>
            </a:r>
            <a:r>
              <a:rPr lang="en-US" dirty="0"/>
              <a:t>D</a:t>
            </a:r>
            <a:r>
              <a:rPr lang="en-US" dirty="0" smtClean="0"/>
              <a:t>ay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9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4"/>
          <a:srcRect l="11348" t="23913" r="18847" b="7608"/>
          <a:stretch/>
        </p:blipFill>
        <p:spPr>
          <a:xfrm>
            <a:off x="484710" y="1730829"/>
            <a:ext cx="8171543" cy="4412063"/>
          </a:xfrm>
          <a:prstGeom prst="rect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10839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3423"/>
            <a:ext cx="7055380" cy="140053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88687"/>
            <a:ext cx="7467600" cy="419548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The Car Recommendation System is a website that helps users find the perfect car by constantly recommending a best match based on their preferences. It also allows users to sell their cars as well. </a:t>
            </a:r>
          </a:p>
          <a:p>
            <a:pPr algn="just"/>
            <a:r>
              <a:rPr lang="en-US" dirty="0" smtClean="0"/>
              <a:t>My work in the project involves the registration, car sale, seller-buyer communication, and profile and inventory management features.</a:t>
            </a:r>
          </a:p>
          <a:p>
            <a:pPr algn="just"/>
            <a:r>
              <a:rPr lang="en-US" dirty="0" smtClean="0"/>
              <a:t>Contact information: </a:t>
            </a:r>
            <a:r>
              <a:rPr lang="en-US" dirty="0" smtClean="0">
                <a:hlinkClick r:id="rId3"/>
              </a:rPr>
              <a:t>bizqu002@fiu.edu</a:t>
            </a:r>
            <a:endParaRPr lang="en-US" dirty="0" smtClean="0"/>
          </a:p>
          <a:p>
            <a:pPr algn="just"/>
            <a:r>
              <a:rPr lang="en-US" dirty="0" smtClean="0"/>
              <a:t>Thank you!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22</a:t>
            </a:fld>
            <a:endParaRPr lang="en-US" alt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0747" y="784639"/>
            <a:ext cx="7765321" cy="1326321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</a:t>
            </a:r>
            <a:r>
              <a:rPr lang="en-US" altLang="en-US" dirty="0" smtClean="0">
                <a:ea typeface="ＭＳ Ｐゴシック" pitchFamily="34" charset="-128"/>
              </a:rPr>
              <a:t>efinition (</a:t>
            </a:r>
            <a:r>
              <a:rPr lang="en-US" altLang="en-US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cont.</a:t>
            </a:r>
            <a:r>
              <a:rPr lang="en-US" altLang="en-US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)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1" y="1447800"/>
            <a:ext cx="80010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Whole Project: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The Car </a:t>
            </a:r>
            <a:r>
              <a:rPr lang="en-US" dirty="0"/>
              <a:t>Recommendation System(CRS) is a social web application that provides services </a:t>
            </a:r>
            <a:r>
              <a:rPr lang="en-US" dirty="0" smtClean="0"/>
              <a:t>such </a:t>
            </a:r>
            <a:r>
              <a:rPr lang="en-US" dirty="0"/>
              <a:t>as </a:t>
            </a:r>
            <a:r>
              <a:rPr lang="en-US" dirty="0" smtClean="0"/>
              <a:t>buying, selling </a:t>
            </a:r>
            <a:r>
              <a:rPr lang="en-US" dirty="0"/>
              <a:t>and recommending cars based on user behavior. </a:t>
            </a:r>
          </a:p>
          <a:p>
            <a:pPr>
              <a:defRPr/>
            </a:pPr>
            <a:r>
              <a:rPr lang="is-I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Part:</a:t>
            </a:r>
          </a:p>
          <a:p>
            <a:pPr lvl="1">
              <a:defRPr/>
            </a:pPr>
            <a:r>
              <a:rPr lang="en-US" sz="2000" dirty="0">
                <a:effectLst/>
              </a:rPr>
              <a:t> </a:t>
            </a:r>
            <a:r>
              <a:rPr lang="en-US" sz="2000" u="sng" dirty="0" smtClean="0">
                <a:effectLst/>
              </a:rPr>
              <a:t>UX/UI</a:t>
            </a:r>
            <a:r>
              <a:rPr lang="en-US" sz="2000" dirty="0" smtClean="0">
                <a:effectLst/>
              </a:rPr>
              <a:t>: Logo, background, web content design.</a:t>
            </a:r>
          </a:p>
          <a:p>
            <a:pPr lvl="1">
              <a:defRPr/>
            </a:pPr>
            <a:r>
              <a:rPr lang="en-US" sz="2000" u="sng" dirty="0" smtClean="0">
                <a:effectLst/>
              </a:rPr>
              <a:t>Front-End/Back-End</a:t>
            </a:r>
            <a:r>
              <a:rPr lang="en-US" sz="2000" dirty="0" smtClean="0">
                <a:effectLst/>
              </a:rPr>
              <a:t>: REST API calls, JSON parsing</a:t>
            </a:r>
            <a:r>
              <a:rPr lang="en-US" sz="2000" dirty="0"/>
              <a:t>, system </a:t>
            </a:r>
            <a:r>
              <a:rPr lang="en-US" sz="2000" dirty="0" smtClean="0"/>
              <a:t>logic, </a:t>
            </a:r>
            <a:r>
              <a:rPr lang="en-US" sz="2000" dirty="0" smtClean="0">
                <a:effectLst/>
              </a:rPr>
              <a:t>seller-buyer email communication, </a:t>
            </a:r>
            <a:r>
              <a:rPr lang="en-US" sz="2000" dirty="0"/>
              <a:t>user data and inventory </a:t>
            </a:r>
            <a:r>
              <a:rPr lang="en-US" sz="2000" dirty="0" smtClean="0"/>
              <a:t>display. </a:t>
            </a:r>
            <a:endParaRPr lang="en-US" sz="2000" dirty="0" smtClean="0">
              <a:effectLst/>
            </a:endParaRPr>
          </a:p>
          <a:p>
            <a:pPr lvl="1">
              <a:defRPr/>
            </a:pPr>
            <a:r>
              <a:rPr lang="en-US" sz="2000" u="sng" dirty="0" smtClean="0">
                <a:effectLst/>
              </a:rPr>
              <a:t>Authentication</a:t>
            </a:r>
            <a:r>
              <a:rPr lang="en-US" sz="2000" dirty="0" smtClean="0">
                <a:effectLst/>
              </a:rPr>
              <a:t>: </a:t>
            </a:r>
            <a:r>
              <a:rPr lang="en-US" sz="2000" dirty="0" smtClean="0"/>
              <a:t>Account creation and</a:t>
            </a:r>
            <a:r>
              <a:rPr lang="en-US" sz="2000" dirty="0" smtClean="0">
                <a:effectLst/>
              </a:rPr>
              <a:t> verification, password reset.</a:t>
            </a:r>
          </a:p>
          <a:p>
            <a:pPr lvl="1">
              <a:defRPr/>
            </a:pPr>
            <a:r>
              <a:rPr lang="en-US" sz="2000" u="sng" dirty="0" smtClean="0">
                <a:effectLst/>
              </a:rPr>
              <a:t>Database Administration</a:t>
            </a:r>
            <a:r>
              <a:rPr lang="en-US" sz="2000" dirty="0" smtClean="0">
                <a:effectLst/>
              </a:rPr>
              <a:t>: Create and manage collections. Insert , query and modify documents</a:t>
            </a:r>
            <a:r>
              <a:rPr lang="en-US" sz="2000" dirty="0"/>
              <a:t>. </a:t>
            </a:r>
            <a:r>
              <a:rPr lang="en-US" sz="2000" dirty="0" smtClean="0"/>
              <a:t>Work with external databases.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8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53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162800" y="0"/>
            <a:ext cx="1981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10886" y="-7258"/>
            <a:ext cx="9133114" cy="686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506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25925" t="43234" r="27129" b="16076"/>
          <a:stretch/>
        </p:blipFill>
        <p:spPr>
          <a:xfrm>
            <a:off x="2158672" y="2619829"/>
            <a:ext cx="5105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4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162800" y="0"/>
            <a:ext cx="1981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10886" y="-152400"/>
            <a:ext cx="9133114" cy="702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6663" t="10439" r="7832"/>
          <a:stretch/>
        </p:blipFill>
        <p:spPr>
          <a:xfrm>
            <a:off x="50145" y="762000"/>
            <a:ext cx="9093855" cy="541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72" y="2619829"/>
            <a:ext cx="5105400" cy="24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39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5" name="Rectángulo 4"/>
          <p:cNvSpPr/>
          <p:nvPr/>
        </p:nvSpPr>
        <p:spPr>
          <a:xfrm>
            <a:off x="10886" y="-152400"/>
            <a:ext cx="9133114" cy="702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3437" t="9341" r="16618" b="2747"/>
          <a:stretch/>
        </p:blipFill>
        <p:spPr>
          <a:xfrm>
            <a:off x="143369" y="526871"/>
            <a:ext cx="8868147" cy="6096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416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936" y="914400"/>
            <a:ext cx="7055380" cy="140053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22" y="1853248"/>
            <a:ext cx="8573150" cy="3937952"/>
          </a:xfrm>
          <a:ln w="38100"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8</a:t>
            </a:fld>
            <a:endParaRPr lang="en-US" altLang="en-U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11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62" y="651502"/>
            <a:ext cx="8069668" cy="1326321"/>
          </a:xfrm>
        </p:spPr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9</a:t>
            </a:fld>
            <a:endParaRPr lang="en-US" alt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"/>
          <a:stretch/>
        </p:blipFill>
        <p:spPr>
          <a:xfrm>
            <a:off x="152400" y="1524000"/>
            <a:ext cx="8839200" cy="4648200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" y="76125"/>
            <a:ext cx="3526637" cy="533475"/>
          </a:xfrm>
          <a:prstGeom prst="rect">
            <a:avLst/>
          </a:prstGeom>
        </p:spPr>
      </p:pic>
      <p:pic>
        <p:nvPicPr>
          <p:cNvPr id="7" name="Picture 2" descr="http://users.cs.fiu.edu/~mullerk/logo/fiualone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628813" cy="29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36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4663</TotalTime>
  <Words>1140</Words>
  <Application>Microsoft Office PowerPoint</Application>
  <PresentationFormat>Presentación en pantalla (4:3)</PresentationFormat>
  <Paragraphs>154</Paragraphs>
  <Slides>22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ＭＳ Ｐゴシック</vt:lpstr>
      <vt:lpstr>Arial</vt:lpstr>
      <vt:lpstr>Calibri</vt:lpstr>
      <vt:lpstr>Century Gothic</vt:lpstr>
      <vt:lpstr>Wingdings 3</vt:lpstr>
      <vt:lpstr>Ion</vt:lpstr>
      <vt:lpstr>Team Members: Brenda Izquierdo, Zeev Feldbeine Product Owner: David Villegas Instructor: Masoud Sadjadi   </vt:lpstr>
      <vt:lpstr>Problem Definition</vt:lpstr>
      <vt:lpstr>Problem Definition (cont.)</vt:lpstr>
      <vt:lpstr>Presentación de PowerPoint</vt:lpstr>
      <vt:lpstr>Presentación de PowerPoint</vt:lpstr>
      <vt:lpstr>Presentación de PowerPoint</vt:lpstr>
      <vt:lpstr>Presentación de PowerPoint</vt:lpstr>
      <vt:lpstr>Project Management</vt:lpstr>
      <vt:lpstr>System Design: Architecture</vt:lpstr>
      <vt:lpstr>System Design: Deployment</vt:lpstr>
      <vt:lpstr>Persistent Data Design</vt:lpstr>
      <vt:lpstr>Minimal Class Diagram</vt:lpstr>
      <vt:lpstr>Requirements: Use Cases</vt:lpstr>
      <vt:lpstr>Requirements: User Stories </vt:lpstr>
      <vt:lpstr>User Story #846: Use Case Diagram</vt:lpstr>
      <vt:lpstr>User Story #846: Sequence Diagram</vt:lpstr>
      <vt:lpstr>User Story #846: Use Case</vt:lpstr>
      <vt:lpstr>User Story #846: Use Case (cont.)</vt:lpstr>
      <vt:lpstr>Main Algorithm</vt:lpstr>
      <vt:lpstr>Test Case: Sunny Day</vt:lpstr>
      <vt:lpstr>Test Case: Rainy Day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☆♡♤BRENDA♧♡☆ ☞</cp:lastModifiedBy>
  <cp:revision>194</cp:revision>
  <cp:lastPrinted>2008-09-19T17:51:48Z</cp:lastPrinted>
  <dcterms:created xsi:type="dcterms:W3CDTF">2013-04-25T14:14:17Z</dcterms:created>
  <dcterms:modified xsi:type="dcterms:W3CDTF">2016-05-05T19:17:56Z</dcterms:modified>
</cp:coreProperties>
</file>