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18CC59-1ECF-4D80-813A-BF6936BAED9F}" type="datetimeFigureOut">
              <a:rPr lang="en-US" smtClean="0"/>
              <a:pPr/>
              <a:t>4/25/2016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Oval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0866B8E8-6C0D-4465-B80F-8197C91222D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18CC59-1ECF-4D80-813A-BF6936BAED9F}" type="datetimeFigureOut">
              <a:rPr lang="en-US" smtClean="0"/>
              <a:pPr/>
              <a:t>4/25/2016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66B8E8-6C0D-4465-B80F-8197C91222D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0866B8E8-6C0D-4465-B80F-8197C91222D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18CC59-1ECF-4D80-813A-BF6936BAED9F}" type="datetimeFigureOut">
              <a:rPr lang="en-US" smtClean="0"/>
              <a:pPr/>
              <a:t>4/25/2016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18CC59-1ECF-4D80-813A-BF6936BAED9F}" type="datetimeFigureOut">
              <a:rPr lang="en-US" smtClean="0"/>
              <a:pPr/>
              <a:t>4/25/2016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0866B8E8-6C0D-4465-B80F-8197C91222D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18CC59-1ECF-4D80-813A-BF6936BAED9F}" type="datetimeFigureOut">
              <a:rPr lang="en-US" smtClean="0"/>
              <a:pPr/>
              <a:t>4/25/2016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0866B8E8-6C0D-4465-B80F-8197C91222D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FB18CC59-1ECF-4D80-813A-BF6936BAED9F}" type="datetimeFigureOut">
              <a:rPr lang="en-US" smtClean="0"/>
              <a:pPr/>
              <a:t>4/25/2016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66B8E8-6C0D-4465-B80F-8197C91222D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Content Placeholder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Content Placeholder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18CC59-1ECF-4D80-813A-BF6936BAED9F}" type="datetimeFigureOut">
              <a:rPr lang="en-US" smtClean="0"/>
              <a:pPr/>
              <a:t>4/25/2016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Content Placeholder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6" name="Content Placeholder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Oval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Oval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0866B8E8-6C0D-4465-B80F-8197C91222D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3" name="Title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18CC59-1ECF-4D80-813A-BF6936BAED9F}" type="datetimeFigureOut">
              <a:rPr lang="en-US" smtClean="0"/>
              <a:pPr/>
              <a:t>4/25/2016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0866B8E8-6C0D-4465-B80F-8197C91222D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18CC59-1ECF-4D80-813A-BF6936BAED9F}" type="datetimeFigureOut">
              <a:rPr lang="en-US" smtClean="0"/>
              <a:pPr/>
              <a:t>4/25/2016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0866B8E8-6C0D-4465-B80F-8197C91222D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Content Placeholder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0866B8E8-6C0D-4465-B80F-8197C91222D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18CC59-1ECF-4D80-813A-BF6936BAED9F}" type="datetimeFigureOut">
              <a:rPr lang="en-US" smtClean="0"/>
              <a:pPr/>
              <a:t>4/25/2016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traight Connector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Oval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0866B8E8-6C0D-4465-B80F-8197C91222D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FB18CC59-1ECF-4D80-813A-BF6936BAED9F}" type="datetimeFigureOut">
              <a:rPr lang="en-US" smtClean="0"/>
              <a:pPr/>
              <a:t>4/25/2016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FB18CC59-1ECF-4D80-813A-BF6936BAED9F}" type="datetimeFigureOut">
              <a:rPr lang="en-US" smtClean="0"/>
              <a:pPr/>
              <a:t>4/25/2016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0866B8E8-6C0D-4465-B80F-8197C91222D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400" dirty="0" smtClean="0"/>
              <a:t>Senior Project Final Presentation</a:t>
            </a:r>
            <a:br>
              <a:rPr lang="en-US" sz="2400" dirty="0" smtClean="0"/>
            </a:br>
            <a:r>
              <a:rPr lang="en-US" sz="2400" dirty="0" smtClean="0"/>
              <a:t>Spring 2016</a:t>
            </a: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pPr algn="ctr">
              <a:buNone/>
            </a:pPr>
            <a:r>
              <a:rPr lang="en-US" sz="2800" dirty="0" smtClean="0">
                <a:solidFill>
                  <a:schemeClr val="accent1"/>
                </a:solidFill>
              </a:rPr>
              <a:t>Registration System 1.0</a:t>
            </a:r>
          </a:p>
          <a:p>
            <a:pPr algn="ctr">
              <a:buNone/>
            </a:pPr>
            <a:r>
              <a:rPr lang="en-US" sz="2800" dirty="0" smtClean="0">
                <a:solidFill>
                  <a:schemeClr val="accent1"/>
                </a:solidFill>
              </a:rPr>
              <a:t>Team Members: Eduardo Guerra, Wayne Curling</a:t>
            </a:r>
          </a:p>
          <a:p>
            <a:pPr algn="ctr">
              <a:buNone/>
            </a:pPr>
            <a:r>
              <a:rPr lang="en-US" sz="2800" dirty="0" smtClean="0">
                <a:solidFill>
                  <a:schemeClr val="accent1"/>
                </a:solidFill>
              </a:rPr>
              <a:t>Product Owner: Kip Irvine</a:t>
            </a:r>
          </a:p>
          <a:p>
            <a:pPr algn="ctr">
              <a:buNone/>
            </a:pPr>
            <a:r>
              <a:rPr lang="en-US" sz="2800" dirty="0" smtClean="0">
                <a:solidFill>
                  <a:schemeClr val="accent1"/>
                </a:solidFill>
              </a:rPr>
              <a:t>Instructor: </a:t>
            </a:r>
            <a:r>
              <a:rPr lang="en-US" sz="2800" dirty="0" err="1" smtClean="0">
                <a:solidFill>
                  <a:schemeClr val="accent1"/>
                </a:solidFill>
              </a:rPr>
              <a:t>Masoud</a:t>
            </a:r>
            <a:r>
              <a:rPr lang="en-US" sz="2800" dirty="0" smtClean="0">
                <a:solidFill>
                  <a:schemeClr val="accent1"/>
                </a:solidFill>
              </a:rPr>
              <a:t> </a:t>
            </a:r>
            <a:r>
              <a:rPr lang="en-US" sz="2800" dirty="0" err="1" smtClean="0">
                <a:solidFill>
                  <a:schemeClr val="accent1"/>
                </a:solidFill>
              </a:rPr>
              <a:t>Sadjadi</a:t>
            </a:r>
            <a:endParaRPr lang="en-US" sz="2800" dirty="0" smtClean="0">
              <a:solidFill>
                <a:schemeClr val="accent1"/>
              </a:solidFill>
            </a:endParaRPr>
          </a:p>
          <a:p>
            <a:pPr algn="ctr">
              <a:buNone/>
            </a:pPr>
            <a:endParaRPr lang="en-US" sz="2800" dirty="0" smtClean="0">
              <a:solidFill>
                <a:schemeClr val="accent1"/>
              </a:solidFill>
            </a:endParaRPr>
          </a:p>
          <a:p>
            <a:pPr algn="ctr">
              <a:buNone/>
            </a:pPr>
            <a:endParaRPr lang="en-US" sz="2800" dirty="0" smtClean="0">
              <a:solidFill>
                <a:schemeClr val="accent1"/>
              </a:solidFill>
            </a:endParaRPr>
          </a:p>
          <a:p>
            <a:pPr algn="ctr">
              <a:buNone/>
            </a:pPr>
            <a:r>
              <a:rPr lang="en-US" sz="2800" dirty="0" smtClean="0">
                <a:solidFill>
                  <a:schemeClr val="accent1"/>
                </a:solidFill>
              </a:rPr>
              <a:t>School of Computing and Information Sciences</a:t>
            </a:r>
          </a:p>
          <a:p>
            <a:pPr algn="ctr">
              <a:buNone/>
            </a:pPr>
            <a:r>
              <a:rPr lang="en-US" sz="2800" dirty="0" smtClean="0">
                <a:solidFill>
                  <a:schemeClr val="accent1"/>
                </a:solidFill>
              </a:rPr>
              <a:t>Florida International University</a:t>
            </a:r>
          </a:p>
          <a:p>
            <a:pPr algn="ctr">
              <a:buNone/>
            </a:pPr>
            <a:r>
              <a:rPr lang="en-US" sz="2800" dirty="0" smtClean="0">
                <a:solidFill>
                  <a:schemeClr val="accent1"/>
                </a:solidFill>
              </a:rPr>
              <a:t>April 25</a:t>
            </a:r>
            <a:r>
              <a:rPr lang="en-US" sz="2800" baseline="30000" dirty="0" smtClean="0">
                <a:solidFill>
                  <a:schemeClr val="accent1"/>
                </a:solidFill>
              </a:rPr>
              <a:t>th</a:t>
            </a:r>
            <a:r>
              <a:rPr lang="en-US" sz="2800" dirty="0" smtClean="0">
                <a:solidFill>
                  <a:schemeClr val="accent1"/>
                </a:solidFill>
              </a:rPr>
              <a:t>, 2016</a:t>
            </a:r>
            <a:endParaRPr lang="en-US" sz="2800" dirty="0">
              <a:solidFill>
                <a:schemeClr val="accent1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User Stories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Autofit/>
          </a:bodyPr>
          <a:lstStyle/>
          <a:p>
            <a:r>
              <a:rPr lang="en-US" sz="2500" dirty="0" smtClean="0">
                <a:solidFill>
                  <a:schemeClr val="accent1"/>
                </a:solidFill>
              </a:rPr>
              <a:t>#676: Create account for coach</a:t>
            </a:r>
          </a:p>
          <a:p>
            <a:r>
              <a:rPr lang="en-US" sz="2500" dirty="0" smtClean="0">
                <a:solidFill>
                  <a:schemeClr val="accent1"/>
                </a:solidFill>
              </a:rPr>
              <a:t>#688: Login for coach</a:t>
            </a:r>
          </a:p>
          <a:p>
            <a:r>
              <a:rPr lang="en-US" sz="2500" dirty="0" smtClean="0">
                <a:solidFill>
                  <a:schemeClr val="accent1"/>
                </a:solidFill>
              </a:rPr>
              <a:t>#681: View Teams as Admin</a:t>
            </a:r>
          </a:p>
          <a:p>
            <a:r>
              <a:rPr lang="en-US" sz="2500" dirty="0" smtClean="0">
                <a:solidFill>
                  <a:schemeClr val="accent1"/>
                </a:solidFill>
              </a:rPr>
              <a:t>#685: View List of Schools as Admin</a:t>
            </a:r>
          </a:p>
          <a:p>
            <a:r>
              <a:rPr lang="en-US" sz="2500" dirty="0" smtClean="0">
                <a:solidFill>
                  <a:schemeClr val="accent1"/>
                </a:solidFill>
              </a:rPr>
              <a:t>#684: View Active Contests as Admin</a:t>
            </a:r>
          </a:p>
          <a:p>
            <a:r>
              <a:rPr lang="en-US" sz="2500" dirty="0" smtClean="0">
                <a:solidFill>
                  <a:schemeClr val="accent1"/>
                </a:solidFill>
              </a:rPr>
              <a:t>#695: View Stored Contests as Admin</a:t>
            </a:r>
          </a:p>
          <a:p>
            <a:r>
              <a:rPr lang="en-US" sz="2500" dirty="0" smtClean="0">
                <a:solidFill>
                  <a:schemeClr val="accent1"/>
                </a:solidFill>
              </a:rPr>
              <a:t>#696: Create Contests</a:t>
            </a:r>
          </a:p>
          <a:p>
            <a:r>
              <a:rPr lang="en-US" sz="2500" dirty="0" smtClean="0">
                <a:solidFill>
                  <a:schemeClr val="accent1"/>
                </a:solidFill>
              </a:rPr>
              <a:t>#680: Create Administrator Account</a:t>
            </a:r>
          </a:p>
          <a:p>
            <a:r>
              <a:rPr lang="en-US" sz="2500" dirty="0" smtClean="0">
                <a:solidFill>
                  <a:schemeClr val="accent1"/>
                </a:solidFill>
              </a:rPr>
              <a:t>#686: Store Contest Data</a:t>
            </a:r>
          </a:p>
          <a:p>
            <a:r>
              <a:rPr lang="en-US" sz="2500" dirty="0" smtClean="0">
                <a:solidFill>
                  <a:schemeClr val="accent1"/>
                </a:solidFill>
              </a:rPr>
              <a:t>#709: Remove Coach</a:t>
            </a:r>
          </a:p>
          <a:p>
            <a:r>
              <a:rPr lang="en-US" sz="2500" dirty="0" smtClean="0">
                <a:solidFill>
                  <a:schemeClr val="accent1"/>
                </a:solidFill>
              </a:rPr>
              <a:t>#727: Remove School</a:t>
            </a:r>
            <a:endParaRPr lang="en-US" sz="2500" dirty="0">
              <a:solidFill>
                <a:schemeClr val="accent1"/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Managing Contests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sz="2800" dirty="0" smtClean="0">
                <a:solidFill>
                  <a:schemeClr val="accent1"/>
                </a:solidFill>
              </a:rPr>
              <a:t>#684: View Active Contests as Admin</a:t>
            </a:r>
          </a:p>
          <a:p>
            <a:r>
              <a:rPr lang="en-US" sz="2800" dirty="0" smtClean="0">
                <a:solidFill>
                  <a:schemeClr val="accent1"/>
                </a:solidFill>
              </a:rPr>
              <a:t>#695: View Stored Contests as Admin</a:t>
            </a:r>
          </a:p>
          <a:p>
            <a:r>
              <a:rPr lang="en-US" sz="2800" dirty="0" smtClean="0">
                <a:solidFill>
                  <a:schemeClr val="accent1"/>
                </a:solidFill>
              </a:rPr>
              <a:t>#696: Create Contests</a:t>
            </a:r>
          </a:p>
          <a:p>
            <a:r>
              <a:rPr lang="en-US" sz="2800" dirty="0" smtClean="0">
                <a:solidFill>
                  <a:schemeClr val="accent1"/>
                </a:solidFill>
              </a:rPr>
              <a:t>#686: Store Contest Data</a:t>
            </a:r>
          </a:p>
          <a:p>
            <a:endParaRPr lang="en-US" sz="2800" dirty="0" smtClean="0">
              <a:solidFill>
                <a:schemeClr val="accent1"/>
              </a:solidFill>
            </a:endParaRPr>
          </a:p>
          <a:p>
            <a:endParaRPr lang="en-US" sz="2800" dirty="0" smtClean="0">
              <a:solidFill>
                <a:schemeClr val="accent1"/>
              </a:solidFill>
            </a:endParaRPr>
          </a:p>
          <a:p>
            <a:endParaRPr 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Use Case for Managing Contests</a:t>
            </a:r>
            <a:endParaRPr lang="en-US" dirty="0"/>
          </a:p>
        </p:txBody>
      </p:sp>
      <p:pic>
        <p:nvPicPr>
          <p:cNvPr id="4" name="Content Placeholder 3" descr="ManageContestUse.pn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565975" y="1828800"/>
            <a:ext cx="8115909" cy="4038600"/>
          </a:xfr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Sequence of Events</a:t>
            </a:r>
            <a:endParaRPr lang="en-US" dirty="0"/>
          </a:p>
        </p:txBody>
      </p:sp>
      <p:pic>
        <p:nvPicPr>
          <p:cNvPr id="4" name="Content Placeholder 3" descr="ManageContestSeq.pn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667544" y="1860550"/>
            <a:ext cx="7772400" cy="3905250"/>
          </a:xfr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Rainy Day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en-US" dirty="0" smtClean="0">
                <a:solidFill>
                  <a:schemeClr val="accent1"/>
                </a:solidFill>
              </a:rPr>
              <a:t>Test ID: RegSys_CreateContestTest01</a:t>
            </a:r>
          </a:p>
          <a:p>
            <a:pPr>
              <a:buNone/>
            </a:pPr>
            <a:r>
              <a:rPr lang="en-US" dirty="0" smtClean="0">
                <a:solidFill>
                  <a:schemeClr val="accent1"/>
                </a:solidFill>
              </a:rPr>
              <a:t>Purpose: To test a failed contest creation on </a:t>
            </a:r>
            <a:r>
              <a:rPr lang="en-US" dirty="0" err="1" smtClean="0">
                <a:solidFill>
                  <a:schemeClr val="accent1"/>
                </a:solidFill>
              </a:rPr>
              <a:t>RegSys</a:t>
            </a:r>
            <a:r>
              <a:rPr lang="en-US" dirty="0" smtClean="0">
                <a:solidFill>
                  <a:schemeClr val="accent1"/>
                </a:solidFill>
              </a:rPr>
              <a:t> with an invalid date.</a:t>
            </a:r>
          </a:p>
          <a:p>
            <a:pPr>
              <a:buNone/>
            </a:pPr>
            <a:r>
              <a:rPr lang="en-US" dirty="0" smtClean="0">
                <a:solidFill>
                  <a:schemeClr val="accent1"/>
                </a:solidFill>
              </a:rPr>
              <a:t>Preconditions:</a:t>
            </a:r>
          </a:p>
          <a:p>
            <a:pPr>
              <a:buNone/>
            </a:pPr>
            <a:r>
              <a:rPr lang="en-US" dirty="0" smtClean="0">
                <a:solidFill>
                  <a:schemeClr val="accent1"/>
                </a:solidFill>
              </a:rPr>
              <a:t>1.    The user must be a logged in admin.</a:t>
            </a:r>
          </a:p>
          <a:p>
            <a:pPr>
              <a:buNone/>
            </a:pPr>
            <a:r>
              <a:rPr lang="en-US" dirty="0" smtClean="0">
                <a:solidFill>
                  <a:schemeClr val="accent1"/>
                </a:solidFill>
              </a:rPr>
              <a:t>2.    The user must be able to navigate to the contest creation page.</a:t>
            </a:r>
          </a:p>
          <a:p>
            <a:pPr>
              <a:buNone/>
            </a:pPr>
            <a:r>
              <a:rPr lang="en-US" dirty="0" smtClean="0">
                <a:solidFill>
                  <a:schemeClr val="accent1"/>
                </a:solidFill>
              </a:rPr>
              <a:t>3.    The contest name, time, location, and description fields must be filled out.</a:t>
            </a:r>
          </a:p>
          <a:p>
            <a:pPr>
              <a:buNone/>
            </a:pPr>
            <a:r>
              <a:rPr lang="en-US" dirty="0" smtClean="0">
                <a:solidFill>
                  <a:schemeClr val="accent1"/>
                </a:solidFill>
              </a:rPr>
              <a:t>Input:</a:t>
            </a:r>
          </a:p>
          <a:p>
            <a:pPr>
              <a:buNone/>
            </a:pPr>
            <a:r>
              <a:rPr lang="en-US" dirty="0" smtClean="0">
                <a:solidFill>
                  <a:schemeClr val="accent1"/>
                </a:solidFill>
              </a:rPr>
              <a:t>1.    Date = "YYYY-MM-DD"</a:t>
            </a:r>
          </a:p>
          <a:p>
            <a:pPr>
              <a:buNone/>
            </a:pPr>
            <a:r>
              <a:rPr lang="en-US" dirty="0" smtClean="0">
                <a:solidFill>
                  <a:schemeClr val="accent1"/>
                </a:solidFill>
              </a:rPr>
              <a:t>Expected Output:</a:t>
            </a:r>
          </a:p>
          <a:p>
            <a:pPr>
              <a:buNone/>
            </a:pPr>
            <a:r>
              <a:rPr lang="en-US" dirty="0" smtClean="0">
                <a:solidFill>
                  <a:schemeClr val="accent1"/>
                </a:solidFill>
              </a:rPr>
              <a:t>1.    "This is not a valid date" message displayed.</a:t>
            </a:r>
            <a:endParaRPr lang="en-US" dirty="0">
              <a:solidFill>
                <a:schemeClr val="accent1"/>
              </a:solidFill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Sunny Day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en-US" dirty="0" smtClean="0">
                <a:solidFill>
                  <a:schemeClr val="accent1"/>
                </a:solidFill>
              </a:rPr>
              <a:t>Test ID: RegSys_CreateContestTest02</a:t>
            </a:r>
          </a:p>
          <a:p>
            <a:pPr>
              <a:buNone/>
            </a:pPr>
            <a:r>
              <a:rPr lang="en-US" dirty="0" smtClean="0">
                <a:solidFill>
                  <a:schemeClr val="accent1"/>
                </a:solidFill>
              </a:rPr>
              <a:t>Purpose: To test a successful contest creation on </a:t>
            </a:r>
            <a:r>
              <a:rPr lang="en-US" dirty="0" err="1" smtClean="0">
                <a:solidFill>
                  <a:schemeClr val="accent1"/>
                </a:solidFill>
              </a:rPr>
              <a:t>RegSys</a:t>
            </a:r>
            <a:r>
              <a:rPr lang="en-US" dirty="0" smtClean="0">
                <a:solidFill>
                  <a:schemeClr val="accent1"/>
                </a:solidFill>
              </a:rPr>
              <a:t> with a valid date.</a:t>
            </a:r>
          </a:p>
          <a:p>
            <a:pPr>
              <a:buNone/>
            </a:pPr>
            <a:r>
              <a:rPr lang="en-US" dirty="0" smtClean="0">
                <a:solidFill>
                  <a:schemeClr val="accent1"/>
                </a:solidFill>
              </a:rPr>
              <a:t>Preconditions:</a:t>
            </a:r>
          </a:p>
          <a:p>
            <a:pPr>
              <a:buNone/>
            </a:pPr>
            <a:r>
              <a:rPr lang="en-US" dirty="0" smtClean="0">
                <a:solidFill>
                  <a:schemeClr val="accent1"/>
                </a:solidFill>
              </a:rPr>
              <a:t>1. The user must be a logged in admin.</a:t>
            </a:r>
          </a:p>
          <a:p>
            <a:pPr>
              <a:buNone/>
            </a:pPr>
            <a:r>
              <a:rPr lang="en-US" dirty="0" smtClean="0">
                <a:solidFill>
                  <a:schemeClr val="accent1"/>
                </a:solidFill>
              </a:rPr>
              <a:t>2. The user must be able to navigate to the contest creation page.</a:t>
            </a:r>
          </a:p>
          <a:p>
            <a:pPr>
              <a:buNone/>
            </a:pPr>
            <a:r>
              <a:rPr lang="en-US" dirty="0" smtClean="0">
                <a:solidFill>
                  <a:schemeClr val="accent1"/>
                </a:solidFill>
              </a:rPr>
              <a:t>3. The contest name, time, location, and description fields must be filled out.</a:t>
            </a:r>
          </a:p>
          <a:p>
            <a:pPr>
              <a:buNone/>
            </a:pPr>
            <a:r>
              <a:rPr lang="en-US" dirty="0" smtClean="0">
                <a:solidFill>
                  <a:schemeClr val="accent1"/>
                </a:solidFill>
              </a:rPr>
              <a:t>Input:</a:t>
            </a:r>
          </a:p>
          <a:p>
            <a:pPr>
              <a:buNone/>
            </a:pPr>
            <a:r>
              <a:rPr lang="en-US" dirty="0" smtClean="0">
                <a:solidFill>
                  <a:schemeClr val="accent1"/>
                </a:solidFill>
              </a:rPr>
              <a:t>1. Date = "2016-03-17"</a:t>
            </a:r>
          </a:p>
          <a:p>
            <a:pPr>
              <a:buNone/>
            </a:pPr>
            <a:r>
              <a:rPr lang="en-US" dirty="0" smtClean="0">
                <a:solidFill>
                  <a:schemeClr val="accent1"/>
                </a:solidFill>
              </a:rPr>
              <a:t>Expected Output:</a:t>
            </a:r>
          </a:p>
          <a:p>
            <a:pPr>
              <a:buNone/>
            </a:pPr>
            <a:r>
              <a:rPr lang="en-US" dirty="0" smtClean="0">
                <a:solidFill>
                  <a:schemeClr val="accent1"/>
                </a:solidFill>
              </a:rPr>
              <a:t>1. Redirected to Active Contests page and new contest is visible.</a:t>
            </a:r>
            <a:endParaRPr lang="en-US" dirty="0">
              <a:solidFill>
                <a:schemeClr val="accent1"/>
              </a:solidFill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Storing Contest: Interesting Algorithm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514350" indent="-514350">
              <a:buAutoNum type="arabicPeriod"/>
            </a:pPr>
            <a:r>
              <a:rPr lang="en-US" dirty="0" smtClean="0">
                <a:solidFill>
                  <a:schemeClr val="accent1"/>
                </a:solidFill>
              </a:rPr>
              <a:t>Generate a card for every contest, with the name, date, time, location, creator, and participants in every contest, along with a submit button.</a:t>
            </a:r>
          </a:p>
          <a:p>
            <a:pPr marL="514350" indent="-514350">
              <a:buAutoNum type="arabicPeriod"/>
            </a:pPr>
            <a:r>
              <a:rPr lang="en-US" dirty="0" smtClean="0">
                <a:solidFill>
                  <a:schemeClr val="accent1"/>
                </a:solidFill>
              </a:rPr>
              <a:t>When the submit button is pressed, the form is submitted, along with a hidden input that posts the id of the contest.</a:t>
            </a:r>
          </a:p>
          <a:p>
            <a:pPr marL="514350" indent="-514350">
              <a:buAutoNum type="arabicPeriod"/>
            </a:pPr>
            <a:r>
              <a:rPr lang="en-US" dirty="0" smtClean="0">
                <a:solidFill>
                  <a:schemeClr val="accent1"/>
                </a:solidFill>
              </a:rPr>
              <a:t>Execute query to set the contest with the passed ID to inactive.</a:t>
            </a:r>
            <a:endParaRPr lang="en-US" dirty="0">
              <a:solidFill>
                <a:schemeClr val="accent1"/>
              </a:solidFill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This is for the kids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sz="2400" dirty="0" smtClean="0">
                <a:solidFill>
                  <a:schemeClr val="accent1"/>
                </a:solidFill>
              </a:rPr>
              <a:t>I worked on user interface, account registration, session authentication, and admin side functionality.</a:t>
            </a:r>
          </a:p>
          <a:p>
            <a:r>
              <a:rPr lang="en-US" sz="2400" dirty="0" smtClean="0">
                <a:solidFill>
                  <a:schemeClr val="accent1"/>
                </a:solidFill>
              </a:rPr>
              <a:t> Email: eguer048@fiu.edu</a:t>
            </a:r>
          </a:p>
          <a:p>
            <a:r>
              <a:rPr lang="en-US" sz="2400" dirty="0" smtClean="0">
                <a:solidFill>
                  <a:schemeClr val="accent1"/>
                </a:solidFill>
              </a:rPr>
              <a:t>Any Questions?</a:t>
            </a:r>
          </a:p>
          <a:p>
            <a:pPr algn="ctr">
              <a:buNone/>
            </a:pPr>
            <a:endParaRPr lang="en-US" sz="9600" dirty="0" smtClean="0">
              <a:solidFill>
                <a:schemeClr val="accent1"/>
              </a:solidFill>
            </a:endParaRPr>
          </a:p>
          <a:p>
            <a:pPr algn="ctr">
              <a:buNone/>
            </a:pPr>
            <a:r>
              <a:rPr lang="en-US" sz="9600" dirty="0" smtClean="0">
                <a:solidFill>
                  <a:schemeClr val="accent1"/>
                </a:solidFill>
              </a:rPr>
              <a:t>Thank you!</a:t>
            </a:r>
            <a:endParaRPr lang="en-US" sz="9600" dirty="0">
              <a:solidFill>
                <a:schemeClr val="accent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Problem Definition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fontAlgn="base"/>
            <a:r>
              <a:rPr lang="en-US" sz="2000" dirty="0" smtClean="0">
                <a:solidFill>
                  <a:schemeClr val="accent1"/>
                </a:solidFill>
              </a:rPr>
              <a:t>The Ultimate Software Academy for Computer Science Education holds programming competitions for high school student teams. In Phase 1 of this project, we would like to create an interactive web site that makes it easy for coaches and contest administrators to collaborate on the registration process.</a:t>
            </a:r>
          </a:p>
          <a:p>
            <a:pPr fontAlgn="base"/>
            <a:endParaRPr lang="en-US" sz="2000" dirty="0" smtClean="0">
              <a:solidFill>
                <a:schemeClr val="accent1"/>
              </a:solidFill>
            </a:endParaRPr>
          </a:p>
          <a:p>
            <a:pPr fontAlgn="base"/>
            <a:r>
              <a:rPr lang="en-US" sz="2000" dirty="0" smtClean="0">
                <a:solidFill>
                  <a:schemeClr val="accent1"/>
                </a:solidFill>
              </a:rPr>
              <a:t>My Part:</a:t>
            </a:r>
          </a:p>
          <a:p>
            <a:pPr lvl="1" fontAlgn="base"/>
            <a:r>
              <a:rPr lang="en-US" sz="2000" dirty="0" smtClean="0">
                <a:solidFill>
                  <a:schemeClr val="accent1"/>
                </a:solidFill>
              </a:rPr>
              <a:t>Account registration</a:t>
            </a:r>
          </a:p>
          <a:p>
            <a:pPr lvl="1" fontAlgn="base"/>
            <a:r>
              <a:rPr lang="en-US" sz="2000" dirty="0" smtClean="0">
                <a:solidFill>
                  <a:schemeClr val="accent1"/>
                </a:solidFill>
              </a:rPr>
              <a:t>Login with role based authentication</a:t>
            </a:r>
          </a:p>
          <a:p>
            <a:pPr lvl="1" fontAlgn="base"/>
            <a:r>
              <a:rPr lang="en-US" sz="2000" dirty="0" smtClean="0">
                <a:solidFill>
                  <a:schemeClr val="accent1"/>
                </a:solidFill>
              </a:rPr>
              <a:t>Administrator-side functionality</a:t>
            </a:r>
          </a:p>
          <a:p>
            <a:pPr lvl="1" fontAlgn="base"/>
            <a:r>
              <a:rPr lang="en-US" sz="2000" dirty="0" smtClean="0">
                <a:solidFill>
                  <a:schemeClr val="accent1"/>
                </a:solidFill>
              </a:rPr>
              <a:t>User Interface</a:t>
            </a:r>
          </a:p>
          <a:p>
            <a:pPr>
              <a:buNone/>
            </a:pPr>
            <a:endParaRPr lang="en-US" dirty="0">
              <a:solidFill>
                <a:schemeClr val="accent1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System Design: Architecture</a:t>
            </a:r>
            <a:endParaRPr lang="en-US" dirty="0"/>
          </a:p>
        </p:txBody>
      </p:sp>
      <p:pic>
        <p:nvPicPr>
          <p:cNvPr id="1026" name="Picture 2" descr="C:\Users\Eduardo\Desktop\SystemDesign.pn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67000" y="1580874"/>
            <a:ext cx="4114799" cy="48684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System Design: Deployment</a:t>
            </a:r>
            <a:endParaRPr lang="en-US" dirty="0"/>
          </a:p>
        </p:txBody>
      </p:sp>
      <p:pic>
        <p:nvPicPr>
          <p:cNvPr id="4" name="Content Placeholder 3" descr="SystemDeployment.pn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1158081" y="1560512"/>
            <a:ext cx="6791325" cy="4505325"/>
          </a:xfr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Data Design</a:t>
            </a:r>
            <a:endParaRPr lang="en-US" dirty="0"/>
          </a:p>
        </p:txBody>
      </p:sp>
      <p:pic>
        <p:nvPicPr>
          <p:cNvPr id="6" name="Content Placeholder 5" descr="WebSite ERD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301625" y="1861973"/>
            <a:ext cx="8504238" cy="4005427"/>
          </a:xfr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Security Concerns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sz="3200" dirty="0" smtClean="0">
                <a:solidFill>
                  <a:schemeClr val="accent1"/>
                </a:solidFill>
              </a:rPr>
              <a:t>Since we are dealing with personal information and have input fields, we sanitized all input fields against SQL injection.</a:t>
            </a:r>
            <a:endParaRPr lang="en-US" sz="3200" dirty="0">
              <a:solidFill>
                <a:schemeClr val="accent1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Class Diagrams</a:t>
            </a:r>
            <a:endParaRPr lang="en-US" dirty="0"/>
          </a:p>
        </p:txBody>
      </p:sp>
      <p:pic>
        <p:nvPicPr>
          <p:cNvPr id="6" name="Content Placeholder 5" descr="MinClassRegSys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1066800" y="1600200"/>
            <a:ext cx="6858000" cy="5027231"/>
          </a:xfr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Use Case</a:t>
            </a:r>
            <a:endParaRPr lang="en-US" dirty="0"/>
          </a:p>
        </p:txBody>
      </p:sp>
      <p:pic>
        <p:nvPicPr>
          <p:cNvPr id="6" name="Content Placeholder 5" descr="System UCD.pn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838200" y="1600200"/>
            <a:ext cx="7610836" cy="4895461"/>
          </a:xfr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Progress</a:t>
            </a:r>
            <a:endParaRPr lang="en-US" dirty="0"/>
          </a:p>
        </p:txBody>
      </p:sp>
      <p:pic>
        <p:nvPicPr>
          <p:cNvPr id="6" name="Content Placeholder 5" descr="Gant.pn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914400" y="1600200"/>
            <a:ext cx="7250833" cy="4572000"/>
          </a:xfrm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ivic">
  <a:themeElements>
    <a:clrScheme name="Custom 1">
      <a:dk1>
        <a:sysClr val="windowText" lastClr="000000"/>
      </a:dk1>
      <a:lt1>
        <a:srgbClr val="244582"/>
      </a:lt1>
      <a:dk2>
        <a:srgbClr val="244582"/>
      </a:dk2>
      <a:lt2>
        <a:srgbClr val="FFFFFF"/>
      </a:lt2>
      <a:accent1>
        <a:srgbClr val="CEB400"/>
      </a:accent1>
      <a:accent2>
        <a:srgbClr val="7598D9"/>
      </a:accent2>
      <a:accent3>
        <a:srgbClr val="244582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Civic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502</TotalTime>
  <Words>474</Words>
  <Application>Microsoft Office PowerPoint</Application>
  <PresentationFormat>On-screen Show (4:3)</PresentationFormat>
  <Paragraphs>78</Paragraphs>
  <Slides>17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Civic</vt:lpstr>
      <vt:lpstr>Senior Project Final Presentation Spring 2016</vt:lpstr>
      <vt:lpstr>Problem Definition</vt:lpstr>
      <vt:lpstr>System Design: Architecture</vt:lpstr>
      <vt:lpstr>System Design: Deployment</vt:lpstr>
      <vt:lpstr>Data Design</vt:lpstr>
      <vt:lpstr>Security Concerns</vt:lpstr>
      <vt:lpstr>Class Diagrams</vt:lpstr>
      <vt:lpstr>Use Case</vt:lpstr>
      <vt:lpstr>Progress</vt:lpstr>
      <vt:lpstr>User Stories</vt:lpstr>
      <vt:lpstr>Managing Contests</vt:lpstr>
      <vt:lpstr>Use Case for Managing Contests</vt:lpstr>
      <vt:lpstr>Sequence of Events</vt:lpstr>
      <vt:lpstr>Rainy Day</vt:lpstr>
      <vt:lpstr>Sunny Day</vt:lpstr>
      <vt:lpstr>Storing Contest: Interesting Algorithm </vt:lpstr>
      <vt:lpstr>This is for the kids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Senior Project Final Presentation Spring 2016</dc:title>
  <dc:creator>Eduardo</dc:creator>
  <cp:lastModifiedBy>Eduardo Guerra</cp:lastModifiedBy>
  <cp:revision>33</cp:revision>
  <dcterms:created xsi:type="dcterms:W3CDTF">2016-04-24T20:41:17Z</dcterms:created>
  <dcterms:modified xsi:type="dcterms:W3CDTF">2016-04-25T23:12:10Z</dcterms:modified>
</cp:coreProperties>
</file>