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9753600" cx="13004800"/>
  <p:notesSz cx="6858000" cy="9144000"/>
  <p:embeddedFontLst>
    <p:embeddedFont>
      <p:font typeface="Helvetica Neue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17999"/>
              </a:lnSpc>
              <a:spcBef>
                <a:spcPts val="0"/>
              </a:spcBef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457200" marR="0" rtl="0" algn="l">
              <a:lnSpc>
                <a:spcPct val="117999"/>
              </a:lnSpc>
              <a:spcBef>
                <a:spcPts val="0"/>
              </a:spcBef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914400" marR="0" rtl="0" algn="l">
              <a:lnSpc>
                <a:spcPct val="117999"/>
              </a:lnSpc>
              <a:spcBef>
                <a:spcPts val="0"/>
              </a:spcBef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1371600" marR="0" rtl="0" algn="l">
              <a:lnSpc>
                <a:spcPct val="117999"/>
              </a:lnSpc>
              <a:spcBef>
                <a:spcPts val="0"/>
              </a:spcBef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1828800" marR="0" rtl="0" algn="l">
              <a:lnSpc>
                <a:spcPct val="117999"/>
              </a:lnSpc>
              <a:spcBef>
                <a:spcPts val="0"/>
              </a:spcBef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1143000" lvl="5" marL="2286000" marR="0" rtl="0" algn="l">
              <a:lnSpc>
                <a:spcPct val="117999"/>
              </a:lnSpc>
              <a:spcBef>
                <a:spcPts val="0"/>
              </a:spcBef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1371600" lvl="6" marL="2743200" marR="0" rtl="0" algn="l">
              <a:lnSpc>
                <a:spcPct val="117999"/>
              </a:lnSpc>
              <a:spcBef>
                <a:spcPts val="0"/>
              </a:spcBef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1600200" lvl="7" marL="3200400" marR="0" rtl="0" algn="l">
              <a:lnSpc>
                <a:spcPct val="117999"/>
              </a:lnSpc>
              <a:spcBef>
                <a:spcPts val="0"/>
              </a:spcBef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1828800" lvl="8" marL="3657600" marR="0" rtl="0" algn="l">
              <a:lnSpc>
                <a:spcPct val="117999"/>
              </a:lnSpc>
              <a:spcBef>
                <a:spcPts val="0"/>
              </a:spcBef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7" name="Shape 5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2" name="Shape 7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0" name="Shape 8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9" name="Shape 8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6" name="Shape 9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idx="1" type="body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2" name="Shape 10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&amp; Sub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270000" y="1638300"/>
            <a:ext cx="10464800" cy="33019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11430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13716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16002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18288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270000" y="5029200"/>
            <a:ext cx="10464800" cy="1130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Quote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idx="1" type="body"/>
          </p:nvPr>
        </p:nvSpPr>
        <p:spPr>
          <a:xfrm>
            <a:off x="1270000" y="6362700"/>
            <a:ext cx="10464800" cy="469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2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2" type="body"/>
          </p:nvPr>
        </p:nvSpPr>
        <p:spPr>
          <a:xfrm>
            <a:off x="1270000" y="4267200"/>
            <a:ext cx="10464800" cy="685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Photo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pic"/>
          </p:nvPr>
        </p:nvSpPr>
        <p:spPr>
          <a:xfrm>
            <a:off x="0" y="0"/>
            <a:ext cx="13004799" cy="97535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, Bullets &amp; Photo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>
            <p:ph idx="2" type="pic"/>
          </p:nvPr>
        </p:nvSpPr>
        <p:spPr>
          <a:xfrm>
            <a:off x="6718300" y="2603500"/>
            <a:ext cx="5333999" cy="6286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5" name="Shape 15"/>
          <p:cNvSpPr txBox="1"/>
          <p:nvPr>
            <p:ph type="title"/>
          </p:nvPr>
        </p:nvSpPr>
        <p:spPr>
          <a:xfrm>
            <a:off x="952500" y="444500"/>
            <a:ext cx="11099799" cy="2158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11430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13716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16002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18288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" type="body"/>
          </p:nvPr>
        </p:nvSpPr>
        <p:spPr>
          <a:xfrm>
            <a:off x="952500" y="2603500"/>
            <a:ext cx="5333999" cy="6286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-209550" lvl="0" marL="3429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09550" lvl="1" marL="6858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09550" lvl="2" marL="10287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09550" lvl="3" marL="13716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09550" lvl="4" marL="17145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Photo - Horizontal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>
            <p:ph idx="2" type="pic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0" name="Shape 20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11430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13716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16002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18288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1270000" y="8191500"/>
            <a:ext cx="10464800" cy="1130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- Cent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1270000" y="3225800"/>
            <a:ext cx="10464800" cy="3301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11430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13716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16002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18288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Photo - Vertical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>
            <p:ph idx="2" type="pic"/>
          </p:nvPr>
        </p:nvSpPr>
        <p:spPr>
          <a:xfrm>
            <a:off x="6718300" y="635000"/>
            <a:ext cx="5333999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8" name="Shape 28"/>
          <p:cNvSpPr txBox="1"/>
          <p:nvPr>
            <p:ph type="title"/>
          </p:nvPr>
        </p:nvSpPr>
        <p:spPr>
          <a:xfrm>
            <a:off x="952500" y="635000"/>
            <a:ext cx="5333999" cy="398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6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11430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13716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16002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18288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952500" y="4762500"/>
            <a:ext cx="5333999" cy="410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- Top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952500" y="444500"/>
            <a:ext cx="11099799" cy="2158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11430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13716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16002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18288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&amp; Bulle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/>
          <p:nvPr>
            <p:ph type="title"/>
          </p:nvPr>
        </p:nvSpPr>
        <p:spPr>
          <a:xfrm>
            <a:off x="952500" y="444500"/>
            <a:ext cx="11099799" cy="2158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11430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13716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16002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18288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x="952500" y="2603500"/>
            <a:ext cx="11099799" cy="6286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ulle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idx="1" type="body"/>
          </p:nvPr>
        </p:nvSpPr>
        <p:spPr>
          <a:xfrm>
            <a:off x="952500" y="1270000"/>
            <a:ext cx="11099799" cy="721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Photo - 3 Up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idx="2" type="pic"/>
          </p:nvPr>
        </p:nvSpPr>
        <p:spPr>
          <a:xfrm>
            <a:off x="6718300" y="5092700"/>
            <a:ext cx="5333999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3" name="Shape 43"/>
          <p:cNvSpPr/>
          <p:nvPr>
            <p:ph idx="3" type="pic"/>
          </p:nvPr>
        </p:nvSpPr>
        <p:spPr>
          <a:xfrm>
            <a:off x="6724517" y="889000"/>
            <a:ext cx="5334001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4" name="Shape 44"/>
          <p:cNvSpPr/>
          <p:nvPr>
            <p:ph idx="4" type="pic"/>
          </p:nvPr>
        </p:nvSpPr>
        <p:spPr>
          <a:xfrm>
            <a:off x="952500" y="889000"/>
            <a:ext cx="5333999" cy="79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952500" y="444500"/>
            <a:ext cx="11099799" cy="2158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11430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13716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16002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18288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952500" y="2603500"/>
            <a:ext cx="11099799" cy="6286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2.jpg"/><Relationship Id="rId4" Type="http://schemas.openxmlformats.org/officeDocument/2006/relationships/image" Target="../media/image06.png"/><Relationship Id="rId5" Type="http://schemas.openxmlformats.org/officeDocument/2006/relationships/image" Target="../media/image0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0.jpg"/><Relationship Id="rId4" Type="http://schemas.openxmlformats.org/officeDocument/2006/relationships/image" Target="../media/image0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7.jpg"/><Relationship Id="rId4" Type="http://schemas.openxmlformats.org/officeDocument/2006/relationships/image" Target="../media/image0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idx="4294967295" type="ctrTitle"/>
          </p:nvPr>
        </p:nvSpPr>
        <p:spPr>
          <a:xfrm>
            <a:off x="1270000" y="1638300"/>
            <a:ext cx="10464800" cy="3301999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Genome Pro</a:t>
            </a:r>
          </a:p>
        </p:txBody>
      </p:sp>
      <p:sp>
        <p:nvSpPr>
          <p:cNvPr id="60" name="Shape 60"/>
          <p:cNvSpPr txBox="1"/>
          <p:nvPr>
            <p:ph idx="4294967295" type="subTitle"/>
          </p:nvPr>
        </p:nvSpPr>
        <p:spPr>
          <a:xfrm>
            <a:off x="1270000" y="5029200"/>
            <a:ext cx="10464800" cy="113029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Roberto Arciniegas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952500" y="444500"/>
            <a:ext cx="11099799" cy="2158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Genome Pro</a:t>
            </a:r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952500" y="2603500"/>
            <a:ext cx="5333999" cy="6286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tIns="508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7" name="Shape 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94500" y="3908746"/>
            <a:ext cx="3676006" cy="3676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4912" y="2756672"/>
            <a:ext cx="4669175" cy="2940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84912" y="5598851"/>
            <a:ext cx="5001588" cy="33092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952500" y="444500"/>
            <a:ext cx="11099799" cy="2158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Human Genome</a:t>
            </a:r>
          </a:p>
        </p:txBody>
      </p:sp>
      <p:pic>
        <p:nvPicPr>
          <p:cNvPr id="75" name="Shape 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89700" y="3879850"/>
            <a:ext cx="4597399" cy="287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73200" y="3613878"/>
            <a:ext cx="1366465" cy="3405318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/>
          <p:nvPr/>
        </p:nvSpPr>
        <p:spPr>
          <a:xfrm>
            <a:off x="3318178" y="3840619"/>
            <a:ext cx="2693009" cy="207236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DNA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t/>
            </a:r>
            <a:endParaRPr b="0" i="0" sz="3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Deoxynucleotides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t/>
            </a:r>
            <a:endParaRPr b="0" i="0" sz="3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</a:t>
            </a:r>
            <a:r>
              <a:rPr b="0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denine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b="0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hymine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b="0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ytosine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</a:t>
            </a:r>
            <a:r>
              <a:rPr b="0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uanine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952500" y="444500"/>
            <a:ext cx="11099799" cy="2158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Genome Pro</a:t>
            </a:r>
          </a:p>
        </p:txBody>
      </p:sp>
      <p:pic>
        <p:nvPicPr>
          <p:cNvPr id="83" name="Shape 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29300" y="3475207"/>
            <a:ext cx="5333999" cy="3983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8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99725" y="2990850"/>
            <a:ext cx="2379004" cy="4744827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Shape 85"/>
          <p:cNvSpPr/>
          <p:nvPr/>
        </p:nvSpPr>
        <p:spPr>
          <a:xfrm>
            <a:off x="5898869" y="3759200"/>
            <a:ext cx="927659" cy="64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t/>
            </a:r>
            <a:endParaRPr b="0" i="0" sz="3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6" name="Shape 86"/>
          <p:cNvSpPr txBox="1"/>
          <p:nvPr/>
        </p:nvSpPr>
        <p:spPr>
          <a:xfrm>
            <a:off x="3292187" y="2990850"/>
            <a:ext cx="1411828" cy="4719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	A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	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	C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	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	C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	A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	G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	G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	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	G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	A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	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	C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	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	C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952500" y="444500"/>
            <a:ext cx="11099799" cy="2158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Genome Pro</a:t>
            </a:r>
          </a:p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952500" y="2603500"/>
            <a:ext cx="5333999" cy="6286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tIns="508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offer our users the power to efficiently process genomic data files and to create results containing accurate information about the differences, similarities, and the analytics between genome files.</a:t>
            </a:r>
          </a:p>
        </p:txBody>
      </p:sp>
      <p:pic>
        <p:nvPicPr>
          <p:cNvPr id="93" name="Shape 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88431" y="3260725"/>
            <a:ext cx="5363869" cy="4972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type="title"/>
          </p:nvPr>
        </p:nvSpPr>
        <p:spPr>
          <a:xfrm>
            <a:off x="952500" y="444500"/>
            <a:ext cx="11099799" cy="2158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Genome Pro</a:t>
            </a:r>
          </a:p>
        </p:txBody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1155700" y="2514600"/>
            <a:ext cx="10756899" cy="6286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tIns="508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Genome Signatures : Choose multiple genome files and see the differences between them.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Repeated Sequences : Run this tool on any valid genome file to view the repeated sequences contained within the file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Genome Probes : This tool will tell you if your probes (sequences) are present or not in your genome files.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Unique Sequences : Run this tool on files from your map source to verify the existence of unique sequences within the file.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Extract Fasta/Fastq : The extract tool takes any file in FASTA or FASTQ format and extracts sub-sequences of specific length given by the user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Sort Sequences : This tool can sort data in alphabetical order.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Helvetica Neue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Generate Maps : This tool generates maps.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Shape 1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36600"/>
            <a:ext cx="13004799" cy="821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