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7500"/>
    <a:srgbClr val="AC8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86" autoAdjust="0"/>
    <p:restoredTop sz="94660"/>
  </p:normalViewPr>
  <p:slideViewPr>
    <p:cSldViewPr snapToGrid="0">
      <p:cViewPr>
        <p:scale>
          <a:sx n="20" d="100"/>
          <a:sy n="20" d="100"/>
        </p:scale>
        <p:origin x="178" y="10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5585264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800" b="0" i="0" u="none" strike="noStrike" cap="none" dirty="0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1128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654050" algn="l" rt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515937" algn="l" rtl="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365125" algn="l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474663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654050" algn="l" rt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515937" algn="l" rtl="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365125" algn="l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474663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654050" algn="l" rt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515937" algn="l" rtl="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365125" algn="l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474663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7"/>
            <a:ext cx="19751277" cy="362622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8"/>
            <a:ext cx="19751277" cy="263338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2"/>
            <a:ext cx="19751277" cy="51524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7"/>
            <a:ext cx="18402299" cy="37459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4033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169987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923925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94456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9540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9540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9540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9540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9540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4541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22078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962025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969963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979488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979488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979488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979488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979488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4541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22078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962025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969963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979488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979488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979488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979488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979488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4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428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195387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94932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957263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966788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966788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966788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966788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966788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428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195387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94932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957263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966788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966788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966788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966788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966788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654050" algn="l" rt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515937" algn="l" rtl="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365125" algn="l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474663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jpe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7500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5791200" y="2257425"/>
            <a:ext cx="21335999" cy="561975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</a:t>
            </a:r>
            <a:r>
              <a:rPr lang="en-US" sz="7200" b="1" i="0" u="none" strike="noStrike" cap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2016, Spring</a:t>
            </a:r>
            <a:endParaRPr lang="en-US" sz="7200" b="1" i="0" u="none" strike="noStrike" cap="none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6567486" y="2743200"/>
            <a:ext cx="19797712" cy="2452687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4800" b="1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&lt;</a:t>
            </a:r>
            <a:r>
              <a:rPr lang="en-US" sz="4800" b="1" dirty="0" smtClean="0">
                <a:solidFill>
                  <a:srgbClr val="3333CC"/>
                </a:solidFill>
              </a:rPr>
              <a:t>Vertically Integrated Projects 2.0</a:t>
            </a:r>
            <a:r>
              <a:rPr lang="en-US" sz="4800" b="1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&gt;</a:t>
            </a:r>
            <a:endParaRPr lang="en-US" sz="4800" b="1" i="0" u="none" strike="noStrike" cap="none" dirty="0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dirty="0" smtClean="0">
                <a:solidFill>
                  <a:srgbClr val="3333CC"/>
                </a:solidFill>
              </a:rPr>
              <a:t>Victoriano Vega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i="1" dirty="0" smtClean="0">
                <a:solidFill>
                  <a:srgbClr val="3333CC"/>
                </a:solidFill>
              </a:rPr>
              <a:t>Masoud Sadjadi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500" b="0" i="1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Ph.D. Florida International University</a:t>
            </a:r>
            <a:endParaRPr lang="en-US" sz="3500" b="0" i="0" u="none" strike="noStrike" cap="none" dirty="0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1219200" y="42519600"/>
            <a:ext cx="30632400" cy="561975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493712" marR="0" lvl="0" indent="-49371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</a:t>
            </a:r>
            <a:r>
              <a:rPr lang="en-US" sz="30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by Tiago Moore, Andres Villa, Steven Rowe, Victoriano Vega, Rodolfo Viant, and Jorge Perez. I 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am thankful </a:t>
            </a:r>
            <a:r>
              <a:rPr lang="en-US" sz="30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the help that I received from 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my group members, … .</a:t>
            </a:r>
          </a:p>
        </p:txBody>
      </p:sp>
      <p:sp>
        <p:nvSpPr>
          <p:cNvPr id="92" name="Shape 92"/>
          <p:cNvSpPr txBox="1"/>
          <p:nvPr/>
        </p:nvSpPr>
        <p:spPr>
          <a:xfrm>
            <a:off x="914400" y="5486400"/>
            <a:ext cx="31089600" cy="3566160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4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1192211" y="5751448"/>
            <a:ext cx="14620875" cy="430466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dirty="0" smtClean="0">
                <a:solidFill>
                  <a:srgbClr val="AC8300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lvl="0">
              <a:lnSpc>
                <a:spcPct val="150000"/>
              </a:lnSpc>
              <a:buClr>
                <a:srgbClr val="336699"/>
              </a:buClr>
              <a:buSzPct val="100000"/>
            </a:pPr>
            <a:r>
              <a:rPr lang="en-US" sz="3200" dirty="0">
                <a:solidFill>
                  <a:srgbClr val="336699"/>
                </a:solidFill>
              </a:rPr>
              <a:t>Using cross-functional teams to break </a:t>
            </a:r>
            <a:r>
              <a:rPr lang="en-US" sz="3200" dirty="0" smtClean="0">
                <a:solidFill>
                  <a:srgbClr val="336699"/>
                </a:solidFill>
              </a:rPr>
              <a:t>down silos </a:t>
            </a:r>
            <a:r>
              <a:rPr lang="en-US" sz="3200" dirty="0">
                <a:solidFill>
                  <a:srgbClr val="336699"/>
                </a:solidFill>
              </a:rPr>
              <a:t>improves the chances of success </a:t>
            </a:r>
            <a:r>
              <a:rPr lang="en-US" sz="3200" dirty="0" smtClean="0">
                <a:solidFill>
                  <a:srgbClr val="336699"/>
                </a:solidFill>
              </a:rPr>
              <a:t>when building </a:t>
            </a:r>
            <a:r>
              <a:rPr lang="en-US" sz="3200" dirty="0">
                <a:solidFill>
                  <a:srgbClr val="336699"/>
                </a:solidFill>
              </a:rPr>
              <a:t>highly complicated systems. </a:t>
            </a:r>
            <a:r>
              <a:rPr lang="en-US" sz="3200" dirty="0" smtClean="0">
                <a:solidFill>
                  <a:srgbClr val="336699"/>
                </a:solidFill>
              </a:rPr>
              <a:t>When </a:t>
            </a:r>
            <a:r>
              <a:rPr lang="en-US" sz="3200" dirty="0">
                <a:solidFill>
                  <a:srgbClr val="336699"/>
                </a:solidFill>
              </a:rPr>
              <a:t>information can be </a:t>
            </a:r>
            <a:r>
              <a:rPr lang="en-US" sz="3200" dirty="0" smtClean="0">
                <a:solidFill>
                  <a:srgbClr val="336699"/>
                </a:solidFill>
              </a:rPr>
              <a:t>accessed instantly </a:t>
            </a:r>
            <a:r>
              <a:rPr lang="en-US" sz="3200" dirty="0">
                <a:solidFill>
                  <a:srgbClr val="336699"/>
                </a:solidFill>
              </a:rPr>
              <a:t>from almost anywhere, without </a:t>
            </a:r>
            <a:r>
              <a:rPr lang="en-US" sz="3200" dirty="0" smtClean="0">
                <a:solidFill>
                  <a:srgbClr val="336699"/>
                </a:solidFill>
              </a:rPr>
              <a:t>wasting resources </a:t>
            </a:r>
            <a:r>
              <a:rPr lang="en-US" sz="3200" dirty="0">
                <a:solidFill>
                  <a:srgbClr val="336699"/>
                </a:solidFill>
              </a:rPr>
              <a:t>on data extraction and tying data </a:t>
            </a:r>
            <a:r>
              <a:rPr lang="en-US" sz="3200" dirty="0" smtClean="0">
                <a:solidFill>
                  <a:srgbClr val="336699"/>
                </a:solidFill>
              </a:rPr>
              <a:t>from different </a:t>
            </a:r>
            <a:r>
              <a:rPr lang="en-US" sz="3200" dirty="0">
                <a:solidFill>
                  <a:srgbClr val="336699"/>
                </a:solidFill>
              </a:rPr>
              <a:t>sources together, system </a:t>
            </a:r>
            <a:r>
              <a:rPr lang="en-US" sz="3200" dirty="0" smtClean="0">
                <a:solidFill>
                  <a:srgbClr val="336699"/>
                </a:solidFill>
              </a:rPr>
              <a:t>developers are </a:t>
            </a:r>
            <a:r>
              <a:rPr lang="en-US" sz="3200" dirty="0">
                <a:solidFill>
                  <a:srgbClr val="336699"/>
                </a:solidFill>
              </a:rPr>
              <a:t>better informed and can make </a:t>
            </a:r>
            <a:r>
              <a:rPr lang="en-US" sz="3200" dirty="0" smtClean="0">
                <a:solidFill>
                  <a:srgbClr val="336699"/>
                </a:solidFill>
              </a:rPr>
              <a:t>more accurate</a:t>
            </a:r>
            <a:r>
              <a:rPr lang="en-US" sz="3200" dirty="0">
                <a:solidFill>
                  <a:srgbClr val="336699"/>
                </a:solidFill>
              </a:rPr>
              <a:t>, faster decisions.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677918" y="42237181"/>
            <a:ext cx="31326081" cy="1371599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4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Shape 95"/>
          <p:cNvSpPr txBox="1"/>
          <p:nvPr/>
        </p:nvSpPr>
        <p:spPr>
          <a:xfrm>
            <a:off x="1192212" y="41605200"/>
            <a:ext cx="4979987" cy="73025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6" name="Shape 96"/>
          <p:cNvSpPr txBox="1"/>
          <p:nvPr/>
        </p:nvSpPr>
        <p:spPr>
          <a:xfrm>
            <a:off x="15925800" y="446087"/>
            <a:ext cx="4724400" cy="10779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7" name="Shape 9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87" cy="1219199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Shape 98"/>
          <p:cNvSpPr txBox="1"/>
          <p:nvPr/>
        </p:nvSpPr>
        <p:spPr>
          <a:xfrm>
            <a:off x="15948514" y="5788524"/>
            <a:ext cx="8030075" cy="8310052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dirty="0">
                <a:solidFill>
                  <a:srgbClr val="AC8300"/>
                </a:solidFill>
                <a:latin typeface="Arial"/>
                <a:ea typeface="Arial"/>
                <a:cs typeface="Arial"/>
                <a:sym typeface="Arial"/>
              </a:rPr>
              <a:t>Current </a:t>
            </a:r>
            <a:r>
              <a:rPr lang="en-US" sz="4100" b="1" i="0" u="none" dirty="0" smtClean="0">
                <a:solidFill>
                  <a:srgbClr val="AC8300"/>
                </a:solidFill>
                <a:latin typeface="Arial"/>
                <a:ea typeface="Arial"/>
                <a:cs typeface="Arial"/>
                <a:sym typeface="Arial"/>
              </a:rPr>
              <a:t>System</a:t>
            </a:r>
          </a:p>
          <a:p>
            <a:pPr lvl="0" indent="387350">
              <a:buClr>
                <a:schemeClr val="dk1"/>
              </a:buClr>
              <a:buSzPct val="36666"/>
            </a:pPr>
            <a:r>
              <a:rPr lang="en-US" sz="2800" dirty="0" smtClean="0">
                <a:solidFill>
                  <a:srgbClr val="336699"/>
                </a:solidFill>
              </a:rPr>
              <a:t>The current system allows students and faculty to:</a:t>
            </a:r>
          </a:p>
          <a:p>
            <a:pPr marL="457200" lvl="0" indent="-457200"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200" dirty="0" smtClean="0">
                <a:solidFill>
                  <a:srgbClr val="336699"/>
                </a:solidFill>
              </a:rPr>
              <a:t>Register</a:t>
            </a:r>
          </a:p>
          <a:p>
            <a:pPr marL="457200" lvl="0" indent="-457200"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200" dirty="0" smtClean="0">
                <a:solidFill>
                  <a:srgbClr val="336699"/>
                </a:solidFill>
              </a:rPr>
              <a:t>Log in</a:t>
            </a:r>
          </a:p>
          <a:p>
            <a:pPr marL="457200" lvl="0" indent="-457200"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200" dirty="0" smtClean="0">
                <a:solidFill>
                  <a:srgbClr val="336699"/>
                </a:solidFill>
              </a:rPr>
              <a:t>Manage </a:t>
            </a:r>
            <a:r>
              <a:rPr lang="en-US" sz="3200" dirty="0">
                <a:solidFill>
                  <a:srgbClr val="336699"/>
                </a:solidFill>
              </a:rPr>
              <a:t>their </a:t>
            </a:r>
            <a:r>
              <a:rPr lang="en-US" sz="3200" dirty="0" smtClean="0">
                <a:solidFill>
                  <a:srgbClr val="336699"/>
                </a:solidFill>
              </a:rPr>
              <a:t>profile </a:t>
            </a:r>
          </a:p>
          <a:p>
            <a:pPr marL="457200" lvl="0" indent="-457200"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200" dirty="0" smtClean="0">
                <a:solidFill>
                  <a:srgbClr val="336699"/>
                </a:solidFill>
              </a:rPr>
              <a:t>view projects and</a:t>
            </a:r>
          </a:p>
          <a:p>
            <a:pPr marL="457200" lvl="0" indent="-457200"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200" dirty="0" smtClean="0">
                <a:solidFill>
                  <a:srgbClr val="336699"/>
                </a:solidFill>
              </a:rPr>
              <a:t>View schedules and To Do List. </a:t>
            </a:r>
          </a:p>
          <a:p>
            <a:pPr marL="457200" lvl="0" indent="-457200"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200" dirty="0" smtClean="0">
                <a:solidFill>
                  <a:srgbClr val="336699"/>
                </a:solidFill>
              </a:rPr>
              <a:t>Faculty </a:t>
            </a:r>
            <a:r>
              <a:rPr lang="en-US" sz="3200" dirty="0">
                <a:solidFill>
                  <a:srgbClr val="336699"/>
                </a:solidFill>
              </a:rPr>
              <a:t>users can also propose new projects for students to work on.  </a:t>
            </a:r>
            <a:endParaRPr lang="en-US" sz="3200" dirty="0" smtClean="0">
              <a:solidFill>
                <a:srgbClr val="336699"/>
              </a:solidFill>
            </a:endParaRPr>
          </a:p>
          <a:p>
            <a:pPr marL="457200" lvl="0" indent="-457200"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200" dirty="0" smtClean="0">
                <a:solidFill>
                  <a:srgbClr val="336699"/>
                </a:solidFill>
              </a:rPr>
              <a:t>Users </a:t>
            </a:r>
            <a:r>
              <a:rPr lang="en-US" sz="3200" dirty="0">
                <a:solidFill>
                  <a:srgbClr val="336699"/>
                </a:solidFill>
              </a:rPr>
              <a:t>are able to view information about current real world </a:t>
            </a:r>
            <a:r>
              <a:rPr lang="en-US" sz="3200" dirty="0" smtClean="0">
                <a:solidFill>
                  <a:srgbClr val="336699"/>
                </a:solidFill>
              </a:rPr>
              <a:t>problems.</a:t>
            </a:r>
          </a:p>
          <a:p>
            <a:pPr marL="457200" lvl="0" indent="-457200"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200" dirty="0" smtClean="0">
                <a:solidFill>
                  <a:srgbClr val="336699"/>
                </a:solidFill>
              </a:rPr>
              <a:t> </a:t>
            </a:r>
            <a:r>
              <a:rPr lang="en-US" sz="3200" dirty="0">
                <a:solidFill>
                  <a:srgbClr val="336699"/>
                </a:solidFill>
              </a:rPr>
              <a:t>Students of all ranks are </a:t>
            </a:r>
            <a:r>
              <a:rPr lang="en-US" sz="3200" dirty="0" smtClean="0">
                <a:solidFill>
                  <a:srgbClr val="336699"/>
                </a:solidFill>
              </a:rPr>
              <a:t>involved</a:t>
            </a:r>
          </a:p>
          <a:p>
            <a:pPr marL="457200" lvl="0" indent="-457200"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200" dirty="0" smtClean="0">
                <a:solidFill>
                  <a:srgbClr val="336699"/>
                </a:solidFill>
              </a:rPr>
              <a:t>They </a:t>
            </a:r>
            <a:r>
              <a:rPr lang="en-US" sz="3200" dirty="0">
                <a:solidFill>
                  <a:srgbClr val="336699"/>
                </a:solidFill>
              </a:rPr>
              <a:t>will then be able to work side by side with </a:t>
            </a:r>
            <a:r>
              <a:rPr lang="en-US" sz="3200" dirty="0" smtClean="0">
                <a:solidFill>
                  <a:srgbClr val="336699"/>
                </a:solidFill>
              </a:rPr>
              <a:t>industry</a:t>
            </a:r>
          </a:p>
          <a:p>
            <a:pPr marL="457200" lvl="0" indent="-457200"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200" dirty="0" smtClean="0">
                <a:solidFill>
                  <a:srgbClr val="336699"/>
                </a:solidFill>
              </a:rPr>
              <a:t>Assist </a:t>
            </a:r>
            <a:r>
              <a:rPr lang="en-US" sz="3200" dirty="0">
                <a:solidFill>
                  <a:srgbClr val="336699"/>
                </a:solidFill>
              </a:rPr>
              <a:t>with real world research problems.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</p:txBody>
      </p:sp>
      <p:sp>
        <p:nvSpPr>
          <p:cNvPr id="99" name="Shape 99"/>
          <p:cNvSpPr txBox="1"/>
          <p:nvPr/>
        </p:nvSpPr>
        <p:spPr>
          <a:xfrm>
            <a:off x="24130990" y="5727656"/>
            <a:ext cx="7432340" cy="1033542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dirty="0">
                <a:solidFill>
                  <a:srgbClr val="AC8300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lvl="0"/>
            <a:r>
              <a:rPr lang="en-US" sz="3600" dirty="0">
                <a:solidFill>
                  <a:srgbClr val="336699"/>
                </a:solidFill>
              </a:rPr>
              <a:t>The system shall allow for users, depending which role the user has, to be able </a:t>
            </a:r>
            <a:r>
              <a:rPr lang="en-US" sz="3600" dirty="0" smtClean="0">
                <a:solidFill>
                  <a:srgbClr val="336699"/>
                </a:solidFill>
              </a:rPr>
              <a:t>to:</a:t>
            </a:r>
          </a:p>
          <a:p>
            <a:pPr lvl="0"/>
            <a:endParaRPr lang="en-US" sz="3600" dirty="0">
              <a:solidFill>
                <a:srgbClr val="336699"/>
              </a:solidFill>
            </a:endParaRPr>
          </a:p>
          <a:p>
            <a:pPr marL="1066800" lvl="0" indent="-571500"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>
                <a:solidFill>
                  <a:srgbClr val="336699"/>
                </a:solidFill>
              </a:rPr>
              <a:t>Register</a:t>
            </a:r>
          </a:p>
          <a:p>
            <a:pPr marL="1066800" lvl="0" indent="-571500"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Login</a:t>
            </a:r>
            <a:endParaRPr lang="en-US" sz="3600" dirty="0">
              <a:solidFill>
                <a:srgbClr val="336699"/>
              </a:solidFill>
            </a:endParaRPr>
          </a:p>
          <a:p>
            <a:pPr marL="1066800" lvl="0" indent="-571500"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>
                <a:solidFill>
                  <a:srgbClr val="336699"/>
                </a:solidFill>
              </a:rPr>
              <a:t>Apply for projects</a:t>
            </a:r>
          </a:p>
          <a:p>
            <a:pPr marL="1066800" lvl="0" indent="-571500"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>
                <a:solidFill>
                  <a:srgbClr val="336699"/>
                </a:solidFill>
              </a:rPr>
              <a:t>Edit your own projects</a:t>
            </a:r>
          </a:p>
          <a:p>
            <a:pPr marL="1066800" lvl="0" indent="-571500"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>
                <a:solidFill>
                  <a:srgbClr val="336699"/>
                </a:solidFill>
              </a:rPr>
              <a:t>View currently active projects</a:t>
            </a:r>
          </a:p>
          <a:p>
            <a:pPr marL="1066800" lvl="0" indent="-571500"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>
                <a:solidFill>
                  <a:srgbClr val="336699"/>
                </a:solidFill>
              </a:rPr>
              <a:t>Accept/Reject project proposals</a:t>
            </a:r>
          </a:p>
          <a:p>
            <a:pPr marL="1066800" lvl="0" indent="-571500"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>
                <a:solidFill>
                  <a:srgbClr val="336699"/>
                </a:solidFill>
              </a:rPr>
              <a:t>Edit user profile</a:t>
            </a:r>
          </a:p>
          <a:p>
            <a:pPr marL="1066800" lvl="0" indent="-571500"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>
                <a:solidFill>
                  <a:srgbClr val="336699"/>
                </a:solidFill>
              </a:rPr>
              <a:t>View task that needs to be </a:t>
            </a:r>
            <a:r>
              <a:rPr lang="en-US" sz="3600" dirty="0" smtClean="0">
                <a:solidFill>
                  <a:srgbClr val="336699"/>
                </a:solidFill>
              </a:rPr>
              <a:t>completed</a:t>
            </a:r>
          </a:p>
          <a:p>
            <a:pPr marL="1066800" lvl="0" indent="-571500"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Receive Project Proposal Notification</a:t>
            </a:r>
          </a:p>
          <a:p>
            <a:pPr marL="1066800" lvl="0" indent="-571500"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Change Forgotten Password</a:t>
            </a:r>
            <a:endParaRPr lang="en-US" sz="3600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</p:txBody>
      </p:sp>
      <p:sp>
        <p:nvSpPr>
          <p:cNvPr id="100" name="Shape 100"/>
          <p:cNvSpPr txBox="1"/>
          <p:nvPr/>
        </p:nvSpPr>
        <p:spPr>
          <a:xfrm>
            <a:off x="1219200" y="14534938"/>
            <a:ext cx="9331201" cy="9664006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dirty="0">
                <a:solidFill>
                  <a:srgbClr val="AC8300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</p:txBody>
      </p:sp>
      <p:sp>
        <p:nvSpPr>
          <p:cNvPr id="101" name="Shape 101"/>
          <p:cNvSpPr txBox="1"/>
          <p:nvPr/>
        </p:nvSpPr>
        <p:spPr>
          <a:xfrm>
            <a:off x="10675447" y="14463087"/>
            <a:ext cx="13303142" cy="1570860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dirty="0">
                <a:solidFill>
                  <a:srgbClr val="AC8300"/>
                </a:solidFill>
              </a:rPr>
              <a:t>Object</a:t>
            </a:r>
            <a:r>
              <a:rPr lang="en-US" sz="4100" b="1" i="0" u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100" b="1" i="0" u="none" dirty="0">
                <a:solidFill>
                  <a:srgbClr val="AC8300"/>
                </a:solidFill>
                <a:latin typeface="Arial"/>
                <a:ea typeface="Arial"/>
                <a:cs typeface="Arial"/>
                <a:sym typeface="Arial"/>
              </a:rPr>
              <a:t>Design</a:t>
            </a:r>
          </a:p>
        </p:txBody>
      </p:sp>
      <p:sp>
        <p:nvSpPr>
          <p:cNvPr id="102" name="Shape 102"/>
          <p:cNvSpPr txBox="1"/>
          <p:nvPr/>
        </p:nvSpPr>
        <p:spPr>
          <a:xfrm>
            <a:off x="24130989" y="16247234"/>
            <a:ext cx="7432340" cy="1393975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dirty="0" smtClean="0">
                <a:solidFill>
                  <a:srgbClr val="AC8300"/>
                </a:solidFill>
                <a:sym typeface="Arial"/>
              </a:rPr>
              <a:t>Implementation</a:t>
            </a:r>
            <a:endParaRPr lang="en-US" sz="4100" dirty="0" smtClean="0">
              <a:solidFill>
                <a:srgbClr val="AC8300"/>
              </a:solidFill>
            </a:endParaRPr>
          </a:p>
          <a:p>
            <a:pPr lvl="0" rtl="0">
              <a:spcBef>
                <a:spcPts val="0"/>
              </a:spcBef>
              <a:buClr>
                <a:srgbClr val="336699"/>
              </a:buClr>
              <a:buSzPct val="25000"/>
              <a:buFont typeface="Arial"/>
              <a:buNone/>
            </a:pPr>
            <a:endParaRPr lang="en-US" sz="4100" dirty="0">
              <a:solidFill>
                <a:srgbClr val="336699"/>
              </a:solidFill>
            </a:endParaRPr>
          </a:p>
          <a:p>
            <a:pPr marL="571500" lvl="0" indent="-571500" rtl="0">
              <a:lnSpc>
                <a:spcPct val="150000"/>
              </a:lnSpc>
              <a:spcBef>
                <a:spcPts val="0"/>
              </a:spcBef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Performance</a:t>
            </a:r>
          </a:p>
          <a:p>
            <a:pPr marL="571500" lvl="0" indent="-571500" rtl="0">
              <a:lnSpc>
                <a:spcPct val="150000"/>
              </a:lnSpc>
              <a:spcBef>
                <a:spcPts val="0"/>
              </a:spcBef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Support from community and industry leader</a:t>
            </a:r>
          </a:p>
          <a:p>
            <a:pPr marL="571500" lvl="0" indent="-571500" rtl="0">
              <a:lnSpc>
                <a:spcPct val="150000"/>
              </a:lnSpc>
              <a:spcBef>
                <a:spcPts val="0"/>
              </a:spcBef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Written in JavaScript</a:t>
            </a:r>
          </a:p>
          <a:p>
            <a:pPr marL="571500" lvl="0" indent="-571500" rtl="0">
              <a:lnSpc>
                <a:spcPct val="150000"/>
              </a:lnSpc>
              <a:spcBef>
                <a:spcPts val="0"/>
              </a:spcBef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All contents are open Source</a:t>
            </a:r>
          </a:p>
          <a:p>
            <a:pPr marL="571500" lvl="0" indent="-571500" rtl="0">
              <a:lnSpc>
                <a:spcPct val="150000"/>
              </a:lnSpc>
              <a:spcBef>
                <a:spcPts val="0"/>
              </a:spcBef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Supports MVC architecture</a:t>
            </a:r>
          </a:p>
          <a:p>
            <a:pPr marL="571500" lvl="0" indent="-571500" rtl="0">
              <a:lnSpc>
                <a:spcPct val="150000"/>
              </a:lnSpc>
              <a:spcBef>
                <a:spcPts val="0"/>
              </a:spcBef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Node.js simplifies the server layer</a:t>
            </a:r>
          </a:p>
          <a:p>
            <a:pPr marL="571500" lvl="0" indent="-571500" rtl="0">
              <a:lnSpc>
                <a:spcPct val="150000"/>
              </a:lnSpc>
              <a:spcBef>
                <a:spcPts val="0"/>
              </a:spcBef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Big companies are moving to Node.js: Walmart, PayPal</a:t>
            </a:r>
          </a:p>
          <a:p>
            <a:pPr marL="571500" lvl="0" indent="-571500" rtl="0">
              <a:lnSpc>
                <a:spcPct val="150000"/>
              </a:lnSpc>
              <a:spcBef>
                <a:spcPts val="0"/>
              </a:spcBef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Developed and maintained by Google developers</a:t>
            </a:r>
          </a:p>
          <a:p>
            <a:pPr marL="571500" lvl="0" indent="-571500" rtl="0">
              <a:lnSpc>
                <a:spcPct val="150000"/>
              </a:lnSpc>
              <a:spcBef>
                <a:spcPts val="0"/>
              </a:spcBef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MongoDB is understood by JavaScript</a:t>
            </a:r>
          </a:p>
          <a:p>
            <a:pPr marL="571500" lvl="0" indent="-571500" rtl="0">
              <a:lnSpc>
                <a:spcPct val="150000"/>
              </a:lnSpc>
              <a:spcBef>
                <a:spcPts val="0"/>
              </a:spcBef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Runs on almost any platform</a:t>
            </a:r>
          </a:p>
          <a:p>
            <a:pPr marL="571500" lvl="0" indent="-571500" rtl="0">
              <a:spcBef>
                <a:spcPts val="0"/>
              </a:spcBef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rgbClr val="336699"/>
              </a:solidFill>
            </a:endParaRPr>
          </a:p>
          <a:p>
            <a:pPr marL="571500" lvl="0" indent="-571500" rtl="0">
              <a:spcBef>
                <a:spcPts val="0"/>
              </a:spcBef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rgbClr val="336699"/>
              </a:solidFill>
            </a:endParaRPr>
          </a:p>
          <a:p>
            <a:pPr marL="571500" lvl="0" indent="-571500" rtl="0">
              <a:spcBef>
                <a:spcPts val="0"/>
              </a:spcBef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endParaRPr lang="en-US" sz="4100" dirty="0" smtClean="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Clr>
                <a:srgbClr val="336699"/>
              </a:buClr>
              <a:buSzPct val="25000"/>
              <a:buFont typeface="Arial"/>
              <a:buNone/>
            </a:pPr>
            <a:endParaRPr lang="en-US" sz="4100" dirty="0" smtClean="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Clr>
                <a:srgbClr val="336699"/>
              </a:buClr>
              <a:buSzPct val="25000"/>
              <a:buFont typeface="Arial"/>
              <a:buNone/>
            </a:pPr>
            <a:endParaRPr lang="en-US" sz="4100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1192211" y="30371139"/>
            <a:ext cx="9358190" cy="1035231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dirty="0">
                <a:solidFill>
                  <a:srgbClr val="AC8300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</p:txBody>
      </p:sp>
      <p:sp>
        <p:nvSpPr>
          <p:cNvPr id="104" name="Shape 104"/>
          <p:cNvSpPr txBox="1"/>
          <p:nvPr/>
        </p:nvSpPr>
        <p:spPr>
          <a:xfrm>
            <a:off x="10715209" y="30371139"/>
            <a:ext cx="13263380" cy="1035231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100" b="1" dirty="0" smtClean="0">
                <a:solidFill>
                  <a:srgbClr val="AC8300"/>
                </a:solidFill>
              </a:rPr>
              <a:t>Screenshots</a:t>
            </a:r>
            <a:endParaRPr lang="en-US" sz="4100" b="1" i="0" u="none" dirty="0" smtClean="0">
              <a:solidFill>
                <a:srgbClr val="AC8300"/>
              </a:solidFill>
              <a:sym typeface="Arial"/>
            </a:endParaRPr>
          </a:p>
        </p:txBody>
      </p:sp>
      <p:sp>
        <p:nvSpPr>
          <p:cNvPr id="105" name="Shape 105"/>
          <p:cNvSpPr txBox="1"/>
          <p:nvPr/>
        </p:nvSpPr>
        <p:spPr>
          <a:xfrm>
            <a:off x="24130990" y="30432673"/>
            <a:ext cx="7432340" cy="10290781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dirty="0" smtClean="0">
                <a:solidFill>
                  <a:srgbClr val="AC8300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dirty="0">
              <a:solidFill>
                <a:srgbClr val="AC83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lvl="0" indent="-571500" rtl="0">
              <a:spcBef>
                <a:spcPts val="0"/>
              </a:spcBef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Improved version VIP 2.0</a:t>
            </a:r>
          </a:p>
          <a:p>
            <a:pPr marL="571500" lvl="0" indent="-571500" rtl="0">
              <a:spcBef>
                <a:spcPts val="0"/>
              </a:spcBef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Allow students to start the process of getting involved in a team</a:t>
            </a:r>
          </a:p>
          <a:p>
            <a:pPr marL="571500" lvl="0" indent="-571500" rtl="0">
              <a:spcBef>
                <a:spcPts val="0"/>
              </a:spcBef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Beneficial to apply Software Engineering</a:t>
            </a:r>
          </a:p>
          <a:p>
            <a:pPr marL="571500" lvl="0" indent="-571500" rtl="0">
              <a:spcBef>
                <a:spcPts val="0"/>
              </a:spcBef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Agile software development</a:t>
            </a:r>
          </a:p>
          <a:p>
            <a:pPr marL="571500" lvl="0" indent="-571500" rtl="0">
              <a:spcBef>
                <a:spcPts val="0"/>
              </a:spcBef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Complete feasibility study</a:t>
            </a:r>
          </a:p>
          <a:p>
            <a:pPr marL="571500" lvl="0" indent="-571500" rtl="0">
              <a:spcBef>
                <a:spcPts val="0"/>
              </a:spcBef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Lead to requirements elicitation</a:t>
            </a:r>
          </a:p>
          <a:p>
            <a:pPr marL="571500" lvl="0" indent="-571500" rtl="0">
              <a:spcBef>
                <a:spcPts val="0"/>
              </a:spcBef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Software Requirement Specification</a:t>
            </a:r>
          </a:p>
          <a:p>
            <a:pPr marL="571500" lvl="0" indent="-571500" rtl="0">
              <a:spcBef>
                <a:spcPts val="0"/>
              </a:spcBef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Software Requirement Validation</a:t>
            </a:r>
          </a:p>
          <a:p>
            <a:pPr marL="571500" lvl="0" indent="-571500" rtl="0">
              <a:spcBef>
                <a:spcPts val="0"/>
              </a:spcBef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VIP 2.0 release</a:t>
            </a:r>
          </a:p>
          <a:p>
            <a:pPr marL="571500" lvl="0" indent="-571500" rtl="0">
              <a:spcBef>
                <a:spcPts val="0"/>
              </a:spcBef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Thanks</a:t>
            </a:r>
          </a:p>
          <a:p>
            <a:pPr marL="571500" lvl="0" indent="-571500" rtl="0">
              <a:spcBef>
                <a:spcPts val="0"/>
              </a:spcBef>
              <a:buClr>
                <a:srgbClr val="336699"/>
              </a:buClr>
              <a:buSzPct val="25000"/>
              <a:buFont typeface="Wingdings" panose="05000000000000000000" pitchFamily="2" charset="2"/>
              <a:buChar char="q"/>
            </a:pPr>
            <a:endParaRPr lang="en-US" sz="4100" dirty="0" smtClean="0">
              <a:solidFill>
                <a:srgbClr val="336699"/>
              </a:solidFill>
            </a:endParaRPr>
          </a:p>
          <a:p>
            <a:pPr marL="571500" lvl="0" indent="-571500" rtl="0">
              <a:spcBef>
                <a:spcPts val="0"/>
              </a:spcBef>
              <a:buClr>
                <a:srgbClr val="336699"/>
              </a:buClr>
              <a:buSzPct val="25000"/>
              <a:buFont typeface="Wingdings" panose="05000000000000000000" pitchFamily="2" charset="2"/>
              <a:buChar char="q"/>
            </a:pPr>
            <a:endParaRPr lang="en-US" sz="4100" dirty="0" smtClean="0">
              <a:solidFill>
                <a:srgbClr val="336699"/>
              </a:solidFill>
            </a:endParaRPr>
          </a:p>
          <a:p>
            <a:pPr marL="571500" lvl="0" indent="-571500" rtl="0">
              <a:spcBef>
                <a:spcPts val="0"/>
              </a:spcBef>
              <a:buClr>
                <a:srgbClr val="336699"/>
              </a:buClr>
              <a:buSzPct val="25000"/>
              <a:buFont typeface="Wingdings" panose="05000000000000000000" pitchFamily="2" charset="2"/>
              <a:buChar char="q"/>
            </a:pPr>
            <a:endParaRPr lang="en-US" sz="4100" dirty="0" smtClean="0">
              <a:solidFill>
                <a:srgbClr val="336699"/>
              </a:solidFill>
            </a:endParaRPr>
          </a:p>
          <a:p>
            <a:pPr marL="571500" lvl="0" indent="-571500" rtl="0">
              <a:spcBef>
                <a:spcPts val="0"/>
              </a:spcBef>
              <a:buClr>
                <a:srgbClr val="336699"/>
              </a:buClr>
              <a:buSzPct val="25000"/>
              <a:buFont typeface="Wingdings" panose="05000000000000000000" pitchFamily="2" charset="2"/>
              <a:buChar char="q"/>
            </a:pPr>
            <a:endParaRPr lang="en-US" sz="4100" dirty="0" smtClean="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Clr>
                <a:srgbClr val="336699"/>
              </a:buClr>
              <a:buSzPct val="25000"/>
            </a:pPr>
            <a:endParaRPr lang="en-US" sz="4100" dirty="0" smtClean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990600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Pct val="25000"/>
              <a:buFont typeface="Arial"/>
              <a:buNone/>
            </a:pPr>
            <a:r>
              <a:rPr lang="en-US" sz="8400" b="0" i="0" u="none" dirty="0">
                <a:solidFill>
                  <a:srgbClr val="333399"/>
                </a:solidFill>
                <a:latin typeface="Arial"/>
                <a:ea typeface="Arial"/>
                <a:cs typeface="Arial"/>
                <a:sym typeface="Arial"/>
              </a:rPr>
              <a:t>Other Related Logos</a:t>
            </a:r>
          </a:p>
        </p:txBody>
      </p:sp>
      <p:sp>
        <p:nvSpPr>
          <p:cNvPr id="108" name="Shape 108"/>
          <p:cNvSpPr txBox="1"/>
          <p:nvPr/>
        </p:nvSpPr>
        <p:spPr>
          <a:xfrm>
            <a:off x="1192212" y="10259060"/>
            <a:ext cx="14622519" cy="3839516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dirty="0">
                <a:solidFill>
                  <a:srgbClr val="AC8300"/>
                </a:solidFill>
              </a:rPr>
              <a:t>Solution</a:t>
            </a:r>
          </a:p>
          <a:p>
            <a:pPr lvl="0">
              <a:buClr>
                <a:srgbClr val="336699"/>
              </a:buClr>
              <a:buSzPct val="25000"/>
            </a:pPr>
            <a:r>
              <a:rPr lang="en-US" sz="3200" dirty="0">
                <a:solidFill>
                  <a:srgbClr val="336699"/>
                </a:solidFill>
              </a:rPr>
              <a:t>The Vertically-Integrated Projects (VIP) Program is an engineering education program that operates in a research and development context. </a:t>
            </a:r>
          </a:p>
          <a:p>
            <a:pPr marL="571500" lvl="0" indent="-571500">
              <a:buClr>
                <a:srgbClr val="336699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200" dirty="0" smtClean="0">
                <a:solidFill>
                  <a:srgbClr val="336699"/>
                </a:solidFill>
              </a:rPr>
              <a:t>Multidisciplinary </a:t>
            </a:r>
            <a:r>
              <a:rPr lang="en-US" sz="3200" dirty="0">
                <a:solidFill>
                  <a:srgbClr val="336699"/>
                </a:solidFill>
              </a:rPr>
              <a:t>teams</a:t>
            </a:r>
          </a:p>
          <a:p>
            <a:pPr marL="571500" lvl="0" indent="-571500">
              <a:buClr>
                <a:srgbClr val="336699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200" dirty="0">
                <a:solidFill>
                  <a:srgbClr val="336699"/>
                </a:solidFill>
              </a:rPr>
              <a:t>mix of sophomores through PhD students each term</a:t>
            </a:r>
          </a:p>
          <a:p>
            <a:pPr marL="571500" lvl="0" indent="-571500">
              <a:buClr>
                <a:srgbClr val="336699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200" dirty="0" smtClean="0">
                <a:solidFill>
                  <a:srgbClr val="336699"/>
                </a:solidFill>
              </a:rPr>
              <a:t>students </a:t>
            </a:r>
            <a:r>
              <a:rPr lang="en-US" sz="3200" dirty="0">
                <a:solidFill>
                  <a:srgbClr val="336699"/>
                </a:solidFill>
              </a:rPr>
              <a:t>at all levels can learn about a </a:t>
            </a:r>
            <a:r>
              <a:rPr lang="en-US" sz="3200" dirty="0" smtClean="0">
                <a:solidFill>
                  <a:srgbClr val="336699"/>
                </a:solidFill>
              </a:rPr>
              <a:t>research</a:t>
            </a:r>
          </a:p>
          <a:p>
            <a:pPr marL="571500" indent="-571500">
              <a:buClr>
                <a:srgbClr val="336699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200" dirty="0">
                <a:solidFill>
                  <a:srgbClr val="336699"/>
                </a:solidFill>
              </a:rPr>
              <a:t>can generate new research ideas</a:t>
            </a:r>
            <a:endParaRPr sz="3200" dirty="0">
              <a:solidFill>
                <a:srgbClr val="336699"/>
              </a:solidFill>
            </a:endParaRPr>
          </a:p>
        </p:txBody>
      </p:sp>
      <p:pic>
        <p:nvPicPr>
          <p:cNvPr id="22" name="Picture 21"/>
          <p:cNvPicPr/>
          <p:nvPr/>
        </p:nvPicPr>
        <p:blipFill>
          <a:blip r:embed="rId4"/>
          <a:stretch/>
        </p:blipFill>
        <p:spPr>
          <a:xfrm>
            <a:off x="22859999" y="364980"/>
            <a:ext cx="9143999" cy="4604040"/>
          </a:xfrm>
          <a:prstGeom prst="rect">
            <a:avLst/>
          </a:prstGeom>
          <a:ln>
            <a:noFill/>
          </a:ln>
        </p:spPr>
      </p:pic>
      <p:pic>
        <p:nvPicPr>
          <p:cNvPr id="25" name="Shape 159"/>
          <p:cNvPicPr/>
          <p:nvPr/>
        </p:nvPicPr>
        <p:blipFill>
          <a:blip r:embed="rId5"/>
          <a:stretch/>
        </p:blipFill>
        <p:spPr>
          <a:xfrm>
            <a:off x="1475612" y="15659041"/>
            <a:ext cx="8631175" cy="7921783"/>
          </a:xfrm>
          <a:prstGeom prst="rect">
            <a:avLst/>
          </a:prstGeom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1156" y="33572401"/>
            <a:ext cx="4572638" cy="22981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5827" y="36131473"/>
            <a:ext cx="4477967" cy="22587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7194" y="38907583"/>
            <a:ext cx="4374240" cy="155989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427575"/>
            <a:ext cx="9034272" cy="463124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84759" y="31102087"/>
            <a:ext cx="8860090" cy="91229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0483" y="36129243"/>
            <a:ext cx="4686626" cy="220225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6292327" y="21791712"/>
            <a:ext cx="3337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f2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8774" y="31209257"/>
            <a:ext cx="4686626" cy="21863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7018" y="31209257"/>
            <a:ext cx="4734593" cy="21863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9227" y="33484783"/>
            <a:ext cx="4686626" cy="23857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9864" y="38379052"/>
            <a:ext cx="4481094" cy="2209026"/>
          </a:xfrm>
          <a:prstGeom prst="rect">
            <a:avLst/>
          </a:prstGeom>
        </p:spPr>
      </p:pic>
      <p:sp>
        <p:nvSpPr>
          <p:cNvPr id="35" name="Shape 98"/>
          <p:cNvSpPr txBox="1"/>
          <p:nvPr/>
        </p:nvSpPr>
        <p:spPr>
          <a:xfrm>
            <a:off x="1219200" y="24367267"/>
            <a:ext cx="9331201" cy="5819721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dirty="0" smtClean="0">
                <a:solidFill>
                  <a:srgbClr val="AC8300"/>
                </a:solidFill>
                <a:latin typeface="Arial"/>
                <a:ea typeface="Arial"/>
                <a:cs typeface="Arial"/>
                <a:sym typeface="Arial"/>
              </a:rPr>
              <a:t>My Role</a:t>
            </a:r>
            <a:endParaRPr lang="en-US" sz="4100" b="1" i="0" u="none" dirty="0">
              <a:solidFill>
                <a:srgbClr val="AC83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457200">
              <a:lnSpc>
                <a:spcPct val="150000"/>
              </a:lnSpc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Export Grades</a:t>
            </a:r>
          </a:p>
          <a:p>
            <a:pPr marL="457200" lvl="0" indent="-457200">
              <a:lnSpc>
                <a:spcPct val="150000"/>
              </a:lnSpc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Testing Mobile Judge 8.0</a:t>
            </a:r>
          </a:p>
          <a:p>
            <a:pPr marL="457200" lvl="0" indent="-457200">
              <a:lnSpc>
                <a:spcPct val="150000"/>
              </a:lnSpc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View About VIP Page</a:t>
            </a:r>
          </a:p>
          <a:p>
            <a:pPr marL="457200" lvl="0" indent="-457200">
              <a:lnSpc>
                <a:spcPct val="150000"/>
              </a:lnSpc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View VIP Syllabi Information</a:t>
            </a:r>
          </a:p>
          <a:p>
            <a:pPr marL="457200" lvl="0" indent="-457200">
              <a:lnSpc>
                <a:spcPct val="150000"/>
              </a:lnSpc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Receive Project Proposal Notification</a:t>
            </a:r>
          </a:p>
          <a:p>
            <a:pPr marL="457200" lvl="0" indent="-457200">
              <a:lnSpc>
                <a:spcPct val="150000"/>
              </a:lnSpc>
              <a:buClr>
                <a:srgbClr val="00206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3600" dirty="0" smtClean="0">
                <a:solidFill>
                  <a:srgbClr val="336699"/>
                </a:solidFill>
              </a:rPr>
              <a:t>Change Forgotten Password</a:t>
            </a:r>
            <a:endParaRPr lang="en-US" sz="3600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5201" y="15333604"/>
            <a:ext cx="12832174" cy="14409248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453</Words>
  <Application>Microsoft Office PowerPoint</Application>
  <PresentationFormat>Custom</PresentationFormat>
  <Paragraphs>87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Times New Roman</vt:lpstr>
      <vt:lpstr>Wingdings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Vituchin</dc:creator>
  <cp:lastModifiedBy>Vituchin</cp:lastModifiedBy>
  <cp:revision>53</cp:revision>
  <dcterms:modified xsi:type="dcterms:W3CDTF">2016-05-01T23:48:15Z</dcterms:modified>
</cp:coreProperties>
</file>