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6858000" cx="9144000"/>
  <p:notesSz cx="6858000" cy="9144000"/>
  <p:embeddedFontLst>
    <p:embeddedFont>
      <p:font typeface="Ubuntu"/>
      <p:regular r:id="rId25"/>
      <p:bold r:id="rId26"/>
      <p:italic r:id="rId27"/>
      <p:boldItalic r:id="rId28"/>
    </p:embeddedFont>
    <p:embeddedFont>
      <p:font typeface="Raleway"/>
      <p:regular r:id="rId29"/>
      <p:bold r:id="rId30"/>
      <p:italic r:id="rId31"/>
      <p:boldItalic r:id="rId32"/>
    </p:embeddedFont>
    <p:embeddedFont>
      <p:font typeface="Lato"/>
      <p:regular r:id="rId33"/>
      <p:bold r:id="rId34"/>
      <p:italic r:id="rId35"/>
      <p:boldItalic r:id="rId36"/>
    </p:embeddedFont>
    <p:embeddedFont>
      <p:font typeface="Questrial"/>
      <p:regular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Ubuntu-bold.fntdata"/><Relationship Id="rId25" Type="http://schemas.openxmlformats.org/officeDocument/2006/relationships/font" Target="fonts/Ubuntu-regular.fntdata"/><Relationship Id="rId28" Type="http://schemas.openxmlformats.org/officeDocument/2006/relationships/font" Target="fonts/Ubuntu-boldItalic.fntdata"/><Relationship Id="rId27" Type="http://schemas.openxmlformats.org/officeDocument/2006/relationships/font" Target="fonts/Ubuntu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Raleway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aleway-italic.fntdata"/><Relationship Id="rId30" Type="http://schemas.openxmlformats.org/officeDocument/2006/relationships/font" Target="fonts/Raleway-bold.fntdata"/><Relationship Id="rId11" Type="http://schemas.openxmlformats.org/officeDocument/2006/relationships/slide" Target="slides/slide7.xml"/><Relationship Id="rId33" Type="http://schemas.openxmlformats.org/officeDocument/2006/relationships/font" Target="fonts/Lato-regular.fntdata"/><Relationship Id="rId10" Type="http://schemas.openxmlformats.org/officeDocument/2006/relationships/slide" Target="slides/slide6.xml"/><Relationship Id="rId32" Type="http://schemas.openxmlformats.org/officeDocument/2006/relationships/font" Target="fonts/Raleway-boldItalic.fntdata"/><Relationship Id="rId13" Type="http://schemas.openxmlformats.org/officeDocument/2006/relationships/slide" Target="slides/slide9.xml"/><Relationship Id="rId35" Type="http://schemas.openxmlformats.org/officeDocument/2006/relationships/font" Target="fonts/Lato-italic.fntdata"/><Relationship Id="rId12" Type="http://schemas.openxmlformats.org/officeDocument/2006/relationships/slide" Target="slides/slide8.xml"/><Relationship Id="rId34" Type="http://schemas.openxmlformats.org/officeDocument/2006/relationships/font" Target="fonts/Lato-bold.fntdata"/><Relationship Id="rId15" Type="http://schemas.openxmlformats.org/officeDocument/2006/relationships/slide" Target="slides/slide11.xml"/><Relationship Id="rId37" Type="http://schemas.openxmlformats.org/officeDocument/2006/relationships/font" Target="fonts/Questrial-regular.fntdata"/><Relationship Id="rId14" Type="http://schemas.openxmlformats.org/officeDocument/2006/relationships/slide" Target="slides/slide10.xml"/><Relationship Id="rId36" Type="http://schemas.openxmlformats.org/officeDocument/2006/relationships/font" Target="fonts/Lato-boldItalic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6" name="Shape 16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3" name="Shape 173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1" name="Shape 181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9" name="Shape 18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Shape 197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3" name="Shape 2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 Detailed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6.1. Minimal class diagram. Identify the design patterns used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6.2. State machine for the main control object or the most important object of the implemented uses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6.3. Main algorithm used related to an implemented use case described above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Shape 20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6" name="Shape 22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2" name="Shape 2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 Test Suites and Test Cases (one sunny day and one rainy day) for the use case represented in part (5) above (2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7.1 One sunny day and one rainy day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7.2 Automated test scripts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Shape 233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9" name="Shape 23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 Test Suites and Test Cases (one sunny day and one rainy day) for the use case represented in part (5) above (2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7.1 One sunny day and one rainy day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7.2 Automated test scripts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Shape 240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Shape 24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Management (schedule for entire semester) (one slide; Gantt Chart).</a:t>
            </a:r>
          </a:p>
        </p:txBody>
      </p:sp>
      <p:sp>
        <p:nvSpPr>
          <p:cNvPr id="101" name="Shape 101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Shape 10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Shape 11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Shape 12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6" name="Shape 13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hape 14"/>
          <p:cNvCxnSpPr/>
          <p:nvPr/>
        </p:nvCxnSpPr>
        <p:spPr>
          <a:xfrm>
            <a:off x="2477724" y="55420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" name="Shape 15"/>
          <p:cNvCxnSpPr/>
          <p:nvPr/>
        </p:nvCxnSpPr>
        <p:spPr>
          <a:xfrm>
            <a:off x="2477724" y="632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" name="Shape 16"/>
          <p:cNvCxnSpPr/>
          <p:nvPr/>
        </p:nvCxnSpPr>
        <p:spPr>
          <a:xfrm>
            <a:off x="425198" y="55420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" name="Shape 17"/>
          <p:cNvSpPr txBox="1"/>
          <p:nvPr>
            <p:ph type="ctrTitle"/>
          </p:nvPr>
        </p:nvSpPr>
        <p:spPr>
          <a:xfrm>
            <a:off x="2371725" y="840300"/>
            <a:ext cx="6331500" cy="2055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" type="subTitle"/>
          </p:nvPr>
        </p:nvSpPr>
        <p:spPr>
          <a:xfrm>
            <a:off x="2390266" y="4317933"/>
            <a:ext cx="6331500" cy="16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Shape 65"/>
          <p:cNvCxnSpPr/>
          <p:nvPr/>
        </p:nvCxnSpPr>
        <p:spPr>
          <a:xfrm>
            <a:off x="425200" y="632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6" name="Shape 66"/>
          <p:cNvCxnSpPr/>
          <p:nvPr/>
        </p:nvCxnSpPr>
        <p:spPr>
          <a:xfrm>
            <a:off x="425200" y="55420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7" name="Shape 67"/>
          <p:cNvSpPr txBox="1"/>
          <p:nvPr>
            <p:ph type="title"/>
          </p:nvPr>
        </p:nvSpPr>
        <p:spPr>
          <a:xfrm>
            <a:off x="853950" y="1739800"/>
            <a:ext cx="7436100" cy="2051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853950" y="3892600"/>
            <a:ext cx="7436100" cy="1428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Shape 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2" y="187325"/>
            <a:ext cx="8828100" cy="64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2875" lvl="0" marL="282575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71450" lvl="1" marL="57785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74625" lvl="2" marL="860425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77800" lvl="3" marL="1143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68275" lvl="4" marL="1425575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0" type="dt"/>
          </p:nvPr>
        </p:nvSpPr>
        <p:spPr>
          <a:xfrm>
            <a:off x="381000" y="6288087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1" type="ftr"/>
          </p:nvPr>
        </p:nvSpPr>
        <p:spPr>
          <a:xfrm>
            <a:off x="3305175" y="6288087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25200" y="55420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" name="Shape 22"/>
          <p:cNvCxnSpPr/>
          <p:nvPr/>
        </p:nvCxnSpPr>
        <p:spPr>
          <a:xfrm>
            <a:off x="425200" y="632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" name="Shape 23"/>
          <p:cNvSpPr txBox="1"/>
          <p:nvPr>
            <p:ph type="title"/>
          </p:nvPr>
        </p:nvSpPr>
        <p:spPr>
          <a:xfrm>
            <a:off x="406425" y="2409100"/>
            <a:ext cx="8296800" cy="2055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2477724" y="55420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" name="Shape 27"/>
          <p:cNvCxnSpPr/>
          <p:nvPr/>
        </p:nvCxnSpPr>
        <p:spPr>
          <a:xfrm>
            <a:off x="2477724" y="632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" name="Shape 28"/>
          <p:cNvCxnSpPr/>
          <p:nvPr/>
        </p:nvCxnSpPr>
        <p:spPr>
          <a:xfrm>
            <a:off x="425198" y="55420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" name="Shape 29"/>
          <p:cNvSpPr txBox="1"/>
          <p:nvPr>
            <p:ph type="title"/>
          </p:nvPr>
        </p:nvSpPr>
        <p:spPr>
          <a:xfrm>
            <a:off x="2400250" y="767933"/>
            <a:ext cx="6321600" cy="847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2410112" y="2127701"/>
            <a:ext cx="6321600" cy="4003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hape 33"/>
          <p:cNvCxnSpPr/>
          <p:nvPr/>
        </p:nvCxnSpPr>
        <p:spPr>
          <a:xfrm>
            <a:off x="2477724" y="55420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" name="Shape 34"/>
          <p:cNvCxnSpPr/>
          <p:nvPr/>
        </p:nvCxnSpPr>
        <p:spPr>
          <a:xfrm>
            <a:off x="2477724" y="632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" name="Shape 35"/>
          <p:cNvCxnSpPr/>
          <p:nvPr/>
        </p:nvCxnSpPr>
        <p:spPr>
          <a:xfrm>
            <a:off x="425198" y="55420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" name="Shape 36"/>
          <p:cNvSpPr txBox="1"/>
          <p:nvPr>
            <p:ph type="title"/>
          </p:nvPr>
        </p:nvSpPr>
        <p:spPr>
          <a:xfrm>
            <a:off x="2400250" y="767933"/>
            <a:ext cx="6321600" cy="847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2400302" y="2136900"/>
            <a:ext cx="3071400" cy="4003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5650571" y="2136900"/>
            <a:ext cx="3071400" cy="4003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303300" y="548766"/>
            <a:ext cx="8520600" cy="852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hape 44"/>
          <p:cNvCxnSpPr/>
          <p:nvPr/>
        </p:nvCxnSpPr>
        <p:spPr>
          <a:xfrm>
            <a:off x="425198" y="55420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" name="Shape 45"/>
          <p:cNvSpPr txBox="1"/>
          <p:nvPr>
            <p:ph type="title"/>
          </p:nvPr>
        </p:nvSpPr>
        <p:spPr>
          <a:xfrm>
            <a:off x="319500" y="1248800"/>
            <a:ext cx="2808000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9500" y="2462405"/>
            <a:ext cx="2808000" cy="3741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hape 49"/>
          <p:cNvCxnSpPr/>
          <p:nvPr/>
        </p:nvCxnSpPr>
        <p:spPr>
          <a:xfrm>
            <a:off x="425198" y="55420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0" name="Shape 50"/>
          <p:cNvSpPr txBox="1"/>
          <p:nvPr>
            <p:ph type="title"/>
          </p:nvPr>
        </p:nvSpPr>
        <p:spPr>
          <a:xfrm>
            <a:off x="283103" y="949520"/>
            <a:ext cx="6244200" cy="5114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4572000" y="166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54" name="Shape 54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" name="Shape 55"/>
          <p:cNvSpPr txBox="1"/>
          <p:nvPr>
            <p:ph type="title"/>
          </p:nvPr>
        </p:nvSpPr>
        <p:spPr>
          <a:xfrm>
            <a:off x="265500" y="1863133"/>
            <a:ext cx="4045200" cy="175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" type="subTitle"/>
          </p:nvPr>
        </p:nvSpPr>
        <p:spPr>
          <a:xfrm>
            <a:off x="265500" y="3647160"/>
            <a:ext cx="4045200" cy="1794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hape 60"/>
          <p:cNvCxnSpPr/>
          <p:nvPr/>
        </p:nvCxnSpPr>
        <p:spPr>
          <a:xfrm>
            <a:off x="425200" y="632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" name="Shape 61"/>
          <p:cNvCxnSpPr/>
          <p:nvPr/>
        </p:nvCxnSpPr>
        <p:spPr>
          <a:xfrm>
            <a:off x="425198" y="55420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Shape 62"/>
          <p:cNvSpPr txBox="1"/>
          <p:nvPr>
            <p:ph idx="1" type="body"/>
          </p:nvPr>
        </p:nvSpPr>
        <p:spPr>
          <a:xfrm>
            <a:off x="328017" y="5634700"/>
            <a:ext cx="8388600" cy="524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434343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2400250" y="767933"/>
            <a:ext cx="6321600" cy="8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2410112" y="2127701"/>
            <a:ext cx="6321600" cy="400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97999" y="6251678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0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0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0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0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ctrTitle"/>
          </p:nvPr>
        </p:nvSpPr>
        <p:spPr>
          <a:xfrm>
            <a:off x="228600" y="1706200"/>
            <a:ext cx="8686800" cy="420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VIP 2.0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sz="24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en-US" sz="2400" u="none" cap="none" strike="noStrike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Team Membe</a:t>
            </a:r>
            <a:r>
              <a:rPr b="1" lang="en-US" sz="2400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r</a:t>
            </a:r>
            <a:r>
              <a:rPr b="1" i="0" lang="en-US" sz="2400" u="none" cap="none" strike="noStrike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s: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en-US" sz="18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Tiago Moore, Victoriano Vega, Steven Rowe,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en-US" sz="18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Jorge Perez, Andres Villa, Miguel Conde, Rodolfo Viant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1" i="0" lang="en-US" sz="2400" u="none" cap="none" strike="noStrike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Product Owner: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en-US" sz="18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Masoud Sadjadi</a:t>
            </a:r>
            <a:br>
              <a:rPr b="0" i="0" lang="en-US" sz="2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1" i="0" lang="en-US" sz="2400" u="none" cap="none" strike="noStrike">
                <a:solidFill>
                  <a:srgbClr val="6FA8DC"/>
                </a:solidFill>
                <a:latin typeface="Ubuntu"/>
                <a:ea typeface="Ubuntu"/>
                <a:cs typeface="Ubuntu"/>
                <a:sym typeface="Ubuntu"/>
              </a:rPr>
              <a:t>Instructor: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Masoud Sadjadi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School of Computing and Information Sciences</a:t>
            </a:r>
            <a:b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0" i="0" lang="en-US" sz="18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Florida International University</a:t>
            </a:r>
          </a:p>
        </p:txBody>
      </p:sp>
      <p:sp>
        <p:nvSpPr>
          <p:cNvPr id="85" name="Shape 85"/>
          <p:cNvSpPr txBox="1"/>
          <p:nvPr>
            <p:ph idx="1" type="subTitle"/>
          </p:nvPr>
        </p:nvSpPr>
        <p:spPr>
          <a:xfrm>
            <a:off x="0" y="6129650"/>
            <a:ext cx="9144000" cy="4956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rgbClr val="000000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lang="en-US">
                <a:solidFill>
                  <a:srgbClr val="FFFFFF"/>
                </a:solidFill>
              </a:rPr>
              <a:t>4/25/2016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x="0" y="387775"/>
            <a:ext cx="9144000" cy="1196400"/>
          </a:xfrm>
          <a:prstGeom prst="rect">
            <a:avLst/>
          </a:prstGeom>
          <a:solidFill>
            <a:srgbClr val="1C4587"/>
          </a:solidFill>
          <a:ln cap="flat" cmpd="sng" w="38100">
            <a:solidFill>
              <a:srgbClr val="FF0000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Senior Project Final Presentation</a:t>
            </a:r>
            <a:br>
              <a:rPr b="1" i="0" lang="en-US" sz="44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</a:br>
            <a:r>
              <a:rPr b="1" lang="en-US" sz="28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Spring 2016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387" y="1482925"/>
            <a:ext cx="8905225" cy="500555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Shape 162"/>
          <p:cNvSpPr txBox="1"/>
          <p:nvPr>
            <p:ph type="title"/>
          </p:nvPr>
        </p:nvSpPr>
        <p:spPr>
          <a:xfrm>
            <a:off x="661237" y="469675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25000"/>
              <a:buFont typeface="Raleway"/>
              <a:buNone/>
            </a:pPr>
            <a:r>
              <a:rPr lang="en-US">
                <a:solidFill>
                  <a:schemeClr val="lt1"/>
                </a:solidFill>
              </a:rPr>
              <a:t>VIP Registration Sequence: Part 3 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x="661237" y="469675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25000"/>
              <a:buFont typeface="Raleway"/>
              <a:buNone/>
            </a:pPr>
            <a:r>
              <a:rPr lang="en-US">
                <a:solidFill>
                  <a:schemeClr val="lt1"/>
                </a:solidFill>
              </a:rPr>
              <a:t>VIP Registration Sequence: Part 4 </a:t>
            </a:r>
          </a:p>
        </p:txBody>
      </p:sp>
      <p:pic>
        <p:nvPicPr>
          <p:cNvPr id="169" name="Shape 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912" y="2516212"/>
            <a:ext cx="8220075" cy="22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6" name="Shape 176"/>
          <p:cNvSpPr txBox="1"/>
          <p:nvPr>
            <p:ph type="title"/>
          </p:nvPr>
        </p:nvSpPr>
        <p:spPr>
          <a:xfrm>
            <a:off x="661237" y="469675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25000"/>
              <a:buFont typeface="Raleway"/>
              <a:buNone/>
            </a:pPr>
            <a:r>
              <a:rPr lang="en-US">
                <a:solidFill>
                  <a:schemeClr val="lt1"/>
                </a:solidFill>
              </a:rPr>
              <a:t>VIP Registration Sequence: Part 5 </a:t>
            </a:r>
          </a:p>
        </p:txBody>
      </p:sp>
      <p:pic>
        <p:nvPicPr>
          <p:cNvPr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250" y="1396050"/>
            <a:ext cx="8507500" cy="531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4" name="Shape 184"/>
          <p:cNvSpPr txBox="1"/>
          <p:nvPr>
            <p:ph type="title"/>
          </p:nvPr>
        </p:nvSpPr>
        <p:spPr>
          <a:xfrm>
            <a:off x="661237" y="469675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25000"/>
              <a:buFont typeface="Raleway"/>
              <a:buNone/>
            </a:pPr>
            <a:r>
              <a:rPr lang="en-US">
                <a:solidFill>
                  <a:schemeClr val="lt1"/>
                </a:solidFill>
              </a:rPr>
              <a:t>VIP Registration Sequence: Part 6 </a:t>
            </a:r>
          </a:p>
        </p:txBody>
      </p:sp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025" y="1451175"/>
            <a:ext cx="7941849" cy="496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 txBox="1"/>
          <p:nvPr>
            <p:ph type="title"/>
          </p:nvPr>
        </p:nvSpPr>
        <p:spPr>
          <a:xfrm>
            <a:off x="661237" y="371700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25000"/>
              <a:buFont typeface="Raleway"/>
              <a:buNone/>
            </a:pPr>
            <a:r>
              <a:rPr lang="en-US">
                <a:solidFill>
                  <a:schemeClr val="lt1"/>
                </a:solidFill>
              </a:rPr>
              <a:t>VIP Registration Sequence: Part 7 </a:t>
            </a:r>
          </a:p>
        </p:txBody>
      </p:sp>
      <p:pic>
        <p:nvPicPr>
          <p:cNvPr id="193" name="Shape 1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650" y="1416300"/>
            <a:ext cx="8504601" cy="5315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</a:p>
        </p:txBody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677312" y="178502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3-tier architecture and Client-Server</a:t>
            </a:r>
          </a:p>
          <a:p>
            <a:pPr lvl="0" rtl="0">
              <a:spcBef>
                <a:spcPts val="0"/>
              </a:spcBef>
              <a:buClr>
                <a:schemeClr val="lt1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chemeClr val="lt1"/>
                </a:solidFill>
              </a:rPr>
              <a:t>3-tier architecture and Client-Server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chemeClr val="lt1"/>
                </a:solidFill>
              </a:rPr>
              <a:t>Security/Privacy</a:t>
            </a:r>
          </a:p>
          <a:p>
            <a:pPr indent="-88900" lvl="0" marL="914400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AutoNum type="arabicPeriod"/>
            </a:pPr>
            <a:r>
              <a:rPr lang="en-US">
                <a:solidFill>
                  <a:schemeClr val="lt1"/>
                </a:solidFill>
              </a:rPr>
              <a:t>Oauthd authentication</a:t>
            </a:r>
          </a:p>
          <a:p>
            <a:pPr indent="-88900" lvl="0" marL="914400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AutoNum type="arabicPeriod"/>
            </a:pPr>
            <a:r>
              <a:rPr lang="en-US">
                <a:solidFill>
                  <a:schemeClr val="lt1"/>
                </a:solidFill>
              </a:rPr>
              <a:t>Hashing and salting of passwords</a:t>
            </a:r>
          </a:p>
          <a:p>
            <a:pPr indent="-88900" lvl="0" marL="914400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AutoNum type="arabicPeriod"/>
            </a:pPr>
            <a:r>
              <a:rPr lang="en-US">
                <a:solidFill>
                  <a:schemeClr val="lt1"/>
                </a:solidFill>
              </a:rPr>
              <a:t>Sanitizing user input</a:t>
            </a:r>
          </a:p>
          <a:p>
            <a:pPr indent="-88900" lvl="0" marL="914400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AutoNum type="arabicPeriod"/>
            </a:pPr>
            <a:r>
              <a:rPr lang="en-US">
                <a:solidFill>
                  <a:schemeClr val="lt1"/>
                </a:solidFill>
              </a:rPr>
              <a:t>Token based authentication (bcrypt)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Minimal Class Diagram</a:t>
            </a:r>
          </a:p>
        </p:txBody>
      </p:sp>
      <p:sp>
        <p:nvSpPr>
          <p:cNvPr id="207" name="Shape 207"/>
          <p:cNvSpPr/>
          <p:nvPr/>
        </p:nvSpPr>
        <p:spPr>
          <a:xfrm>
            <a:off x="2247725" y="4788550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208" name="Shape 208"/>
          <p:cNvCxnSpPr>
            <a:stCxn id="209" idx="4"/>
            <a:endCxn id="207" idx="7"/>
          </p:cNvCxnSpPr>
          <p:nvPr/>
        </p:nvCxnSpPr>
        <p:spPr>
          <a:xfrm flipH="1">
            <a:off x="3454500" y="4788550"/>
            <a:ext cx="316200" cy="88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210" name="Shape 210"/>
          <p:cNvCxnSpPr>
            <a:stCxn id="211" idx="4"/>
            <a:endCxn id="209" idx="0"/>
          </p:cNvCxnSpPr>
          <p:nvPr/>
        </p:nvCxnSpPr>
        <p:spPr>
          <a:xfrm>
            <a:off x="3678475" y="3546625"/>
            <a:ext cx="92100" cy="6360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212" name="Shape 212"/>
          <p:cNvCxnSpPr>
            <a:stCxn id="213" idx="5"/>
            <a:endCxn id="209" idx="7"/>
          </p:cNvCxnSpPr>
          <p:nvPr/>
        </p:nvCxnSpPr>
        <p:spPr>
          <a:xfrm flipH="1">
            <a:off x="4270464" y="3643253"/>
            <a:ext cx="1321800" cy="6279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209" name="Shape 209"/>
          <p:cNvSpPr/>
          <p:nvPr/>
        </p:nvSpPr>
        <p:spPr>
          <a:xfrm>
            <a:off x="3063750" y="4182550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2971525" y="2940625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4385425" y="3126000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0" y="1149975"/>
            <a:ext cx="9144000" cy="4760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215" name="Shape 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100" y="1277100"/>
            <a:ext cx="8515799" cy="4505849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Shape 216"/>
          <p:cNvSpPr/>
          <p:nvPr/>
        </p:nvSpPr>
        <p:spPr>
          <a:xfrm>
            <a:off x="2247725" y="4788550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217" name="Shape 217"/>
          <p:cNvCxnSpPr>
            <a:stCxn id="218" idx="4"/>
            <a:endCxn id="216" idx="7"/>
          </p:cNvCxnSpPr>
          <p:nvPr/>
        </p:nvCxnSpPr>
        <p:spPr>
          <a:xfrm flipH="1">
            <a:off x="3454500" y="4788550"/>
            <a:ext cx="316200" cy="88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219" name="Shape 219"/>
          <p:cNvCxnSpPr>
            <a:stCxn id="220" idx="4"/>
            <a:endCxn id="218" idx="0"/>
          </p:cNvCxnSpPr>
          <p:nvPr/>
        </p:nvCxnSpPr>
        <p:spPr>
          <a:xfrm>
            <a:off x="3678475" y="3546625"/>
            <a:ext cx="92100" cy="6360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221" name="Shape 221"/>
          <p:cNvCxnSpPr>
            <a:stCxn id="222" idx="5"/>
            <a:endCxn id="218" idx="7"/>
          </p:cNvCxnSpPr>
          <p:nvPr/>
        </p:nvCxnSpPr>
        <p:spPr>
          <a:xfrm flipH="1">
            <a:off x="4270464" y="3643253"/>
            <a:ext cx="1321800" cy="6279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218" name="Shape 218"/>
          <p:cNvSpPr/>
          <p:nvPr/>
        </p:nvSpPr>
        <p:spPr>
          <a:xfrm>
            <a:off x="3063750" y="4182550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2971525" y="2940625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4385425" y="3126000"/>
            <a:ext cx="1413900" cy="606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Strong Password Algorithm</a:t>
            </a:r>
          </a:p>
        </p:txBody>
      </p:sp>
      <p:sp>
        <p:nvSpPr>
          <p:cNvPr id="229" name="Shape 229"/>
          <p:cNvSpPr txBox="1"/>
          <p:nvPr>
            <p:ph idx="1" type="body"/>
          </p:nvPr>
        </p:nvSpPr>
        <p:spPr>
          <a:xfrm>
            <a:off x="484600" y="1497900"/>
            <a:ext cx="7878300" cy="5066400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rIns="91425" tIns="91425">
            <a:noAutofit/>
          </a:bodyPr>
          <a:lstStyle/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uppercase = "ABCDEFGHIJKLMNOPQRSTUVWXYZ";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lowercase = "abcdefghijklmnopqrstuvwxyz";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digits = "0123456789";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splChars ="!@#$%&amp;*()";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ucaseFlag = contains(password, uppercase);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lcaseFlag = contains(password, lowercase);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digitsFlag = contains(password, digits);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var 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splCharsFlag = contains(password, splChars);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t/>
            </a:r>
            <a:endParaRPr sz="1400">
              <a:solidFill>
                <a:srgbClr val="4545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if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(password.length&gt;=8 &amp;&amp; ucaseFlag &amp;&amp; lcaseFlag &amp;&amp; digitsFlag &amp;&amp; splCharsFlag)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return true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else</a:t>
            </a:r>
          </a:p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b="1"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    return false</a:t>
            </a:r>
            <a:r>
              <a:rPr lang="en-US" sz="14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CC7832"/>
              </a:solidFill>
              <a:highlight>
                <a:srgbClr val="2B2B2B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chemeClr val="lt1"/>
                </a:solidFill>
              </a:rPr>
              <a:t>Sunny Day Test</a:t>
            </a:r>
          </a:p>
        </p:txBody>
      </p:sp>
      <p:pic>
        <p:nvPicPr>
          <p:cNvPr id="236" name="Shape 2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737" y="1425600"/>
            <a:ext cx="8162521" cy="525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chemeClr val="lt1"/>
                </a:solidFill>
              </a:rPr>
              <a:t>Rainy Day Test</a:t>
            </a:r>
          </a:p>
        </p:txBody>
      </p:sp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7680" y="1425600"/>
            <a:ext cx="7583400" cy="5312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-100" y="1192700"/>
            <a:ext cx="9144000" cy="47514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FFFFFF"/>
                </a:solidFill>
              </a:rPr>
              <a:t>Problem Definition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79250" y="1676253"/>
            <a:ext cx="8075100" cy="1826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-69850" lvl="0" mar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Vertically Integrated Projects (VIP) program aims to involve everyone on campus in innovation. VIP unites undergraduate education and faculty research in a team-based context. Undergraduate VIP students earn academic credits, while faculty and graduate students benefit from the design/discovery efforts of their teams.</a:t>
            </a:r>
          </a:p>
        </p:txBody>
      </p:sp>
      <p:sp>
        <p:nvSpPr>
          <p:cNvPr id="95" name="Shape 95"/>
          <p:cNvSpPr/>
          <p:nvPr/>
        </p:nvSpPr>
        <p:spPr>
          <a:xfrm>
            <a:off x="379237" y="1425600"/>
            <a:ext cx="1942800" cy="3945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b="1" lang="en-US"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Our Project</a:t>
            </a:r>
          </a:p>
        </p:txBody>
      </p:sp>
      <p:sp>
        <p:nvSpPr>
          <p:cNvPr id="96" name="Shape 96"/>
          <p:cNvSpPr/>
          <p:nvPr/>
        </p:nvSpPr>
        <p:spPr>
          <a:xfrm>
            <a:off x="1505500" y="3753600"/>
            <a:ext cx="4303200" cy="19545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-228600" lvl="0" marL="457200" rtl="0">
              <a:lnSpc>
                <a:spcPct val="115000"/>
              </a:lnSpc>
              <a:spcBef>
                <a:spcPts val="2000"/>
              </a:spcBef>
              <a:buClr>
                <a:schemeClr val="lt1"/>
              </a:buClr>
              <a:buFont typeface="Trebuchet MS"/>
              <a:buAutoNum type="arabicPeriod"/>
            </a:pPr>
            <a:r>
              <a:rPr lang="en-US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Enable fluid user registration.</a:t>
            </a:r>
          </a:p>
          <a:p>
            <a:pPr indent="-228600" lvl="0" marL="457200" rtl="0">
              <a:lnSpc>
                <a:spcPct val="115000"/>
              </a:lnSpc>
              <a:spcBef>
                <a:spcPts val="2000"/>
              </a:spcBef>
              <a:buClr>
                <a:schemeClr val="lt1"/>
              </a:buClr>
              <a:buFont typeface="Trebuchet MS"/>
              <a:buAutoNum type="arabicPeriod"/>
            </a:pPr>
            <a:r>
              <a:rPr lang="en-US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Enable a login system.</a:t>
            </a:r>
          </a:p>
          <a:p>
            <a:pPr indent="-228600" lvl="0" marL="457200" rtl="0">
              <a:lnSpc>
                <a:spcPct val="115000"/>
              </a:lnSpc>
              <a:spcBef>
                <a:spcPts val="2000"/>
              </a:spcBef>
              <a:buClr>
                <a:schemeClr val="lt1"/>
              </a:buClr>
              <a:buFont typeface="Trebuchet MS"/>
              <a:buAutoNum type="arabicPeriod"/>
            </a:pPr>
            <a:r>
              <a:rPr lang="en-US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Enable a profile management system.</a:t>
            </a:r>
          </a:p>
        </p:txBody>
      </p:sp>
      <p:sp>
        <p:nvSpPr>
          <p:cNvPr id="97" name="Shape 97"/>
          <p:cNvSpPr/>
          <p:nvPr/>
        </p:nvSpPr>
        <p:spPr>
          <a:xfrm>
            <a:off x="1697650" y="3873675"/>
            <a:ext cx="1375500" cy="394500"/>
          </a:xfrm>
          <a:prstGeom prst="rect">
            <a:avLst/>
          </a:prstGeom>
          <a:solidFill>
            <a:srgbClr val="4A86E8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My Part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75" y="4222525"/>
            <a:ext cx="9144000" cy="21642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0" name="Shape 250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chemeClr val="lt1"/>
                </a:solidFill>
              </a:rPr>
              <a:t> 					Thank you!</a:t>
            </a:r>
          </a:p>
        </p:txBody>
      </p:sp>
      <p:sp>
        <p:nvSpPr>
          <p:cNvPr id="251" name="Shape 251"/>
          <p:cNvSpPr txBox="1"/>
          <p:nvPr>
            <p:ph idx="1" type="body"/>
          </p:nvPr>
        </p:nvSpPr>
        <p:spPr>
          <a:xfrm>
            <a:off x="317399" y="4314625"/>
            <a:ext cx="8550900" cy="19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4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Contact information: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4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Tiago Moore</a:t>
            </a:r>
            <a:br>
              <a:rPr lang="en-US" sz="324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4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email: tmoor039@fiu.edu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Project Management</a:t>
            </a:r>
          </a:p>
        </p:txBody>
      </p:sp>
      <p:pic>
        <p:nvPicPr>
          <p:cNvPr id="104" name="Shape 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37" y="1322149"/>
            <a:ext cx="8863174" cy="5173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-775" y="1493825"/>
            <a:ext cx="9144000" cy="46806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User Stories </a:t>
            </a: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289700" y="1558050"/>
            <a:ext cx="8637000" cy="422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#519 Link Login Accounts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#622 Unlink Login Accounts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#623 Visualize Linked/Unlinked Accounts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#844 Web Page Footer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#746 Manage Profile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#717 Register User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#745 Login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#928 Review User Registration</a:t>
            </a:r>
          </a:p>
          <a:p>
            <a:pPr indent="-282575" lvl="0" marL="739775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#672 Validate Email Address </a:t>
            </a:r>
          </a:p>
          <a:p>
            <a:pPr indent="-282575" lvl="0" marL="739775" rtl="0"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chemeClr val="lt1"/>
                </a:solidFill>
              </a:rPr>
              <a:t>#542-Export Judges</a:t>
            </a:r>
          </a:p>
          <a:p>
            <a:pPr indent="-282575" lvl="0" marL="739775" rtl="0">
              <a:spcBef>
                <a:spcPts val="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chemeClr val="lt1"/>
                </a:solidFill>
              </a:rPr>
              <a:t>#542-Checkbox on Filter for People Selection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/>
        </p:nvSpPr>
        <p:spPr>
          <a:xfrm>
            <a:off x="0" y="1375450"/>
            <a:ext cx="9144000" cy="5438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 txBox="1"/>
          <p:nvPr>
            <p:ph type="title"/>
          </p:nvPr>
        </p:nvSpPr>
        <p:spPr>
          <a:xfrm>
            <a:off x="779462" y="51825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</a:p>
        </p:txBody>
      </p:sp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9437" y="1489899"/>
            <a:ext cx="7163475" cy="520919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Shape 121"/>
          <p:cNvSpPr/>
          <p:nvPr/>
        </p:nvSpPr>
        <p:spPr>
          <a:xfrm>
            <a:off x="2677425" y="4354075"/>
            <a:ext cx="1449600" cy="6825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 txBox="1"/>
          <p:nvPr/>
        </p:nvSpPr>
        <p:spPr>
          <a:xfrm>
            <a:off x="3520025" y="5537975"/>
            <a:ext cx="8739300" cy="10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2677425" y="1375450"/>
            <a:ext cx="1449600" cy="6825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5331425" y="3900125"/>
            <a:ext cx="1449600" cy="6825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5331425" y="3209162"/>
            <a:ext cx="1449600" cy="6825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779462" y="381000"/>
            <a:ext cx="805973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Sequence Diagrams</a:t>
            </a:r>
          </a:p>
          <a:p>
            <a:pPr indent="387350" lvl="0" rtl="0">
              <a:lnSpc>
                <a:spcPct val="115000"/>
              </a:lnSpc>
              <a:spcBef>
                <a:spcPts val="0"/>
              </a:spcBef>
              <a:buClr>
                <a:schemeClr val="dk2"/>
              </a:buClr>
              <a:buSzPct val="28947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32" name="Shape 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925" y="1152849"/>
            <a:ext cx="8310149" cy="539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779462" y="660900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indent="0" lvl="0" marL="1371600">
              <a:spcBef>
                <a:spcPts val="0"/>
              </a:spcBef>
              <a:buNone/>
            </a:pPr>
            <a:r>
              <a:rPr lang="en-US">
                <a:solidFill>
                  <a:schemeClr val="lt1"/>
                </a:solidFill>
              </a:rPr>
              <a:t>  State Chart Diagram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39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812000"/>
            <a:ext cx="8951699" cy="323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2"/>
              </a:buClr>
              <a:buSzPct val="25000"/>
              <a:buFont typeface="Raleway"/>
              <a:buNone/>
            </a:pPr>
            <a:r>
              <a:rPr lang="en-US">
                <a:solidFill>
                  <a:schemeClr val="lt1"/>
                </a:solidFill>
              </a:rPr>
              <a:t>VIP Registration Sequence: Part 1 </a:t>
            </a:r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47" name="Shape 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300" y="1468812"/>
            <a:ext cx="7885401" cy="4928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10925" y="3733312"/>
            <a:ext cx="2476500" cy="107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661237" y="469675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25000"/>
              <a:buFont typeface="Raleway"/>
              <a:buNone/>
            </a:pPr>
            <a:r>
              <a:rPr lang="en-US">
                <a:solidFill>
                  <a:schemeClr val="lt1"/>
                </a:solidFill>
              </a:rPr>
              <a:t>VIP Registration Sequence: Part 2 </a:t>
            </a:r>
          </a:p>
        </p:txBody>
      </p:sp>
      <p:pic>
        <p:nvPicPr>
          <p:cNvPr id="155" name="Shape 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762" y="2253275"/>
            <a:ext cx="8638474" cy="1500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