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72" r:id="rId3"/>
    <p:sldMasterId id="214748367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6858000" cx="9144000"/>
  <p:notesSz cx="6858000" cy="9144000"/>
  <p:embeddedFontLst>
    <p:embeddedFont>
      <p:font typeface="Ubuntu"/>
      <p:regular r:id="rId23"/>
      <p:bold r:id="rId24"/>
      <p:italic r:id="rId25"/>
      <p:boldItalic r:id="rId26"/>
    </p:embeddedFont>
    <p:embeddedFont>
      <p:font typeface="Questrial"/>
      <p:regular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Ubuntu-bold.fntdata"/><Relationship Id="rId23" Type="http://schemas.openxmlformats.org/officeDocument/2006/relationships/font" Target="fonts/Ubuntu-regular.fntdata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font" Target="fonts/Ubuntu-boldItalic.fntdata"/><Relationship Id="rId25" Type="http://schemas.openxmlformats.org/officeDocument/2006/relationships/font" Target="fonts/Ubuntu-italic.fntdata"/><Relationship Id="rId27" Type="http://schemas.openxmlformats.org/officeDocument/2006/relationships/font" Target="fonts/Questrial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Shape 114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/>
          <p:nvPr>
            <p:ph idx="1" type="body"/>
          </p:nvPr>
        </p:nvSpPr>
        <p:spPr>
          <a:xfrm>
            <a:off x="685800" y="4343400"/>
            <a:ext cx="5486040" cy="41144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rIns="0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Shape 197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98" name="Shape 19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 txBox="1"/>
          <p:nvPr>
            <p:ph idx="1" type="body"/>
          </p:nvPr>
        </p:nvSpPr>
        <p:spPr>
          <a:xfrm>
            <a:off x="685800" y="4343400"/>
            <a:ext cx="5486040" cy="41144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rIns="0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Shape 204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205" name="Shape 20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11" name="Shape 21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Shape 212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/>
          <p:nvPr>
            <p:ph idx="1" type="body"/>
          </p:nvPr>
        </p:nvSpPr>
        <p:spPr>
          <a:xfrm>
            <a:off x="685800" y="4343400"/>
            <a:ext cx="5486040" cy="41144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rIns="0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5. System design: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5.1. System decomposition; identify the architecture patterns used (one slide).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5.2. System deployment – h/w and s/w requirements (one slide).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5.3. Persistent data design (one slide).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5.4. Security/Privacy (one slide).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Shape 220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221" name="Shape 22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/>
          <p:nvPr>
            <p:ph idx="1" type="body"/>
          </p:nvPr>
        </p:nvSpPr>
        <p:spPr>
          <a:xfrm>
            <a:off x="685800" y="4343400"/>
            <a:ext cx="5486040" cy="41144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rIns="0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5. System design: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5.1. System decomposition; identify the architecture patterns used (one slide).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5.2. System deployment – h/w and s/w requirements (one slide).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5.3. Persistent data design (one slide).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5.4. Security/Privacy (one slide).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Shape 229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230" name="Shape 23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/>
          <p:nvPr>
            <p:ph idx="1" type="body"/>
          </p:nvPr>
        </p:nvSpPr>
        <p:spPr>
          <a:xfrm>
            <a:off x="685800" y="4343400"/>
            <a:ext cx="5486040" cy="41144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rIns="0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7. Test Suites and Test Cases (one sunny day and one rainy day) for the use case represented in part (5) above (2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7.1 One sunny day and one rainy day for the implemented use cases (one or more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7.2 Automated test scripts for the implemented use cases (one or more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Shape 240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241" name="Shape 24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/>
          <p:nvPr>
            <p:ph idx="1" type="body"/>
          </p:nvPr>
        </p:nvSpPr>
        <p:spPr>
          <a:xfrm>
            <a:off x="685800" y="4343400"/>
            <a:ext cx="5486040" cy="41144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rIns="0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7. Test Suites and Test Cases (one sunny day and one rainy day) for the use case represented in part (5) above (2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7.1 One sunny day and one rainy day for the implemented use cases (one or more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7.2 Automated test scripts for the implemented use cases (one or more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Shape 247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248" name="Shape 24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 txBox="1"/>
          <p:nvPr>
            <p:ph idx="1" type="body"/>
          </p:nvPr>
        </p:nvSpPr>
        <p:spPr>
          <a:xfrm>
            <a:off x="685800" y="4343400"/>
            <a:ext cx="5486040" cy="41144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rIns="0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Summarize your contribution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Include your contact information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Ask if anyone has any questions for you.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Thank your audience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Shape 254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255" name="Shape 25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idx="1" type="body"/>
          </p:nvPr>
        </p:nvSpPr>
        <p:spPr>
          <a:xfrm>
            <a:off x="685800" y="4343400"/>
            <a:ext cx="5486040" cy="41144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rIns="0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Introduce the problem that the whole project tackles and stay focused on the parts that you have been working. Indicate if there is an existing previous system, enumerate its problems/limitations, etc.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Shape 12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22" name="Shape 12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/>
          <p:nvPr>
            <p:ph idx="1" type="body"/>
          </p:nvPr>
        </p:nvSpPr>
        <p:spPr>
          <a:xfrm>
            <a:off x="685800" y="4343400"/>
            <a:ext cx="5486040" cy="411443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rIns="0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Shape 134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</a:p>
        </p:txBody>
      </p:sp>
      <p:sp>
        <p:nvSpPr>
          <p:cNvPr id="135" name="Shape 13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idx="1" type="body"/>
          </p:nvPr>
        </p:nvSpPr>
        <p:spPr>
          <a:xfrm>
            <a:off x="685800" y="4343400"/>
            <a:ext cx="5486040" cy="41144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rIns="0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Shape 14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42" name="Shape 14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53" name="Shape 15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4" name="Shape 16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Shape 165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/>
          <p:nvPr>
            <p:ph idx="1" type="body"/>
          </p:nvPr>
        </p:nvSpPr>
        <p:spPr>
          <a:xfrm>
            <a:off x="685800" y="4343400"/>
            <a:ext cx="5486040" cy="41144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rIns="0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Shape 175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76" name="Shape 17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/>
          <p:nvPr>
            <p:ph idx="1" type="body"/>
          </p:nvPr>
        </p:nvSpPr>
        <p:spPr>
          <a:xfrm>
            <a:off x="685800" y="4343400"/>
            <a:ext cx="5486040" cy="41144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rIns="0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Shape 18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84" name="Shape 18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/>
          <p:nvPr>
            <p:ph idx="1" type="body"/>
          </p:nvPr>
        </p:nvSpPr>
        <p:spPr>
          <a:xfrm>
            <a:off x="685800" y="4343400"/>
            <a:ext cx="5486040" cy="41144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rIns="0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Shape 190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91" name="Shape 19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0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0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Slid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4" name="Shape 14"/>
          <p:cNvSpPr txBox="1"/>
          <p:nvPr>
            <p:ph idx="1" type="subTitle"/>
          </p:nvPr>
        </p:nvSpPr>
        <p:spPr>
          <a:xfrm>
            <a:off x="779400" y="1828800"/>
            <a:ext cx="75830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OverTx">
  <p:cSld name="Title, Content over Conten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x="779400" y="1828800"/>
            <a:ext cx="75830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2" type="body"/>
          </p:nvPr>
        </p:nvSpPr>
        <p:spPr>
          <a:xfrm>
            <a:off x="779400" y="4026960"/>
            <a:ext cx="75830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fourObj">
  <p:cSld name="Title, 4 Conten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x="779400" y="182880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2" type="body"/>
          </p:nvPr>
        </p:nvSpPr>
        <p:spPr>
          <a:xfrm>
            <a:off x="4665239" y="182880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3" type="body"/>
          </p:nvPr>
        </p:nvSpPr>
        <p:spPr>
          <a:xfrm>
            <a:off x="4665239" y="402696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Shape 51"/>
          <p:cNvSpPr txBox="1"/>
          <p:nvPr>
            <p:ph idx="4" type="body"/>
          </p:nvPr>
        </p:nvSpPr>
        <p:spPr>
          <a:xfrm>
            <a:off x="779400" y="402696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itle, 6 Conten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x="779400" y="1828800"/>
            <a:ext cx="75830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2" type="body"/>
          </p:nvPr>
        </p:nvSpPr>
        <p:spPr>
          <a:xfrm>
            <a:off x="779400" y="1828800"/>
            <a:ext cx="75830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56" name="Shape 5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933919" y="1828440"/>
            <a:ext cx="5274000" cy="4208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933919" y="1828440"/>
            <a:ext cx="5274000" cy="4208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 Slide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, Conten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779400" y="1828800"/>
            <a:ext cx="75830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Slide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1" name="Shape 71"/>
          <p:cNvSpPr txBox="1"/>
          <p:nvPr>
            <p:ph idx="1" type="subTitle"/>
          </p:nvPr>
        </p:nvSpPr>
        <p:spPr>
          <a:xfrm>
            <a:off x="779400" y="1828800"/>
            <a:ext cx="75830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itle, 2 Conten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779400" y="1828800"/>
            <a:ext cx="37004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2" type="body"/>
          </p:nvPr>
        </p:nvSpPr>
        <p:spPr>
          <a:xfrm>
            <a:off x="4665239" y="1828800"/>
            <a:ext cx="37004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Only">
  <p:cSld name="Centered 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idx="1" type="subTitle"/>
          </p:nvPr>
        </p:nvSpPr>
        <p:spPr>
          <a:xfrm>
            <a:off x="779400" y="380880"/>
            <a:ext cx="7583039" cy="484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AndObj">
  <p:cSld name="Title, 2 Content and Conten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x="779400" y="182880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2" type="body"/>
          </p:nvPr>
        </p:nvSpPr>
        <p:spPr>
          <a:xfrm>
            <a:off x="779400" y="402696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4" name="Shape 84"/>
          <p:cNvSpPr txBox="1"/>
          <p:nvPr>
            <p:ph idx="3" type="body"/>
          </p:nvPr>
        </p:nvSpPr>
        <p:spPr>
          <a:xfrm>
            <a:off x="4665239" y="1828800"/>
            <a:ext cx="37004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 Slid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AndTwoObj">
  <p:cSld name="Title Content and 2 Conten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x="779400" y="1828800"/>
            <a:ext cx="37004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8" name="Shape 88"/>
          <p:cNvSpPr txBox="1"/>
          <p:nvPr>
            <p:ph idx="2" type="body"/>
          </p:nvPr>
        </p:nvSpPr>
        <p:spPr>
          <a:xfrm>
            <a:off x="4665239" y="182880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9" name="Shape 89"/>
          <p:cNvSpPr txBox="1"/>
          <p:nvPr>
            <p:ph idx="3" type="body"/>
          </p:nvPr>
        </p:nvSpPr>
        <p:spPr>
          <a:xfrm>
            <a:off x="4665239" y="402696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OverTx">
  <p:cSld name="Title, 2 Content over Content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779400" y="182880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3" name="Shape 93"/>
          <p:cNvSpPr txBox="1"/>
          <p:nvPr>
            <p:ph idx="2" type="body"/>
          </p:nvPr>
        </p:nvSpPr>
        <p:spPr>
          <a:xfrm>
            <a:off x="4665239" y="182880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4" name="Shape 94"/>
          <p:cNvSpPr txBox="1"/>
          <p:nvPr>
            <p:ph idx="3" type="body"/>
          </p:nvPr>
        </p:nvSpPr>
        <p:spPr>
          <a:xfrm>
            <a:off x="779400" y="4026960"/>
            <a:ext cx="75830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OverTx">
  <p:cSld name="Title, Content over Content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779400" y="1828800"/>
            <a:ext cx="75830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8" name="Shape 98"/>
          <p:cNvSpPr txBox="1"/>
          <p:nvPr>
            <p:ph idx="2" type="body"/>
          </p:nvPr>
        </p:nvSpPr>
        <p:spPr>
          <a:xfrm>
            <a:off x="779400" y="4026960"/>
            <a:ext cx="75830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fourObj">
  <p:cSld name="Title, 4 Conten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x="779400" y="182880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Shape 102"/>
          <p:cNvSpPr txBox="1"/>
          <p:nvPr>
            <p:ph idx="2" type="body"/>
          </p:nvPr>
        </p:nvSpPr>
        <p:spPr>
          <a:xfrm>
            <a:off x="4665239" y="182880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3" name="Shape 103"/>
          <p:cNvSpPr txBox="1"/>
          <p:nvPr>
            <p:ph idx="3" type="body"/>
          </p:nvPr>
        </p:nvSpPr>
        <p:spPr>
          <a:xfrm>
            <a:off x="4665239" y="402696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4" name="Shape 104"/>
          <p:cNvSpPr txBox="1"/>
          <p:nvPr>
            <p:ph idx="4" type="body"/>
          </p:nvPr>
        </p:nvSpPr>
        <p:spPr>
          <a:xfrm>
            <a:off x="779400" y="402696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itle, 6 Conten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x="779400" y="1828800"/>
            <a:ext cx="75830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8" name="Shape 108"/>
          <p:cNvSpPr txBox="1"/>
          <p:nvPr>
            <p:ph idx="2" type="body"/>
          </p:nvPr>
        </p:nvSpPr>
        <p:spPr>
          <a:xfrm>
            <a:off x="779400" y="1828800"/>
            <a:ext cx="75830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09" name="Shape 10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933919" y="1828440"/>
            <a:ext cx="5274000" cy="4208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933919" y="1828440"/>
            <a:ext cx="5274000" cy="4208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, Conten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779400" y="1828800"/>
            <a:ext cx="75830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itle, 2 Conten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779400" y="1828800"/>
            <a:ext cx="37004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2" type="body"/>
          </p:nvPr>
        </p:nvSpPr>
        <p:spPr>
          <a:xfrm>
            <a:off x="4665239" y="1828800"/>
            <a:ext cx="37004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Only">
  <p:cSld name="Centered 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idx="1" type="subTitle"/>
          </p:nvPr>
        </p:nvSpPr>
        <p:spPr>
          <a:xfrm>
            <a:off x="779400" y="380880"/>
            <a:ext cx="7583039" cy="484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AndObj">
  <p:cSld name="Title, 2 Content and Conten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x="779400" y="182880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2" type="body"/>
          </p:nvPr>
        </p:nvSpPr>
        <p:spPr>
          <a:xfrm>
            <a:off x="779400" y="402696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3" type="body"/>
          </p:nvPr>
        </p:nvSpPr>
        <p:spPr>
          <a:xfrm>
            <a:off x="4665239" y="1828800"/>
            <a:ext cx="37004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AndTwoObj">
  <p:cSld name="Title Content and 2 Conte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779400" y="1828800"/>
            <a:ext cx="37004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2" type="body"/>
          </p:nvPr>
        </p:nvSpPr>
        <p:spPr>
          <a:xfrm>
            <a:off x="4665239" y="182880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3" type="body"/>
          </p:nvPr>
        </p:nvSpPr>
        <p:spPr>
          <a:xfrm>
            <a:off x="4665239" y="402696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OverTx">
  <p:cSld name="Title, 2 Content over Conten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39" name="Shape 39"/>
          <p:cNvSpPr txBox="1"/>
          <p:nvPr>
            <p:ph idx="1" type="body"/>
          </p:nvPr>
        </p:nvSpPr>
        <p:spPr>
          <a:xfrm>
            <a:off x="779400" y="182880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2" type="body"/>
          </p:nvPr>
        </p:nvSpPr>
        <p:spPr>
          <a:xfrm>
            <a:off x="4665239" y="1828800"/>
            <a:ext cx="37004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3" type="body"/>
          </p:nvPr>
        </p:nvSpPr>
        <p:spPr>
          <a:xfrm>
            <a:off x="779400" y="4026960"/>
            <a:ext cx="7583039" cy="20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image" Target="../media/image04.png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434343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/>
        </p:nvSpPr>
        <p:spPr>
          <a:xfrm>
            <a:off x="2477880" y="554039"/>
            <a:ext cx="6243839" cy="35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120000"/>
                </a:lnTo>
              </a:path>
            </a:pathLst>
          </a:custGeom>
          <a:noFill/>
          <a:ln cap="flat" cmpd="sng" w="381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" name="Shape 7"/>
          <p:cNvSpPr/>
          <p:nvPr/>
        </p:nvSpPr>
        <p:spPr>
          <a:xfrm>
            <a:off x="2477880" y="6320160"/>
            <a:ext cx="6243839" cy="35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120000"/>
                </a:lnTo>
              </a:path>
            </a:pathLst>
          </a:custGeom>
          <a:noFill/>
          <a:ln cap="flat" cmpd="sng" w="1907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" name="Shape 8"/>
          <p:cNvSpPr/>
          <p:nvPr/>
        </p:nvSpPr>
        <p:spPr>
          <a:xfrm>
            <a:off x="425160" y="554039"/>
            <a:ext cx="182879" cy="35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120000"/>
                </a:lnTo>
              </a:path>
            </a:pathLst>
          </a:custGeom>
          <a:noFill/>
          <a:ln cap="flat" cmpd="sng" w="1907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" name="Shape 9"/>
          <p:cNvSpPr txBox="1"/>
          <p:nvPr>
            <p:ph type="title"/>
          </p:nvPr>
        </p:nvSpPr>
        <p:spPr>
          <a:xfrm>
            <a:off x="2371680" y="840240"/>
            <a:ext cx="6331320" cy="20555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0" name="Shape 10"/>
          <p:cNvSpPr txBox="1"/>
          <p:nvPr>
            <p:ph idx="12" type="sldNum"/>
          </p:nvPr>
        </p:nvSpPr>
        <p:spPr>
          <a:xfrm>
            <a:off x="8498160" y="6251760"/>
            <a:ext cx="548280" cy="524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457200" y="1604520"/>
            <a:ext cx="8229239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434343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Shape 5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50840" y="187200"/>
            <a:ext cx="8827920" cy="648144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Shape 60"/>
          <p:cNvSpPr txBox="1"/>
          <p:nvPr>
            <p:ph type="title"/>
          </p:nvPr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779400" y="1828800"/>
            <a:ext cx="75830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10" type="dt"/>
          </p:nvPr>
        </p:nvSpPr>
        <p:spPr>
          <a:xfrm>
            <a:off x="380880" y="6288119"/>
            <a:ext cx="1887120" cy="36467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1" type="ftr"/>
          </p:nvPr>
        </p:nvSpPr>
        <p:spPr>
          <a:xfrm>
            <a:off x="3305160" y="6288119"/>
            <a:ext cx="5238720" cy="36467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2" type="sldNum"/>
          </p:nvPr>
        </p:nvSpPr>
        <p:spPr>
          <a:xfrm>
            <a:off x="8404200" y="219239"/>
            <a:ext cx="493559" cy="36467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png"/><Relationship Id="rId4" Type="http://schemas.openxmlformats.org/officeDocument/2006/relationships/image" Target="../media/image10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jpg"/><Relationship Id="rId4" Type="http://schemas.openxmlformats.org/officeDocument/2006/relationships/image" Target="../media/image05.png"/><Relationship Id="rId5" Type="http://schemas.openxmlformats.org/officeDocument/2006/relationships/image" Target="../media/image18.png"/><Relationship Id="rId6" Type="http://schemas.openxmlformats.org/officeDocument/2006/relationships/image" Target="../media/image1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5.png"/><Relationship Id="rId4" Type="http://schemas.openxmlformats.org/officeDocument/2006/relationships/image" Target="../media/image03.png"/><Relationship Id="rId5" Type="http://schemas.openxmlformats.org/officeDocument/2006/relationships/image" Target="../media/image08.png"/><Relationship Id="rId6" Type="http://schemas.openxmlformats.org/officeDocument/2006/relationships/image" Target="../media/image0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5.png"/><Relationship Id="rId4" Type="http://schemas.openxmlformats.org/officeDocument/2006/relationships/image" Target="../media/image06.png"/><Relationship Id="rId5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Relationship Id="rId4" Type="http://schemas.openxmlformats.org/officeDocument/2006/relationships/image" Target="../media/image00.png"/><Relationship Id="rId5" Type="http://schemas.openxmlformats.org/officeDocument/2006/relationships/image" Target="../media/image0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vip-dev.cis.fiu.edu/#/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idx="4294967295" type="ctrTitle"/>
          </p:nvPr>
        </p:nvSpPr>
        <p:spPr>
          <a:xfrm>
            <a:off x="228600" y="1706200"/>
            <a:ext cx="8686800" cy="420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Ubuntu"/>
              <a:buNone/>
            </a:pPr>
            <a:r>
              <a:rPr b="0" i="0" lang="en-US" sz="44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VIP 2.0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ct val="25000"/>
              <a:buFont typeface="Ubuntu"/>
              <a:buNone/>
            </a:pPr>
            <a:r>
              <a:rPr b="1" i="0" lang="en-US" sz="2400" u="none" cap="none" strike="noStrike">
                <a:solidFill>
                  <a:srgbClr val="6FA8DC"/>
                </a:solidFill>
                <a:latin typeface="Ubuntu"/>
                <a:ea typeface="Ubuntu"/>
                <a:cs typeface="Ubuntu"/>
                <a:sym typeface="Ubuntu"/>
              </a:rPr>
              <a:t>Team Members: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Ubuntu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Tiago Moore, Victoriano Vega, Steven Rowe,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Ubuntu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Jorge Perez, Andres Villa, Miguel Conde, Rodolfo Viant</a:t>
            </a:r>
            <a:br>
              <a:rPr b="0" i="0" lang="en-US" sz="24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</a:br>
            <a:r>
              <a:rPr b="1" i="0" lang="en-US" sz="2400" u="none" cap="none" strike="noStrike">
                <a:solidFill>
                  <a:srgbClr val="6FA8DC"/>
                </a:solidFill>
                <a:latin typeface="Ubuntu"/>
                <a:ea typeface="Ubuntu"/>
                <a:cs typeface="Ubuntu"/>
                <a:sym typeface="Ubuntu"/>
              </a:rPr>
              <a:t>Product Owner: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Ubuntu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Masoud Sadjadi</a:t>
            </a:r>
            <a:br>
              <a:rPr b="0" i="0" lang="en-US" sz="24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</a:br>
            <a:r>
              <a:rPr b="1" i="0" lang="en-US" sz="2400" u="none" cap="none" strike="noStrike">
                <a:solidFill>
                  <a:srgbClr val="6FA8DC"/>
                </a:solidFill>
                <a:latin typeface="Ubuntu"/>
                <a:ea typeface="Ubuntu"/>
                <a:cs typeface="Ubuntu"/>
                <a:sym typeface="Ubuntu"/>
              </a:rPr>
              <a:t>Instructor: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Ubuntu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Masoud Sadjadi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Ubuntu"/>
              <a:buNone/>
            </a:pPr>
            <a:br>
              <a:rPr b="0" i="0" lang="en-US" sz="18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</a:br>
            <a:r>
              <a:rPr b="0" i="0" lang="en-US" sz="18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School of Computing and Information Sciences</a:t>
            </a:r>
            <a:br>
              <a:rPr b="0" i="0" lang="en-US" sz="18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</a:br>
            <a:r>
              <a:rPr b="0" i="0" lang="en-US" sz="18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Florida International University</a:t>
            </a:r>
          </a:p>
        </p:txBody>
      </p:sp>
      <p:sp>
        <p:nvSpPr>
          <p:cNvPr id="117" name="Shape 117"/>
          <p:cNvSpPr txBox="1"/>
          <p:nvPr>
            <p:ph idx="1" type="subTitle"/>
          </p:nvPr>
        </p:nvSpPr>
        <p:spPr>
          <a:xfrm>
            <a:off x="0" y="6129650"/>
            <a:ext cx="9144000" cy="495599"/>
          </a:xfrm>
          <a:prstGeom prst="rect">
            <a:avLst/>
          </a:prstGeom>
          <a:solidFill>
            <a:srgbClr val="1C4587"/>
          </a:solidFill>
          <a:ln cap="flat" cmpd="sng" w="9525">
            <a:solidFill>
              <a:srgbClr val="000000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Noto Sans Symbols"/>
              <a:buNone/>
            </a:pPr>
            <a:r>
              <a:rPr b="0" i="0" lang="en-US" sz="2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4/25/2016</a:t>
            </a:r>
          </a:p>
        </p:txBody>
      </p:sp>
      <p:sp>
        <p:nvSpPr>
          <p:cNvPr id="118" name="Shape 118"/>
          <p:cNvSpPr txBox="1"/>
          <p:nvPr/>
        </p:nvSpPr>
        <p:spPr>
          <a:xfrm>
            <a:off x="0" y="387775"/>
            <a:ext cx="9144000" cy="1196399"/>
          </a:xfrm>
          <a:prstGeom prst="rect">
            <a:avLst/>
          </a:prstGeom>
          <a:solidFill>
            <a:srgbClr val="1C4587"/>
          </a:solidFill>
          <a:ln cap="flat" cmpd="sng" w="38100">
            <a:solidFill>
              <a:srgbClr val="FF0000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Ubuntu"/>
              <a:buNone/>
            </a:pPr>
            <a:r>
              <a:rPr b="1" i="0" lang="en-US" sz="36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Senior Project Final Presentation</a:t>
            </a:r>
            <a:br>
              <a:rPr b="1" i="0" lang="en-US" sz="44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</a:br>
            <a:r>
              <a:rPr b="1" i="0" lang="en-US" sz="28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Spring 2016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/>
          <p:nvPr/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Use Cases</a:t>
            </a:r>
            <a:b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2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#927 – Change Forgotten Password</a:t>
            </a:r>
          </a:p>
        </p:txBody>
      </p:sp>
      <p:sp>
        <p:nvSpPr>
          <p:cNvPr id="201" name="Shape 201"/>
          <p:cNvSpPr/>
          <p:nvPr/>
        </p:nvSpPr>
        <p:spPr>
          <a:xfrm>
            <a:off x="710639" y="1425600"/>
            <a:ext cx="7974359" cy="49741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152400" lvl="0" marL="2286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Constraints:</a:t>
            </a:r>
          </a:p>
          <a:p>
            <a:pPr indent="-2286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AutoNum type="arabicPeriod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Usability:</a:t>
            </a:r>
          </a:p>
          <a:p>
            <a:pPr indent="-343259" lvl="1" marL="148626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AutoNum type="alphaLcParenR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No training time required.</a:t>
            </a:r>
          </a:p>
          <a:p>
            <a:pPr indent="-343259" lvl="1" marL="148626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AutoNum type="alphaLcParenR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The user should be able to use this case easily. </a:t>
            </a:r>
          </a:p>
          <a:p>
            <a:pPr indent="-2286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AutoNum type="arabicPeriod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Reliability:</a:t>
            </a:r>
          </a:p>
          <a:p>
            <a:pPr indent="-343259" lvl="1" marL="148626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AutoNum type="alphaLcParenR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Mean time to failure – 5% failures for every twenty four hours of operation is acceptable.</a:t>
            </a:r>
          </a:p>
          <a:p>
            <a:pPr indent="-343259" lvl="1" marL="148626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AutoNum type="alphaLcParenR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Availability: Down time for login back-up 30 minutes in a 24 hour period.</a:t>
            </a:r>
          </a:p>
          <a:p>
            <a:pPr indent="-343259" lvl="0" marL="1029059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AutoNum type="arabicPeriod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Performance:</a:t>
            </a:r>
          </a:p>
          <a:p>
            <a:pPr indent="-343259" lvl="1" marL="148626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AutoNum type="alphaLcParenR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Request for change the password should be done immediately after being requested.</a:t>
            </a:r>
          </a:p>
          <a:p>
            <a:pPr indent="-343259" lvl="1" marL="148626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AutoNum type="alphaLcParenR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The system should be able to handle as many forgotten password requests as the user needs.</a:t>
            </a:r>
          </a:p>
          <a:p>
            <a:pPr indent="-343259" lvl="0" marL="1029059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AutoNum type="arabicPeriod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Supportability: </a:t>
            </a:r>
          </a:p>
          <a:p>
            <a:pPr indent="-343259" lvl="1" marL="148626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AutoNum type="alphaLcParenR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The  link for reset password will be correctly displayed in Chrome, IE, and Firefox.</a:t>
            </a:r>
          </a:p>
          <a:p>
            <a:pPr indent="-360" lvl="0" marL="686160" marR="0" rtl="0" algn="l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/>
          <p:nvPr/>
        </p:nvSpPr>
        <p:spPr>
          <a:xfrm>
            <a:off x="779400" y="380880"/>
            <a:ext cx="805931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Sequence Diagrams</a:t>
            </a:r>
          </a:p>
        </p:txBody>
      </p:sp>
      <p:pic>
        <p:nvPicPr>
          <p:cNvPr id="208" name="Shape 20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22" y="1097279"/>
            <a:ext cx="8666597" cy="53697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 txBox="1"/>
          <p:nvPr>
            <p:ph type="title"/>
          </p:nvPr>
        </p:nvSpPr>
        <p:spPr>
          <a:xfrm>
            <a:off x="779462" y="381000"/>
            <a:ext cx="8059799" cy="1044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4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Algorithm</a:t>
            </a: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: </a:t>
            </a:r>
            <a:r>
              <a:rPr b="0" i="0" lang="en-US" sz="4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Admin Searches for Judge/Student</a:t>
            </a:r>
          </a:p>
        </p:txBody>
      </p:sp>
      <p:sp>
        <p:nvSpPr>
          <p:cNvPr id="215" name="Shape 215"/>
          <p:cNvSpPr/>
          <p:nvPr/>
        </p:nvSpPr>
        <p:spPr>
          <a:xfrm>
            <a:off x="0" y="1717350"/>
            <a:ext cx="9144000" cy="4866330"/>
          </a:xfrm>
          <a:prstGeom prst="rect">
            <a:avLst/>
          </a:prstGeom>
          <a:solidFill>
            <a:srgbClr val="1C4587"/>
          </a:solidFill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Shape 216"/>
          <p:cNvSpPr txBox="1"/>
          <p:nvPr/>
        </p:nvSpPr>
        <p:spPr>
          <a:xfrm>
            <a:off x="76300" y="1805625"/>
            <a:ext cx="9067799" cy="16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function challengePasswordStregnth(pwd) {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console.log(pwd)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var array = [];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array[0] = /[A-Z]/g.test(pwd);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array[1] = /[a-z]/g.test(pwd);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array[2] = /\d/g.test(pwd);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array[3] = hasSpecialChars(pwd)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var sum = 0;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for (var i= 0; i &lt; array.length; i++) {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    sum += array[i] ? 1 : 0;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}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console.log("sum", sum)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return pwd.length &gt;= 8 &amp;&amp; sum == 4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function hasSpecialChars (string) {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    return  string.indexOf('!') != -1  ||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               string.indexOf('@') != -1   ||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               string.indexOf('#') != -1     ||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               string.indexOf('$') != -1     ||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               string.indexOf('%') != -1    ||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               string.indexOf('&amp;') != -1    ||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               string.indexOf('*') != -1     ||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               string.indexOf('(') != -1     ||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               string.indexOf(')') != -1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}</a:t>
            </a:r>
          </a:p>
          <a:p>
            <a:pPr indent="0" lvl="0" marL="0" marR="0" rtl="0" algn="l">
              <a:spcBef>
                <a:spcPts val="0"/>
              </a:spcBef>
              <a:buClr>
                <a:srgbClr val="FFFFFF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}	</a:t>
            </a:r>
          </a:p>
        </p:txBody>
      </p:sp>
      <p:pic>
        <p:nvPicPr>
          <p:cNvPr id="217" name="Shape 2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01500" y="2006850"/>
            <a:ext cx="4236726" cy="42873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/>
          <p:nvPr/>
        </p:nvSpPr>
        <p:spPr>
          <a:xfrm>
            <a:off x="779400" y="284107"/>
            <a:ext cx="7583039" cy="8287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System Design: Architecture</a:t>
            </a:r>
          </a:p>
        </p:txBody>
      </p:sp>
      <p:sp>
        <p:nvSpPr>
          <p:cNvPr id="224" name="Shape 224"/>
          <p:cNvSpPr txBox="1"/>
          <p:nvPr/>
        </p:nvSpPr>
        <p:spPr>
          <a:xfrm>
            <a:off x="779400" y="1328466"/>
            <a:ext cx="7583039" cy="5046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82600" lvl="0" marL="282600" marR="0" rtl="0" algn="l">
              <a:lnSpc>
                <a:spcPct val="100000"/>
              </a:lnSpc>
              <a:spcBef>
                <a:spcPts val="0"/>
              </a:spcBef>
              <a:buClr>
                <a:srgbClr val="FFFFFF"/>
              </a:buClr>
              <a:buFont typeface="Noto Sans Symbols"/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282600" lvl="0" marL="282600" marR="0" rtl="0" algn="l">
              <a:lnSpc>
                <a:spcPct val="100000"/>
              </a:lnSpc>
              <a:spcBef>
                <a:spcPts val="0"/>
              </a:spcBef>
              <a:buClr>
                <a:srgbClr val="FFFFFF"/>
              </a:buClr>
              <a:buFont typeface="Noto Sans Symbols"/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60" lvl="0" marL="36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282600" lvl="0" marL="282600" marR="0" rtl="0" algn="l">
              <a:lnSpc>
                <a:spcPct val="10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2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MVC</a:t>
            </a:r>
          </a:p>
          <a:p>
            <a:pPr indent="-282600" lvl="0" marL="282600" marR="0" rtl="0" algn="l">
              <a:lnSpc>
                <a:spcPct val="100000"/>
              </a:lnSpc>
              <a:spcBef>
                <a:spcPts val="0"/>
              </a:spcBef>
              <a:buClr>
                <a:srgbClr val="FFFFFF"/>
              </a:buClr>
              <a:buFont typeface="Noto Sans Symbols"/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282600" lvl="0" marL="282600" marR="0" rtl="0" algn="l">
              <a:lnSpc>
                <a:spcPct val="100000"/>
              </a:lnSpc>
              <a:spcBef>
                <a:spcPts val="0"/>
              </a:spcBef>
              <a:buClr>
                <a:srgbClr val="FFFFFF"/>
              </a:buClr>
              <a:buFont typeface="Noto Sans Symbols"/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282600" lvl="0" marL="282600" marR="0" rtl="0" algn="l">
              <a:lnSpc>
                <a:spcPct val="100000"/>
              </a:lnSpc>
              <a:spcBef>
                <a:spcPts val="0"/>
              </a:spcBef>
              <a:buClr>
                <a:srgbClr val="FFFFFF"/>
              </a:buClr>
              <a:buFont typeface="Noto Sans Symbols"/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282600" lvl="0" marL="282600" marR="0" rtl="0" algn="l">
              <a:lnSpc>
                <a:spcPct val="100000"/>
              </a:lnSpc>
              <a:spcBef>
                <a:spcPts val="0"/>
              </a:spcBef>
              <a:buClr>
                <a:srgbClr val="FFFFFF"/>
              </a:buClr>
              <a:buFont typeface="Noto Sans Symbols"/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60" lvl="0" marL="36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60" lvl="0" marL="36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60" lvl="0" marL="36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60" lvl="0" marL="36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282600" lvl="0" marL="282600" marR="0" rtl="0" algn="l">
              <a:lnSpc>
                <a:spcPct val="10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2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Client-Server</a:t>
            </a:r>
          </a:p>
        </p:txBody>
      </p:sp>
      <p:pic>
        <p:nvPicPr>
          <p:cNvPr id="225" name="Shape 2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9192" y="1475116"/>
            <a:ext cx="4804913" cy="2562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Shape 2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59192" y="4252821"/>
            <a:ext cx="4804913" cy="21220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/>
          <p:nvPr/>
        </p:nvSpPr>
        <p:spPr>
          <a:xfrm>
            <a:off x="0" y="1293120"/>
            <a:ext cx="9143639" cy="50918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3" name="Shape 233"/>
          <p:cNvSpPr txBox="1"/>
          <p:nvPr/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System Design: Deployment</a:t>
            </a:r>
          </a:p>
        </p:txBody>
      </p:sp>
      <p:pic>
        <p:nvPicPr>
          <p:cNvPr id="234" name="Shape 2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9600" y="1425600"/>
            <a:ext cx="8703000" cy="4869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Shape 2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3116" y="3866998"/>
            <a:ext cx="1321131" cy="765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Shape 2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37024" y="3860460"/>
            <a:ext cx="1453157" cy="771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Shape 23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035833" y="5294458"/>
            <a:ext cx="1871259" cy="10008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/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Test Cases -#927 Change Forgotten Password</a:t>
            </a:r>
          </a:p>
        </p:txBody>
      </p:sp>
      <p:sp>
        <p:nvSpPr>
          <p:cNvPr id="244" name="Shape 244"/>
          <p:cNvSpPr txBox="1"/>
          <p:nvPr/>
        </p:nvSpPr>
        <p:spPr>
          <a:xfrm>
            <a:off x="779400" y="1523879"/>
            <a:ext cx="75830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82600" lvl="0" marL="282600" marR="0" rtl="0" algn="l">
              <a:lnSpc>
                <a:spcPct val="10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2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Sunny Day </a:t>
            </a:r>
          </a:p>
          <a:p>
            <a:pPr indent="-76200" lvl="0" marL="4572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Purpose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To test if the system will accept the new password entries and constraints.</a:t>
            </a:r>
          </a:p>
          <a:p>
            <a:pPr indent="-76200" lvl="0" marL="4572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Precondition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is logged into the system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opens email and clicks on the link sent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has successfully redirected to the new password form</a:t>
            </a:r>
          </a:p>
          <a:p>
            <a:pPr indent="-76200" lvl="0" marL="4572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Input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enters new password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confirms the new password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clicks on “Reset Password” button</a:t>
            </a:r>
          </a:p>
          <a:p>
            <a:pPr indent="-76200" lvl="0" marL="4572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Expected Result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 message saying “Password Changed” will be displayed.</a:t>
            </a:r>
          </a:p>
          <a:p>
            <a:pPr indent="-76200" lvl="0" marL="4572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Actual Result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 message saying “Password Changed” will be displayed.</a:t>
            </a: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 txBox="1"/>
          <p:nvPr/>
        </p:nvSpPr>
        <p:spPr>
          <a:xfrm>
            <a:off x="779400" y="20916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Test Cases -#927 Change Forgotten Password</a:t>
            </a:r>
          </a:p>
        </p:txBody>
      </p:sp>
      <p:sp>
        <p:nvSpPr>
          <p:cNvPr id="251" name="Shape 251"/>
          <p:cNvSpPr txBox="1"/>
          <p:nvPr/>
        </p:nvSpPr>
        <p:spPr>
          <a:xfrm>
            <a:off x="779400" y="1324800"/>
            <a:ext cx="7583039" cy="4208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82600" lvl="0" marL="282600" marR="0" rtl="0" algn="l">
              <a:spcBef>
                <a:spcPts val="0"/>
              </a:spcBef>
              <a:buClr>
                <a:srgbClr val="FFFFFF"/>
              </a:buClr>
              <a:buSzPct val="200000"/>
              <a:buFont typeface="Noto Sans Symbols"/>
              <a:buChar char="●"/>
            </a:pPr>
            <a:r>
              <a:rPr b="0" i="0" lang="en-US" sz="2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Rainy Day</a:t>
            </a:r>
          </a:p>
          <a:p>
            <a:pPr indent="-76200" lvl="0" marL="4572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Purpose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To test if the user can reset his/her password and update the information in the mongo database.</a:t>
            </a:r>
          </a:p>
          <a:p>
            <a:pPr indent="-76200" lvl="0" marL="4572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Precondition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is logged into the system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opens email and clicks on the link sent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has successfully click be redirected to the new password form</a:t>
            </a:r>
          </a:p>
          <a:p>
            <a:pPr indent="-76200" lvl="0" marL="4572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Input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enters new password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confirms the new password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clicks on “Reset Password” button</a:t>
            </a:r>
          </a:p>
          <a:p>
            <a:pPr indent="-76200" lvl="0" marL="4572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Expected Result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 message saying “Password Changed” will be displayed.</a:t>
            </a:r>
          </a:p>
          <a:p>
            <a:pPr indent="-76200" lvl="0" marL="4572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Actual Result</a:t>
            </a:r>
          </a:p>
          <a:p>
            <a:pPr indent="-3175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Error message pops up with message “You have lost connection” because the server is down.</a:t>
            </a: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/>
          <p:nvPr/>
        </p:nvSpPr>
        <p:spPr>
          <a:xfrm>
            <a:off x="0" y="4222439"/>
            <a:ext cx="9143639" cy="2163959"/>
          </a:xfrm>
          <a:prstGeom prst="rect">
            <a:avLst/>
          </a:prstGeom>
          <a:solidFill>
            <a:srgbClr val="1C4587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8" name="Shape 258"/>
          <p:cNvSpPr txBox="1"/>
          <p:nvPr/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Thank you!</a:t>
            </a:r>
          </a:p>
        </p:txBody>
      </p:sp>
      <p:sp>
        <p:nvSpPr>
          <p:cNvPr id="259" name="Shape 259"/>
          <p:cNvSpPr txBox="1"/>
          <p:nvPr/>
        </p:nvSpPr>
        <p:spPr>
          <a:xfrm>
            <a:off x="317519" y="4314600"/>
            <a:ext cx="8550719" cy="197963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3240" u="none" cap="none" strike="noStrik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Contact information: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3240" u="none" cap="none" strike="noStrik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Victoriano Vega</a:t>
            </a:r>
            <a:br>
              <a:rPr b="0" i="0" lang="en-US" sz="3240" u="none" cap="none" strike="noStrik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b="0" i="0" lang="en-US" sz="3240" u="none" cap="none" strike="noStrik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email: vvega019@fiu.edu 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/>
        </p:nvSpPr>
        <p:spPr>
          <a:xfrm>
            <a:off x="0" y="1174679"/>
            <a:ext cx="9143639" cy="4750919"/>
          </a:xfrm>
          <a:prstGeom prst="rect">
            <a:avLst/>
          </a:prstGeom>
          <a:solidFill>
            <a:srgbClr val="1C4587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5" name="Shape 125"/>
          <p:cNvSpPr txBox="1"/>
          <p:nvPr/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Problem Definition</a:t>
            </a:r>
          </a:p>
        </p:txBody>
      </p:sp>
      <p:sp>
        <p:nvSpPr>
          <p:cNvPr id="126" name="Shape 126"/>
          <p:cNvSpPr txBox="1"/>
          <p:nvPr/>
        </p:nvSpPr>
        <p:spPr>
          <a:xfrm>
            <a:off x="379080" y="1676159"/>
            <a:ext cx="7583039" cy="12895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The vertically Integrated Projects (VIP) program aims to involve everyone on campus in innovation. VIP unites undergraduate education and faculty research in a team-based context. VIP students earn academic credits while faculty and graduate students benefit from the design/discovery efforts of their teams.</a:t>
            </a:r>
          </a:p>
        </p:txBody>
      </p:sp>
      <p:sp>
        <p:nvSpPr>
          <p:cNvPr id="127" name="Shape 127"/>
          <p:cNvSpPr/>
          <p:nvPr/>
        </p:nvSpPr>
        <p:spPr>
          <a:xfrm>
            <a:off x="442689" y="1242454"/>
            <a:ext cx="1942560" cy="3942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Our Project</a:t>
            </a:r>
          </a:p>
        </p:txBody>
      </p:sp>
      <p:sp>
        <p:nvSpPr>
          <p:cNvPr id="128" name="Shape 128"/>
          <p:cNvSpPr/>
          <p:nvPr/>
        </p:nvSpPr>
        <p:spPr>
          <a:xfrm>
            <a:off x="379080" y="2971800"/>
            <a:ext cx="2807999" cy="3942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Current Problems</a:t>
            </a:r>
          </a:p>
        </p:txBody>
      </p:sp>
      <p:sp>
        <p:nvSpPr>
          <p:cNvPr id="129" name="Shape 129"/>
          <p:cNvSpPr/>
          <p:nvPr/>
        </p:nvSpPr>
        <p:spPr>
          <a:xfrm>
            <a:off x="379080" y="3269519"/>
            <a:ext cx="4602959" cy="2471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16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Lacked the ability to accept/reject grades</a:t>
            </a: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16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View/update user profile page</a:t>
            </a: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16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Ability for admin to filter email selections</a:t>
            </a: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16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Social media account linking</a:t>
            </a: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16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Pagination on all grids</a:t>
            </a: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16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Export grades/judges</a:t>
            </a: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16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Import Students</a:t>
            </a: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6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Manage Student/Judges information</a:t>
            </a:r>
          </a:p>
        </p:txBody>
      </p:sp>
      <p:sp>
        <p:nvSpPr>
          <p:cNvPr id="130" name="Shape 130"/>
          <p:cNvSpPr/>
          <p:nvPr/>
        </p:nvSpPr>
        <p:spPr>
          <a:xfrm>
            <a:off x="5734042" y="3810600"/>
            <a:ext cx="3241800" cy="1415519"/>
          </a:xfrm>
          <a:prstGeom prst="rect">
            <a:avLst/>
          </a:prstGeom>
          <a:solidFill>
            <a:schemeClr val="accent1"/>
          </a:solidFill>
          <a:ln cap="flat" cmpd="sng" w="190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About Page</a:t>
            </a:r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Syllabus Page</a:t>
            </a:r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Receive Project Proposal Notification</a:t>
            </a:r>
            <a:b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Change Forgotten Password</a:t>
            </a:r>
          </a:p>
        </p:txBody>
      </p:sp>
      <p:sp>
        <p:nvSpPr>
          <p:cNvPr id="131" name="Shape 131"/>
          <p:cNvSpPr/>
          <p:nvPr/>
        </p:nvSpPr>
        <p:spPr>
          <a:xfrm>
            <a:off x="7493760" y="3330360"/>
            <a:ext cx="1375200" cy="394200"/>
          </a:xfrm>
          <a:prstGeom prst="rect">
            <a:avLst/>
          </a:prstGeom>
          <a:solidFill>
            <a:srgbClr val="4A86E8"/>
          </a:solidFill>
          <a:ln cap="flat" cmpd="sng" w="190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My Part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/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Full Gantt chart</a:t>
            </a:r>
          </a:p>
        </p:txBody>
      </p:sp>
      <p:pic>
        <p:nvPicPr>
          <p:cNvPr id="138" name="Shape 1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3200" y="1144079"/>
            <a:ext cx="8877239" cy="48448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/>
        </p:nvSpPr>
        <p:spPr>
          <a:xfrm>
            <a:off x="0" y="1558079"/>
            <a:ext cx="9143639" cy="1555200"/>
          </a:xfrm>
          <a:prstGeom prst="rect">
            <a:avLst/>
          </a:prstGeom>
          <a:solidFill>
            <a:srgbClr val="1C4587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5" name="Shape 145"/>
          <p:cNvSpPr txBox="1"/>
          <p:nvPr/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Stories Implemented</a:t>
            </a:r>
          </a:p>
        </p:txBody>
      </p:sp>
      <p:sp>
        <p:nvSpPr>
          <p:cNvPr id="146" name="Shape 146"/>
          <p:cNvSpPr txBox="1"/>
          <p:nvPr/>
        </p:nvSpPr>
        <p:spPr>
          <a:xfrm>
            <a:off x="779400" y="1662480"/>
            <a:ext cx="7583039" cy="13463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-282600" lvl="0" marL="282600" marR="0" rtl="0" algn="l">
              <a:lnSpc>
                <a:spcPct val="10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2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#841 – View About VIP Page</a:t>
            </a:r>
          </a:p>
          <a:p>
            <a:pPr indent="-282600" lvl="0" marL="282600" marR="0" rtl="0" algn="l">
              <a:lnSpc>
                <a:spcPct val="10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2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#853 – View VIP Syllabi Information</a:t>
            </a:r>
          </a:p>
          <a:p>
            <a:pPr indent="-282600" lvl="0" marL="282600" marR="0" rtl="0" algn="l">
              <a:lnSpc>
                <a:spcPct val="10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2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#672 – Receive Project Proposal Notification</a:t>
            </a:r>
          </a:p>
          <a:p>
            <a:pPr indent="-282600" lvl="0" marL="282600" marR="0" rtl="0" algn="l">
              <a:lnSpc>
                <a:spcPct val="10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2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#927 – Change Forgotten Password</a:t>
            </a:r>
          </a:p>
        </p:txBody>
      </p:sp>
      <p:pic>
        <p:nvPicPr>
          <p:cNvPr id="147" name="Shape 1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933" y="3246119"/>
            <a:ext cx="3965034" cy="1674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Shape 1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99223" y="3246119"/>
            <a:ext cx="3953817" cy="1674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Shape 14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1934" y="5025223"/>
            <a:ext cx="3965034" cy="1661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Shape 15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99223" y="5025221"/>
            <a:ext cx="3953817" cy="1661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/>
        </p:nvSpPr>
        <p:spPr>
          <a:xfrm>
            <a:off x="0" y="1558050"/>
            <a:ext cx="9144000" cy="4944000"/>
          </a:xfrm>
          <a:prstGeom prst="rect">
            <a:avLst/>
          </a:prstGeom>
          <a:solidFill>
            <a:srgbClr val="1C4587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Shape 157"/>
          <p:cNvSpPr txBox="1"/>
          <p:nvPr>
            <p:ph type="title"/>
          </p:nvPr>
        </p:nvSpPr>
        <p:spPr>
          <a:xfrm>
            <a:off x="779462" y="381000"/>
            <a:ext cx="7583400" cy="1044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Change Forgotten Password</a:t>
            </a:r>
          </a:p>
        </p:txBody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108061" y="1673524"/>
            <a:ext cx="5680263" cy="414067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b="1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Description:</a:t>
            </a:r>
          </a:p>
          <a:p>
            <a:pPr indent="-317500" lvl="0" marL="558800" marR="0" rtl="0" algn="l">
              <a:lnSpc>
                <a:spcPct val="133636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●"/>
            </a:pPr>
            <a:r>
              <a:rPr b="0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As a user, I would like to be able to change my password through my registered email, so that I may be able to access my account if I forgot my current password.</a:t>
            </a:r>
          </a:p>
          <a:p>
            <a:pPr indent="0" lvl="0" marL="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b="1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Acceptance Criteria:</a:t>
            </a:r>
          </a:p>
          <a:p>
            <a:pPr indent="-317500" lvl="0" marL="558800" marR="0" rtl="0" algn="l">
              <a:lnSpc>
                <a:spcPct val="133636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AutoNum type="arabicPeriod"/>
            </a:pPr>
            <a:r>
              <a:rPr b="0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When the registered user forgets its password, the system will ask for a valid email address</a:t>
            </a:r>
          </a:p>
          <a:p>
            <a:pPr indent="-317500" lvl="0" marL="558800" marR="0" rtl="0" algn="l">
              <a:lnSpc>
                <a:spcPct val="133636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AutoNum type="arabicPeriod"/>
            </a:pPr>
            <a:r>
              <a:rPr b="0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If the user enters a valid and also registered email address, the system will send a link to that email to start the process of changing the password. This message will be shown: “Please check further instructions in your email”.</a:t>
            </a:r>
          </a:p>
          <a:p>
            <a:pPr indent="-317500" lvl="0" marL="558800" marR="0" rtl="0" algn="l">
              <a:lnSpc>
                <a:spcPct val="133636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AutoNum type="arabicPeriod"/>
            </a:pPr>
            <a:r>
              <a:rPr b="0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If the user enters an email address that is valid but not registered in the database, the system will say: “This email is not registered in the system”.</a:t>
            </a:r>
          </a:p>
          <a:p>
            <a:pPr indent="-317500" lvl="0" marL="558800" marR="0" rtl="0" algn="l">
              <a:lnSpc>
                <a:spcPct val="133636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AutoNum type="arabicPeriod"/>
            </a:pPr>
            <a:r>
              <a:rPr b="0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If the email address is invalid, the system will say: “Please enter a valid email”</a:t>
            </a:r>
          </a:p>
          <a:p>
            <a:pPr indent="0" lvl="0" marL="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9" name="Shape 1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92810" y="1808518"/>
            <a:ext cx="2501979" cy="14630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Shape 16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92808" y="3530401"/>
            <a:ext cx="2609652" cy="1317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Shape 16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292810" y="5106837"/>
            <a:ext cx="2609650" cy="12885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/>
        </p:nvSpPr>
        <p:spPr>
          <a:xfrm>
            <a:off x="0" y="1558050"/>
            <a:ext cx="9144000" cy="4944000"/>
          </a:xfrm>
          <a:prstGeom prst="rect">
            <a:avLst/>
          </a:prstGeom>
          <a:solidFill>
            <a:srgbClr val="1C4587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Shape 168"/>
          <p:cNvSpPr txBox="1"/>
          <p:nvPr>
            <p:ph type="title"/>
          </p:nvPr>
        </p:nvSpPr>
        <p:spPr>
          <a:xfrm>
            <a:off x="779462" y="381000"/>
            <a:ext cx="7583400" cy="1044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Change Forgotten Password</a:t>
            </a:r>
          </a:p>
        </p:txBody>
      </p:sp>
      <p:sp>
        <p:nvSpPr>
          <p:cNvPr id="169" name="Shape 169"/>
          <p:cNvSpPr txBox="1"/>
          <p:nvPr>
            <p:ph idx="1" type="body"/>
          </p:nvPr>
        </p:nvSpPr>
        <p:spPr>
          <a:xfrm>
            <a:off x="101725" y="1276708"/>
            <a:ext cx="5954017" cy="522539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b="1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Acceptance Criteria:</a:t>
            </a:r>
          </a:p>
          <a:p>
            <a:pPr indent="-317500" lvl="0" marL="558800" marR="0" rtl="0" algn="l">
              <a:lnSpc>
                <a:spcPct val="133636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AutoNum type="arabicParenR"/>
            </a:pPr>
            <a:r>
              <a:rPr b="0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link sent to the email to start the process of changing the password will be valid for one hour if it was not touched.</a:t>
            </a:r>
          </a:p>
          <a:p>
            <a:pPr indent="-317500" lvl="0" marL="558800" marR="0" rtl="0" algn="l">
              <a:lnSpc>
                <a:spcPct val="133636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AutoNum type="arabicParenR"/>
            </a:pPr>
            <a:r>
              <a:rPr b="0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If the user changes its password successfully, the link will not be valid anymore.</a:t>
            </a:r>
          </a:p>
          <a:p>
            <a:pPr indent="-317500" lvl="0" marL="558800" marR="0" rtl="0" algn="l">
              <a:lnSpc>
                <a:spcPct val="133636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AutoNum type="arabicParenR"/>
            </a:pPr>
            <a:r>
              <a:rPr b="0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password will have the same constraints as the ones in the “Register User” #717 user story</a:t>
            </a:r>
          </a:p>
          <a:p>
            <a:pPr indent="-317500" lvl="1" marL="1016000" marR="0" rtl="0" algn="l">
              <a:lnSpc>
                <a:spcPct val="133636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AutoNum type="alphaLcParenR"/>
            </a:pPr>
            <a:r>
              <a:rPr b="0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Only strong passwords are allowed</a:t>
            </a:r>
          </a:p>
          <a:p>
            <a:pPr indent="-317500" lvl="2" marL="14732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AutoNum type="romanUcPeriod"/>
            </a:pPr>
            <a:r>
              <a:rPr b="0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Password should have at least 8 characters.</a:t>
            </a:r>
          </a:p>
          <a:p>
            <a:pPr indent="-317500" lvl="2" marL="14732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AutoNum type="romanUcPeriod"/>
            </a:pPr>
            <a:r>
              <a:rPr b="0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Password should have at least one upper case letter </a:t>
            </a:r>
            <a:r>
              <a:rPr b="1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(A – Z)</a:t>
            </a:r>
          </a:p>
          <a:p>
            <a:pPr indent="-317500" lvl="2" marL="14732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AutoNum type="romanUcPeriod"/>
            </a:pPr>
            <a:r>
              <a:rPr b="0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Password should have at least one lower case letter </a:t>
            </a:r>
            <a:r>
              <a:rPr b="1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(a-z)</a:t>
            </a:r>
          </a:p>
          <a:p>
            <a:pPr indent="-317500" lvl="2" marL="14732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AutoNum type="romanUcPeriod"/>
            </a:pPr>
            <a:r>
              <a:rPr b="0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Password should have at least one digit </a:t>
            </a:r>
            <a:r>
              <a:rPr b="1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(0 – 9) </a:t>
            </a:r>
          </a:p>
          <a:p>
            <a:pPr indent="-317500" lvl="2" marL="14732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AutoNum type="romanUcPeriod"/>
            </a:pPr>
            <a:r>
              <a:rPr b="0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Password should have at least one special Characters of </a:t>
            </a:r>
            <a:r>
              <a:rPr b="1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!@#$%&amp;*()</a:t>
            </a:r>
          </a:p>
          <a:p>
            <a:pPr indent="-317500" lvl="2" marL="1473200" marR="0" rtl="0" algn="l">
              <a:lnSpc>
                <a:spcPct val="133636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2" marL="1473200" marR="0" rtl="0" algn="l">
              <a:lnSpc>
                <a:spcPct val="133636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584200" marR="0" rtl="0" algn="l">
              <a:lnSpc>
                <a:spcPct val="133636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0" name="Shape 1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20441" y="3525078"/>
            <a:ext cx="2958859" cy="1472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Shape 17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20441" y="5138735"/>
            <a:ext cx="2958859" cy="1205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Shape 17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20441" y="1715040"/>
            <a:ext cx="2958859" cy="1677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/>
          <p:nvPr/>
        </p:nvSpPr>
        <p:spPr>
          <a:xfrm>
            <a:off x="0" y="1425600"/>
            <a:ext cx="9143639" cy="543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9" name="Shape 179"/>
          <p:cNvSpPr txBox="1"/>
          <p:nvPr/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Use Cases</a:t>
            </a:r>
          </a:p>
        </p:txBody>
      </p:sp>
      <p:pic>
        <p:nvPicPr>
          <p:cNvPr id="180" name="Shape 1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9400" y="2242598"/>
            <a:ext cx="7519211" cy="4029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/>
          <p:nvPr/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Use Cases</a:t>
            </a:r>
            <a:b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2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#927 – Change Forgotten Password</a:t>
            </a:r>
          </a:p>
        </p:txBody>
      </p:sp>
      <p:sp>
        <p:nvSpPr>
          <p:cNvPr id="187" name="Shape 187"/>
          <p:cNvSpPr/>
          <p:nvPr/>
        </p:nvSpPr>
        <p:spPr>
          <a:xfrm>
            <a:off x="710639" y="1425600"/>
            <a:ext cx="7974359" cy="49741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76200" lvl="0" marL="2286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Details: </a:t>
            </a:r>
          </a:p>
          <a:p>
            <a:pPr indent="152400" lvl="0" marL="2286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Actor: User</a:t>
            </a:r>
          </a:p>
          <a:p>
            <a:pPr indent="152400" lvl="0" marL="2286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Pre-conditions: </a:t>
            </a:r>
          </a:p>
          <a:p>
            <a:pPr indent="-2286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AutoNum type="arabicPeriod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have successfully navigated to </a:t>
            </a:r>
            <a:r>
              <a:rPr b="0" i="0" lang="en-US" sz="1400" u="sng" cap="none" strike="noStrike">
                <a:solidFill>
                  <a:schemeClr val="hlink"/>
                </a:solidFill>
                <a:latin typeface="Trebuchet MS"/>
                <a:ea typeface="Trebuchet MS"/>
                <a:cs typeface="Trebuchet MS"/>
                <a:sym typeface="Trebuchet MS"/>
                <a:hlinkClick r:id="rId3"/>
              </a:rPr>
              <a:t>http://vip-dev.cis.fiu.edu/#/</a:t>
            </a:r>
          </a:p>
          <a:p>
            <a:pPr indent="-2286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AutoNum type="arabicPeriod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clicks on the blue icon in order to login.</a:t>
            </a:r>
          </a:p>
          <a:p>
            <a:pPr indent="152400" lvl="0" marL="2286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Description: </a:t>
            </a:r>
          </a:p>
          <a:p>
            <a:pPr indent="-2286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AutoNum type="arabicPeriod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 case begins when user clicks on “Forgotten your Password?” link, which is located in the bottom left part of the login window form.</a:t>
            </a:r>
          </a:p>
          <a:p>
            <a:pPr indent="-2286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AutoNum type="arabicPeriod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Clicking on that link will redirect you to another page in order to reset your password.</a:t>
            </a:r>
          </a:p>
          <a:p>
            <a:pPr indent="-2286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AutoNum type="arabicPeriod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The user will enter the registered email in order to receive the instructions to reset his/her password.</a:t>
            </a:r>
          </a:p>
          <a:p>
            <a:pPr indent="-2286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AutoNum type="arabicPeriod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When the user clicks on the “Continue” button, the email will be sent to start the process of changing the password.</a:t>
            </a:r>
          </a:p>
          <a:p>
            <a:pPr indent="-2286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AutoNum type="arabicPeriod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The user opens the email and clicks on the link that was sent.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/>
          <p:nvPr/>
        </p:nvSpPr>
        <p:spPr>
          <a:xfrm>
            <a:off x="779400" y="380880"/>
            <a:ext cx="7583039" cy="1044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Use Cases</a:t>
            </a:r>
            <a:b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2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#927 – Change Forgotten Password</a:t>
            </a:r>
          </a:p>
        </p:txBody>
      </p:sp>
      <p:sp>
        <p:nvSpPr>
          <p:cNvPr id="194" name="Shape 194"/>
          <p:cNvSpPr/>
          <p:nvPr/>
        </p:nvSpPr>
        <p:spPr>
          <a:xfrm>
            <a:off x="710639" y="1425600"/>
            <a:ext cx="7974359" cy="49741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76200" lvl="0" marL="2286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Details: </a:t>
            </a:r>
          </a:p>
          <a:p>
            <a:pPr indent="152400" lvl="0" marL="2286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Actor: User</a:t>
            </a:r>
          </a:p>
          <a:p>
            <a:pPr indent="152400" lvl="0" marL="2286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Description: </a:t>
            </a:r>
          </a:p>
          <a:p>
            <a:pPr indent="-2286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AutoNum type="arabicPeriod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When the user clicks on the link, it will be redirect to the VIP page again in order to change the password.</a:t>
            </a:r>
          </a:p>
          <a:p>
            <a:pPr indent="-2286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AutoNum type="arabicPeriod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enters new password and retype again the new password to confirm that those match perfectly.</a:t>
            </a:r>
          </a:p>
          <a:p>
            <a:pPr indent="-2286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AutoNum type="arabicPeriod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The new password will be stored in the mongo database.</a:t>
            </a:r>
          </a:p>
          <a:p>
            <a:pPr indent="152400" lvl="0" marL="2286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Post-conditions:</a:t>
            </a:r>
          </a:p>
          <a:p>
            <a:pPr indent="-2286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AutoNum type="arabicPeriod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The password will be updated with the new information. </a:t>
            </a:r>
          </a:p>
          <a:p>
            <a:pPr indent="152400" lvl="0" marL="228600" marR="0" rtl="0" algn="l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Alternate Course of Action:</a:t>
            </a:r>
          </a:p>
          <a:p>
            <a:pPr indent="-2286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AutoNum type="arabicPeriod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In step D.3, the user has to enter a valid and registered email.</a:t>
            </a:r>
          </a:p>
          <a:p>
            <a:pPr indent="-228600" lvl="0" marL="914400" marR="0" rtl="0" algn="l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AutoNum type="arabicPeriod"/>
            </a:pPr>
            <a:r>
              <a:rPr b="0" i="0" lang="en-US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In step D.6, the user has to enter a strong password and also meet the requirements of entering the new password. </a:t>
            </a:r>
          </a:p>
          <a:p>
            <a:pPr indent="-360" lvl="0" marL="686160" marR="0" rtl="0" algn="l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