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71" r:id="rId3"/>
    <p:sldMasterId id="214748367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Ubuntu"/>
      <p:regular r:id="rId32"/>
      <p:bold r:id="rId33"/>
      <p:italic r:id="rId34"/>
      <p:boldItalic r:id="rId35"/>
    </p:embeddedFont>
    <p:embeddedFont>
      <p:font typeface="Raleway"/>
      <p:regular r:id="rId36"/>
      <p:bold r:id="rId37"/>
      <p:italic r:id="rId38"/>
      <p:boldItalic r:id="rId39"/>
    </p:embeddedFont>
    <p:embeddedFont>
      <p:font typeface="Lato"/>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font" Target="fonts/Lato-regular.fntdata"/><Relationship Id="rId20" Type="http://schemas.openxmlformats.org/officeDocument/2006/relationships/slide" Target="slides/slide15.xml"/><Relationship Id="rId42" Type="http://schemas.openxmlformats.org/officeDocument/2006/relationships/font" Target="fonts/Lato-italic.fntdata"/><Relationship Id="rId41" Type="http://schemas.openxmlformats.org/officeDocument/2006/relationships/font" Target="fonts/Lato-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Ubuntu-bold.fntdata"/><Relationship Id="rId10" Type="http://schemas.openxmlformats.org/officeDocument/2006/relationships/slide" Target="slides/slide5.xml"/><Relationship Id="rId32" Type="http://schemas.openxmlformats.org/officeDocument/2006/relationships/font" Target="fonts/Ubuntu-regular.fntdata"/><Relationship Id="rId13" Type="http://schemas.openxmlformats.org/officeDocument/2006/relationships/slide" Target="slides/slide8.xml"/><Relationship Id="rId35" Type="http://schemas.openxmlformats.org/officeDocument/2006/relationships/font" Target="fonts/Ubuntu-boldItalic.fntdata"/><Relationship Id="rId12" Type="http://schemas.openxmlformats.org/officeDocument/2006/relationships/slide" Target="slides/slide7.xml"/><Relationship Id="rId34" Type="http://schemas.openxmlformats.org/officeDocument/2006/relationships/font" Target="fonts/Ubuntu-italic.fntdata"/><Relationship Id="rId15" Type="http://schemas.openxmlformats.org/officeDocument/2006/relationships/slide" Target="slides/slide10.xml"/><Relationship Id="rId37" Type="http://schemas.openxmlformats.org/officeDocument/2006/relationships/font" Target="fonts/Raleway-bold.fntdata"/><Relationship Id="rId14" Type="http://schemas.openxmlformats.org/officeDocument/2006/relationships/slide" Target="slides/slide9.xml"/><Relationship Id="rId36" Type="http://schemas.openxmlformats.org/officeDocument/2006/relationships/font" Target="fonts/Raleway-regular.fntdata"/><Relationship Id="rId17" Type="http://schemas.openxmlformats.org/officeDocument/2006/relationships/slide" Target="slides/slide12.xml"/><Relationship Id="rId39" Type="http://schemas.openxmlformats.org/officeDocument/2006/relationships/font" Target="fonts/Raleway-boldItalic.fntdata"/><Relationship Id="rId16" Type="http://schemas.openxmlformats.org/officeDocument/2006/relationships/slide" Target="slides/slide11.xml"/><Relationship Id="rId38" Type="http://schemas.openxmlformats.org/officeDocument/2006/relationships/font" Target="fonts/Raleway-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2" name="Shape 12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Hi, my name is Andres Villa and this will be the introduction video for the VIP project for the Spring 2016 semester at Florida International University my Team members are Tiago Moore, Victoriano Vega, Steven Rowe, Jorge Peres, Miguel Conde, and Rodolfo Viant</a:t>
            </a:r>
          </a:p>
          <a:p>
            <a:pPr indent="-69850" lvl="0" marL="0" marR="0" rtl="0" algn="l">
              <a:spcBef>
                <a:spcPts val="360"/>
              </a:spcBef>
              <a:spcAft>
                <a:spcPts val="0"/>
              </a:spcAft>
              <a:buClr>
                <a:schemeClr val="dk2"/>
              </a:buClr>
              <a:buFont typeface="Arial"/>
              <a:buNone/>
            </a:pPr>
            <a:r>
              <a:rPr lang="en"/>
              <a:t>Masoud Sadjadi was our Product Owner and Instructor for the course</a:t>
            </a:r>
          </a:p>
          <a:p>
            <a:pPr indent="0" lvl="0" marL="0" marR="0" rtl="0" algn="l">
              <a:spcBef>
                <a:spcPts val="360"/>
              </a:spcBef>
              <a:spcAft>
                <a:spcPts val="0"/>
              </a:spcAft>
              <a:buNone/>
            </a:pPr>
            <a:r>
              <a:t/>
            </a:r>
            <a:endParaRPr/>
          </a:p>
        </p:txBody>
      </p:sp>
      <p:sp>
        <p:nvSpPr>
          <p:cNvPr id="123" name="Shape 12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login page will have 2 separate logins. When a student is attempting to login, the student will use the gmail login.</a:t>
            </a:r>
          </a:p>
          <a:p>
            <a:pPr indent="-69850" lvl="0" marL="0" marR="0" rtl="0" algn="l">
              <a:spcBef>
                <a:spcPts val="360"/>
              </a:spcBef>
              <a:spcAft>
                <a:spcPts val="0"/>
              </a:spcAft>
              <a:buClr>
                <a:schemeClr val="dk2"/>
              </a:buClr>
              <a:buFont typeface="Arial"/>
              <a:buNone/>
            </a:pPr>
            <a:r>
              <a:rPr lang="en"/>
              <a:t>This will allow him to skip the registration process as long as he uses his FIU email account. If it is a faculty member,</a:t>
            </a:r>
          </a:p>
          <a:p>
            <a:pPr indent="-69850" lvl="0" marL="0" marR="0" rtl="0" algn="l">
              <a:spcBef>
                <a:spcPts val="360"/>
              </a:spcBef>
              <a:spcAft>
                <a:spcPts val="0"/>
              </a:spcAft>
              <a:buClr>
                <a:schemeClr val="dk2"/>
              </a:buClr>
              <a:buFont typeface="Arial"/>
              <a:buNone/>
            </a:pPr>
            <a:r>
              <a:rPr lang="en"/>
              <a:t>they will have the option to enter a username and password to login, or they can register for the website if they have not</a:t>
            </a:r>
          </a:p>
          <a:p>
            <a:pPr indent="-69850" lvl="0" marL="0" marR="0" rtl="0" algn="l">
              <a:spcBef>
                <a:spcPts val="360"/>
              </a:spcBef>
              <a:spcAft>
                <a:spcPts val="0"/>
              </a:spcAft>
              <a:buClr>
                <a:schemeClr val="dk2"/>
              </a:buClr>
              <a:buFont typeface="Arial"/>
              <a:buNone/>
            </a:pPr>
            <a:r>
              <a:rPr lang="en"/>
              <a:t>done so.</a:t>
            </a:r>
          </a:p>
          <a:p>
            <a:pPr indent="0" lvl="0" marL="0" marR="0" rtl="0" algn="l">
              <a:spcBef>
                <a:spcPts val="360"/>
              </a:spcBef>
              <a:spcAft>
                <a:spcPts val="0"/>
              </a:spcAft>
              <a:buNone/>
            </a:pPr>
            <a:r>
              <a:t/>
            </a:r>
            <a:endParaRPr/>
          </a:p>
        </p:txBody>
      </p:sp>
      <p:sp>
        <p:nvSpPr>
          <p:cNvPr id="196" name="Shape 19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3" name="Shape 20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Once a student has found a project, they will want to be able to apply to it. The student will have 2 methods of doing so.</a:t>
            </a:r>
          </a:p>
          <a:p>
            <a:pPr indent="-69850" lvl="0" marL="0" marR="0" rtl="0" algn="l">
              <a:spcBef>
                <a:spcPts val="360"/>
              </a:spcBef>
              <a:spcAft>
                <a:spcPts val="0"/>
              </a:spcAft>
              <a:buClr>
                <a:schemeClr val="dk2"/>
              </a:buClr>
              <a:buFont typeface="Arial"/>
              <a:buNone/>
            </a:pPr>
            <a:r>
              <a:rPr lang="en"/>
              <a:t>They will have an application page where there information will be automatically filled out into the form, and can </a:t>
            </a:r>
          </a:p>
          <a:p>
            <a:pPr indent="-69850" lvl="0" marL="0" marR="0" rtl="0" algn="l">
              <a:spcBef>
                <a:spcPts val="360"/>
              </a:spcBef>
              <a:spcAft>
                <a:spcPts val="0"/>
              </a:spcAft>
              <a:buClr>
                <a:schemeClr val="dk2"/>
              </a:buClr>
              <a:buFont typeface="Arial"/>
              <a:buNone/>
            </a:pPr>
            <a:r>
              <a:rPr lang="en"/>
              <a:t>be modified if they wish, then they will have a dropdown menu where all project titles will be, they can select the one</a:t>
            </a:r>
          </a:p>
          <a:p>
            <a:pPr indent="-69850" lvl="0" marL="0" marR="0" rtl="0" algn="l">
              <a:spcBef>
                <a:spcPts val="360"/>
              </a:spcBef>
              <a:spcAft>
                <a:spcPts val="0"/>
              </a:spcAft>
              <a:buClr>
                <a:schemeClr val="dk2"/>
              </a:buClr>
              <a:buFont typeface="Arial"/>
              <a:buNone/>
            </a:pPr>
            <a:r>
              <a:rPr lang="en"/>
              <a:t>they desire and submit their application. Alternatively, they can use the Teams page, and when they see a team they like</a:t>
            </a:r>
          </a:p>
          <a:p>
            <a:pPr indent="-69850" lvl="0" marL="0" marR="0" rtl="0" algn="l">
              <a:spcBef>
                <a:spcPts val="360"/>
              </a:spcBef>
              <a:spcAft>
                <a:spcPts val="0"/>
              </a:spcAft>
              <a:buClr>
                <a:schemeClr val="dk2"/>
              </a:buClr>
              <a:buFont typeface="Arial"/>
              <a:buNone/>
            </a:pPr>
            <a:r>
              <a:rPr lang="en"/>
              <a:t>they can simply click click apply.</a:t>
            </a:r>
          </a:p>
          <a:p>
            <a:pPr indent="-69850" lvl="0" marL="0" marR="0" rtl="0" algn="l">
              <a:spcBef>
                <a:spcPts val="360"/>
              </a:spcBef>
              <a:spcAft>
                <a:spcPts val="0"/>
              </a:spcAft>
              <a:buClr>
                <a:schemeClr val="dk2"/>
              </a:buClr>
              <a:buFont typeface="Arial"/>
              <a:buNone/>
            </a:pPr>
            <a:r>
              <a:t/>
            </a:r>
            <a:endParaRPr/>
          </a:p>
          <a:p>
            <a:pPr indent="0" lvl="0" marL="0" marR="0" rtl="0" algn="l">
              <a:spcBef>
                <a:spcPts val="360"/>
              </a:spcBef>
              <a:spcAft>
                <a:spcPts val="0"/>
              </a:spcAft>
              <a:buNone/>
            </a:pPr>
            <a:r>
              <a:t/>
            </a:r>
            <a:endParaRPr/>
          </a:p>
        </p:txBody>
      </p:sp>
      <p:sp>
        <p:nvSpPr>
          <p:cNvPr id="204" name="Shape 20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1" name="Shape 21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These are the sequence diagrams for the user stories that were just discussed, I will go over them briefly.</a:t>
            </a:r>
          </a:p>
          <a:p>
            <a:pPr indent="-69850" lvl="0" marL="0" marR="0" rtl="0" algn="l">
              <a:spcBef>
                <a:spcPts val="360"/>
              </a:spcBef>
              <a:spcAft>
                <a:spcPts val="0"/>
              </a:spcAft>
              <a:buClr>
                <a:schemeClr val="dk2"/>
              </a:buClr>
              <a:buFont typeface="Arial"/>
              <a:buNone/>
            </a:pPr>
            <a:r>
              <a:t/>
            </a:r>
            <a:endParaRPr/>
          </a:p>
          <a:p>
            <a:pPr indent="-69850" lvl="0" marL="0" marR="0" rtl="0" algn="l">
              <a:spcBef>
                <a:spcPts val="360"/>
              </a:spcBef>
              <a:spcAft>
                <a:spcPts val="0"/>
              </a:spcAft>
              <a:buClr>
                <a:schemeClr val="dk2"/>
              </a:buClr>
              <a:buFont typeface="Arial"/>
              <a:buNone/>
            </a:pPr>
            <a:r>
              <a:rPr lang="en"/>
              <a:t>This is the sequence for the project proposal for faculty members</a:t>
            </a:r>
          </a:p>
          <a:p>
            <a:pPr indent="0" lvl="0" marL="0" marR="0" rtl="0" algn="l">
              <a:spcBef>
                <a:spcPts val="360"/>
              </a:spcBef>
              <a:spcAft>
                <a:spcPts val="0"/>
              </a:spcAft>
              <a:buNone/>
            </a:pPr>
            <a:r>
              <a:t/>
            </a:r>
            <a:endParaRPr/>
          </a:p>
        </p:txBody>
      </p:sp>
      <p:sp>
        <p:nvSpPr>
          <p:cNvPr id="212" name="Shape 21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sequence for registering a user, faculty members will use this, but since they have not registered, any guest</a:t>
            </a:r>
          </a:p>
          <a:p>
            <a:pPr indent="-69850" lvl="0" marL="0" marR="0" rtl="0" algn="l">
              <a:spcBef>
                <a:spcPts val="360"/>
              </a:spcBef>
              <a:spcAft>
                <a:spcPts val="0"/>
              </a:spcAft>
              <a:buClr>
                <a:schemeClr val="dk2"/>
              </a:buClr>
              <a:buFont typeface="Arial"/>
              <a:buNone/>
            </a:pPr>
            <a:r>
              <a:rPr lang="en"/>
              <a:t>user will be able to register</a:t>
            </a:r>
          </a:p>
          <a:p>
            <a:pPr indent="0" lvl="0" marL="0" marR="0" rtl="0" algn="l">
              <a:spcBef>
                <a:spcPts val="360"/>
              </a:spcBef>
              <a:spcAft>
                <a:spcPts val="0"/>
              </a:spcAft>
              <a:buNone/>
            </a:pPr>
            <a:r>
              <a:t/>
            </a:r>
            <a:endParaRPr/>
          </a:p>
        </p:txBody>
      </p:sp>
      <p:sp>
        <p:nvSpPr>
          <p:cNvPr id="221" name="Shape 2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9" name="Shape 22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to-do list will be used by faculty and the PI whenever there is any work that is pending</a:t>
            </a:r>
          </a:p>
        </p:txBody>
      </p:sp>
      <p:sp>
        <p:nvSpPr>
          <p:cNvPr id="230" name="Shape 23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VIP teams page can be viewed by anyone, including guests. and it will load all projects that are currently active</a:t>
            </a:r>
          </a:p>
          <a:p>
            <a:pPr indent="-69850" lvl="0" marL="0" marR="0" rtl="0" algn="l">
              <a:spcBef>
                <a:spcPts val="360"/>
              </a:spcBef>
              <a:spcAft>
                <a:spcPts val="0"/>
              </a:spcAft>
              <a:buClr>
                <a:schemeClr val="dk2"/>
              </a:buClr>
              <a:buFont typeface="Arial"/>
              <a:buNone/>
            </a:pPr>
            <a:r>
              <a:t/>
            </a:r>
            <a:endParaRPr/>
          </a:p>
          <a:p>
            <a:pPr indent="0" lvl="0" marL="0" marR="0" rtl="0" algn="l">
              <a:spcBef>
                <a:spcPts val="360"/>
              </a:spcBef>
              <a:spcAft>
                <a:spcPts val="0"/>
              </a:spcAft>
              <a:buNone/>
            </a:pPr>
            <a:r>
              <a:t/>
            </a:r>
            <a:endParaRPr/>
          </a:p>
        </p:txBody>
      </p:sp>
      <p:sp>
        <p:nvSpPr>
          <p:cNvPr id="239" name="Shape 23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7" name="Shape 24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student login page, which goes through Google's login</a:t>
            </a:r>
          </a:p>
        </p:txBody>
      </p:sp>
      <p:sp>
        <p:nvSpPr>
          <p:cNvPr id="248" name="Shape 24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6" name="Shape 25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Applying for an existing project for students</a:t>
            </a:r>
          </a:p>
        </p:txBody>
      </p:sp>
      <p:sp>
        <p:nvSpPr>
          <p:cNvPr id="257" name="Shape 25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5" name="Shape 26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69850" lvl="0" marL="0" marR="0" rtl="0" algn="l">
              <a:spcBef>
                <a:spcPts val="360"/>
              </a:spcBef>
              <a:spcAft>
                <a:spcPts val="0"/>
              </a:spcAft>
              <a:buClr>
                <a:schemeClr val="dk2"/>
              </a:buClr>
              <a:buSzPct val="91666"/>
              <a:buFont typeface="Arial"/>
              <a:buNone/>
            </a:pPr>
            <a:r>
              <a:rPr lang="en" sz="1200">
                <a:solidFill>
                  <a:schemeClr val="dk1"/>
                </a:solidFill>
                <a:latin typeface="Calibri"/>
                <a:ea typeface="Calibri"/>
                <a:cs typeface="Calibri"/>
                <a:sym typeface="Calibri"/>
              </a:rPr>
              <a:t>Now we will discuss some of the system design.</a:t>
            </a:r>
          </a:p>
          <a:p>
            <a:pPr indent="-69850" lvl="0" marL="0" marR="0" rtl="0" algn="l">
              <a:spcBef>
                <a:spcPts val="360"/>
              </a:spcBef>
              <a:spcAft>
                <a:spcPts val="0"/>
              </a:spcAft>
              <a:buClr>
                <a:schemeClr val="dk2"/>
              </a:buClr>
              <a:buSzPct val="91666"/>
              <a:buFont typeface="Arial"/>
              <a:buNone/>
            </a:pPr>
            <a:r>
              <a:rPr lang="en" sz="1200">
                <a:solidFill>
                  <a:schemeClr val="dk1"/>
                </a:solidFill>
                <a:latin typeface="Calibri"/>
                <a:ea typeface="Calibri"/>
                <a:cs typeface="Calibri"/>
                <a:sym typeface="Calibri"/>
              </a:rPr>
              <a:t>We used a 3 tier architecture and Client-Server because it allows for separation of storage and application from the client which allows</a:t>
            </a:r>
          </a:p>
          <a:p>
            <a:pPr indent="-69850" lvl="0" marL="0" marR="0" rtl="0" algn="l">
              <a:spcBef>
                <a:spcPts val="360"/>
              </a:spcBef>
              <a:spcAft>
                <a:spcPts val="0"/>
              </a:spcAft>
              <a:buClr>
                <a:schemeClr val="dk2"/>
              </a:buClr>
              <a:buSzPct val="91666"/>
              <a:buFont typeface="Arial"/>
              <a:buNone/>
            </a:pPr>
            <a:r>
              <a:rPr lang="en" sz="1200">
                <a:solidFill>
                  <a:schemeClr val="dk1"/>
                </a:solidFill>
                <a:latin typeface="Calibri"/>
                <a:ea typeface="Calibri"/>
                <a:cs typeface="Calibri"/>
                <a:sym typeface="Calibri"/>
              </a:rPr>
              <a:t>for more security and it allows us to divide the work between developers among the layers</a:t>
            </a:r>
          </a:p>
          <a:p>
            <a:pPr indent="-69850" lvl="0" marL="0" marR="0" rtl="0" algn="l">
              <a:spcBef>
                <a:spcPts val="360"/>
              </a:spcBef>
              <a:spcAft>
                <a:spcPts val="0"/>
              </a:spcAft>
              <a:buClr>
                <a:schemeClr val="dk2"/>
              </a:buClr>
              <a:buFont typeface="Arial"/>
              <a:buNone/>
            </a:pPr>
            <a:r>
              <a:t/>
            </a:r>
            <a:endParaRPr sz="1200">
              <a:solidFill>
                <a:schemeClr val="dk1"/>
              </a:solidFill>
              <a:latin typeface="Calibri"/>
              <a:ea typeface="Calibri"/>
              <a:cs typeface="Calibri"/>
              <a:sym typeface="Calibri"/>
            </a:endParaRPr>
          </a:p>
          <a:p>
            <a:pPr indent="0" lvl="0" marL="0" marR="0" rtl="0" algn="l">
              <a:spcBef>
                <a:spcPts val="360"/>
              </a:spcBef>
              <a:spcAft>
                <a:spcPts val="0"/>
              </a:spcAft>
              <a:buNone/>
            </a:pPr>
            <a:r>
              <a:t/>
            </a:r>
            <a:endParaRPr sz="1200">
              <a:solidFill>
                <a:schemeClr val="dk1"/>
              </a:solidFill>
              <a:latin typeface="Calibri"/>
              <a:ea typeface="Calibri"/>
              <a:cs typeface="Calibri"/>
              <a:sym typeface="Calibri"/>
            </a:endParaRPr>
          </a:p>
        </p:txBody>
      </p:sp>
      <p:sp>
        <p:nvSpPr>
          <p:cNvPr id="266" name="Shape 26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3" name="Shape 27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For out system deployment, it can be accessed by any browser. Including a browser through your mobile device. It currently connects through HTTP</a:t>
            </a:r>
          </a:p>
          <a:p>
            <a:pPr indent="-69850" lvl="0" marL="0" marR="0" rtl="0" algn="l">
              <a:spcBef>
                <a:spcPts val="360"/>
              </a:spcBef>
              <a:spcAft>
                <a:spcPts val="0"/>
              </a:spcAft>
              <a:buClr>
                <a:schemeClr val="dk2"/>
              </a:buClr>
              <a:buFont typeface="Arial"/>
              <a:buNone/>
            </a:pPr>
            <a:r>
              <a:rPr lang="en"/>
              <a:t>and begins rendering the application </a:t>
            </a:r>
          </a:p>
          <a:p>
            <a:pPr indent="0" lvl="0" marL="0" marR="0" rtl="0" algn="l">
              <a:spcBef>
                <a:spcPts val="360"/>
              </a:spcBef>
              <a:spcAft>
                <a:spcPts val="0"/>
              </a:spcAft>
              <a:buNone/>
            </a:pPr>
            <a:r>
              <a:t/>
            </a:r>
            <a:endParaRPr/>
          </a:p>
        </p:txBody>
      </p:sp>
      <p:sp>
        <p:nvSpPr>
          <p:cNvPr id="274" name="Shape 27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0" name="Shape 13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Currently there is no system in place that allows faculty members to quickly advertise any projects they are currently working on or will be working on in the future.</a:t>
            </a:r>
          </a:p>
          <a:p>
            <a:pPr indent="-69850" lvl="0" marL="0" marR="0" rtl="0" algn="l">
              <a:spcBef>
                <a:spcPts val="360"/>
              </a:spcBef>
              <a:spcAft>
                <a:spcPts val="0"/>
              </a:spcAft>
              <a:buNone/>
            </a:pPr>
            <a:r>
              <a:rPr lang="en"/>
              <a:t>This has 2 problems, it makes it hard for the faculty to get enough members in order to begin work on the project and it makes it harder for students to find projects that are in need of help.</a:t>
            </a:r>
          </a:p>
          <a:p>
            <a:pPr indent="-69850" lvl="0" marL="0" marR="0" rtl="0" algn="l">
              <a:spcBef>
                <a:spcPts val="360"/>
              </a:spcBef>
              <a:spcAft>
                <a:spcPts val="0"/>
              </a:spcAft>
              <a:buNone/>
            </a:pPr>
            <a:r>
              <a:t/>
            </a:r>
            <a:endParaRPr/>
          </a:p>
          <a:p>
            <a:pPr indent="-69850" lvl="0" marL="0" marR="0" rtl="0" algn="l">
              <a:spcBef>
                <a:spcPts val="360"/>
              </a:spcBef>
              <a:spcAft>
                <a:spcPts val="0"/>
              </a:spcAft>
              <a:buNone/>
            </a:pPr>
            <a:r>
              <a:rPr lang="en"/>
              <a:t>This is where VIP comes in, VIP allows faculty to propose and share projects while also allowing students  to directly apply to the projects. Faculty can then review the students abilities and decide whether or not they  will be a good fit for the project</a:t>
            </a:r>
          </a:p>
          <a:p>
            <a:pPr indent="-69850" lvl="0" marL="0" marR="0" rtl="0" algn="l">
              <a:spcBef>
                <a:spcPts val="360"/>
              </a:spcBef>
              <a:spcAft>
                <a:spcPts val="0"/>
              </a:spcAft>
              <a:buClr>
                <a:schemeClr val="dk2"/>
              </a:buClr>
              <a:buFont typeface="Arial"/>
              <a:buNone/>
            </a:pPr>
            <a:r>
              <a:t/>
            </a:r>
            <a:endParaRPr/>
          </a:p>
          <a:p>
            <a:pPr indent="0" lvl="0" marL="0" marR="0" rtl="0" algn="l">
              <a:spcBef>
                <a:spcPts val="360"/>
              </a:spcBef>
              <a:spcAft>
                <a:spcPts val="0"/>
              </a:spcAft>
              <a:buNone/>
            </a:pPr>
            <a:r>
              <a:t/>
            </a:r>
            <a:endParaRPr/>
          </a:p>
        </p:txBody>
      </p:sp>
      <p:sp>
        <p:nvSpPr>
          <p:cNvPr id="131" name="Shape 13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9" name="Shape 279"/>
        <p:cNvGrpSpPr/>
        <p:nvPr/>
      </p:nvGrpSpPr>
      <p:grpSpPr>
        <a:xfrm>
          <a:off x="0" y="0"/>
          <a:ext cx="0" cy="0"/>
          <a:chOff x="0" y="0"/>
          <a:chExt cx="0" cy="0"/>
        </a:xfrm>
      </p:grpSpPr>
      <p:sp>
        <p:nvSpPr>
          <p:cNvPr id="280" name="Shape 280"/>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1" name="Shape 2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For our persistent Data, we used MongoDB, and we stored Users, projects, terms, and todo data</a:t>
            </a:r>
          </a:p>
        </p:txBody>
      </p:sp>
      <p:sp>
        <p:nvSpPr>
          <p:cNvPr id="282" name="Shape 2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7" name="Shape 287"/>
        <p:cNvGrpSpPr/>
        <p:nvPr/>
      </p:nvGrpSpPr>
      <p:grpSpPr>
        <a:xfrm>
          <a:off x="0" y="0"/>
          <a:ext cx="0" cy="0"/>
          <a:chOff x="0" y="0"/>
          <a:chExt cx="0" cy="0"/>
        </a:xfrm>
      </p:grpSpPr>
      <p:sp>
        <p:nvSpPr>
          <p:cNvPr id="288" name="Shape 28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9" name="Shape 28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For the security and privacy, we used oauthd for students, as they login through google api and for the faculty members</a:t>
            </a:r>
          </a:p>
          <a:p>
            <a:pPr indent="-69850" lvl="0" marL="0" marR="0" rtl="0" algn="l">
              <a:spcBef>
                <a:spcPts val="360"/>
              </a:spcBef>
              <a:spcAft>
                <a:spcPts val="0"/>
              </a:spcAft>
              <a:buClr>
                <a:schemeClr val="dk2"/>
              </a:buClr>
              <a:buFont typeface="Arial"/>
              <a:buNone/>
            </a:pPr>
            <a:r>
              <a:rPr lang="en"/>
              <a:t>we hash and salt the passwords. We also ensure that input from the user is sanitized in order to prevent unwanted</a:t>
            </a:r>
          </a:p>
          <a:p>
            <a:pPr indent="-69850" lvl="0" marL="0" marR="0" rtl="0" algn="l">
              <a:spcBef>
                <a:spcPts val="360"/>
              </a:spcBef>
              <a:spcAft>
                <a:spcPts val="0"/>
              </a:spcAft>
              <a:buClr>
                <a:schemeClr val="dk2"/>
              </a:buClr>
              <a:buFont typeface="Arial"/>
              <a:buNone/>
            </a:pPr>
            <a:r>
              <a:rPr lang="en"/>
              <a:t>database accesses</a:t>
            </a:r>
          </a:p>
          <a:p>
            <a:pPr indent="-69850" lvl="0" marL="0" marR="0" rtl="0" algn="l">
              <a:spcBef>
                <a:spcPts val="360"/>
              </a:spcBef>
              <a:spcAft>
                <a:spcPts val="0"/>
              </a:spcAft>
              <a:buClr>
                <a:schemeClr val="dk2"/>
              </a:buClr>
              <a:buFont typeface="Arial"/>
              <a:buNone/>
            </a:pPr>
            <a:r>
              <a:t/>
            </a:r>
            <a:endParaRPr/>
          </a:p>
          <a:p>
            <a:pPr indent="0" lvl="0" marL="0" marR="0" rtl="0" algn="l">
              <a:spcBef>
                <a:spcPts val="360"/>
              </a:spcBef>
              <a:spcAft>
                <a:spcPts val="0"/>
              </a:spcAft>
              <a:buNone/>
            </a:pPr>
            <a:r>
              <a:t/>
            </a:r>
            <a:endParaRPr/>
          </a:p>
        </p:txBody>
      </p:sp>
      <p:sp>
        <p:nvSpPr>
          <p:cNvPr id="290" name="Shape 29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5" name="Shape 295"/>
        <p:cNvGrpSpPr/>
        <p:nvPr/>
      </p:nvGrpSpPr>
      <p:grpSpPr>
        <a:xfrm>
          <a:off x="0" y="0"/>
          <a:ext cx="0" cy="0"/>
          <a:chOff x="0" y="0"/>
          <a:chExt cx="0" cy="0"/>
        </a:xfrm>
      </p:grpSpPr>
      <p:sp>
        <p:nvSpPr>
          <p:cNvPr id="296" name="Shape 296"/>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7" name="Shape 29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These are all the classes that we used in our VIP project. We are using Angular, and this means that any time a page is loaded</a:t>
            </a:r>
          </a:p>
          <a:p>
            <a:pPr indent="-69850" lvl="0" marL="0" marR="0" rtl="0" algn="l">
              <a:spcBef>
                <a:spcPts val="360"/>
              </a:spcBef>
              <a:spcAft>
                <a:spcPts val="0"/>
              </a:spcAft>
              <a:buClr>
                <a:schemeClr val="dk2"/>
              </a:buClr>
              <a:buFont typeface="Arial"/>
              <a:buNone/>
            </a:pPr>
            <a:r>
              <a:rPr lang="en"/>
              <a:t>it is injected into the current page, as you can see. Everything leads to the MainApp which is the main page that the user</a:t>
            </a:r>
          </a:p>
          <a:p>
            <a:pPr indent="-69850" lvl="0" marL="0" marR="0" rtl="0" algn="l">
              <a:spcBef>
                <a:spcPts val="360"/>
              </a:spcBef>
              <a:spcAft>
                <a:spcPts val="0"/>
              </a:spcAft>
              <a:buClr>
                <a:schemeClr val="dk2"/>
              </a:buClr>
              <a:buFont typeface="Arial"/>
              <a:buNone/>
            </a:pPr>
            <a:r>
              <a:rPr lang="en"/>
              <a:t>interacts with</a:t>
            </a:r>
          </a:p>
          <a:p>
            <a:pPr indent="0" lvl="0" marL="0" marR="0" rtl="0" algn="l">
              <a:spcBef>
                <a:spcPts val="360"/>
              </a:spcBef>
              <a:spcAft>
                <a:spcPts val="0"/>
              </a:spcAft>
              <a:buNone/>
            </a:pPr>
            <a:r>
              <a:t/>
            </a:r>
            <a:endParaRPr/>
          </a:p>
        </p:txBody>
      </p:sp>
      <p:sp>
        <p:nvSpPr>
          <p:cNvPr id="298" name="Shape 29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5" name="Shape 30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This is a statemachine for faculty member login. Initially the faculty member accesses the system as a guest, they will</a:t>
            </a:r>
          </a:p>
          <a:p>
            <a:pPr indent="-69850" lvl="0" marL="0" marR="0" rtl="0" algn="l">
              <a:spcBef>
                <a:spcPts val="360"/>
              </a:spcBef>
              <a:spcAft>
                <a:spcPts val="0"/>
              </a:spcAft>
              <a:buClr>
                <a:schemeClr val="dk2"/>
              </a:buClr>
              <a:buFont typeface="Arial"/>
              <a:buNone/>
            </a:pPr>
            <a:r>
              <a:rPr lang="en"/>
              <a:t>then register for the VIP page, and will be pending approval. at this point, the PI and CO-PI will be able to choose</a:t>
            </a:r>
          </a:p>
          <a:p>
            <a:pPr indent="-69850" lvl="0" marL="0" marR="0" rtl="0" algn="l">
              <a:spcBef>
                <a:spcPts val="360"/>
              </a:spcBef>
              <a:spcAft>
                <a:spcPts val="0"/>
              </a:spcAft>
              <a:buClr>
                <a:schemeClr val="dk2"/>
              </a:buClr>
              <a:buFont typeface="Arial"/>
              <a:buNone/>
            </a:pPr>
            <a:r>
              <a:rPr lang="en"/>
              <a:t>whether or not they would like to accept or rejet the faculty member, and the status of the account will reflect</a:t>
            </a:r>
          </a:p>
          <a:p>
            <a:pPr indent="-69850" lvl="0" marL="0" marR="0" rtl="0" algn="l">
              <a:spcBef>
                <a:spcPts val="360"/>
              </a:spcBef>
              <a:spcAft>
                <a:spcPts val="0"/>
              </a:spcAft>
              <a:buClr>
                <a:schemeClr val="dk2"/>
              </a:buClr>
              <a:buFont typeface="Arial"/>
              <a:buNone/>
            </a:pPr>
            <a:r>
              <a:rPr lang="en"/>
              <a:t>their decision, The user will then receive an email notifying the user of the status of their account</a:t>
            </a:r>
          </a:p>
          <a:p>
            <a:pPr indent="0" lvl="0" marL="0" marR="0" rtl="0" algn="l">
              <a:spcBef>
                <a:spcPts val="360"/>
              </a:spcBef>
              <a:spcAft>
                <a:spcPts val="0"/>
              </a:spcAft>
              <a:buNone/>
            </a:pPr>
            <a:r>
              <a:t/>
            </a:r>
            <a:endParaRPr/>
          </a:p>
        </p:txBody>
      </p:sp>
      <p:sp>
        <p:nvSpPr>
          <p:cNvPr id="306" name="Shape 30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3" name="Shape 31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algorithm for the accounts is as follows. </a:t>
            </a:r>
          </a:p>
          <a:p>
            <a:pPr indent="-69850" lvl="0" marL="0" marR="0" rtl="0" algn="l">
              <a:spcBef>
                <a:spcPts val="360"/>
              </a:spcBef>
              <a:spcAft>
                <a:spcPts val="0"/>
              </a:spcAft>
              <a:buClr>
                <a:schemeClr val="dk2"/>
              </a:buClr>
              <a:buFont typeface="Arial"/>
              <a:buNone/>
            </a:pPr>
            <a:r>
              <a:rPr lang="en"/>
              <a:t>It will check if the user has registered for the system yet, if they have it will perform a series of checks. </a:t>
            </a:r>
          </a:p>
          <a:p>
            <a:pPr indent="-69850" lvl="0" marL="0" marR="0" rtl="0" algn="l">
              <a:spcBef>
                <a:spcPts val="360"/>
              </a:spcBef>
              <a:spcAft>
                <a:spcPts val="0"/>
              </a:spcAft>
              <a:buClr>
                <a:schemeClr val="dk2"/>
              </a:buClr>
              <a:buFont typeface="Arial"/>
              <a:buNone/>
            </a:pPr>
            <a:r>
              <a:rPr lang="en"/>
              <a:t>It will ensurethe email has been verified</a:t>
            </a:r>
          </a:p>
          <a:p>
            <a:pPr indent="-69850" lvl="0" marL="0" marR="0" rtl="0" algn="l">
              <a:spcBef>
                <a:spcPts val="360"/>
              </a:spcBef>
              <a:spcAft>
                <a:spcPts val="0"/>
              </a:spcAft>
              <a:buClr>
                <a:schemeClr val="dk2"/>
              </a:buClr>
              <a:buFont typeface="Arial"/>
              <a:buNone/>
            </a:pPr>
            <a:r>
              <a:rPr lang="en"/>
              <a:t>It will ensure the password meets all criteria imposed by the admin</a:t>
            </a:r>
          </a:p>
          <a:p>
            <a:pPr indent="-69850" lvl="0" marL="0" marR="0" rtl="0" algn="l">
              <a:spcBef>
                <a:spcPts val="360"/>
              </a:spcBef>
              <a:spcAft>
                <a:spcPts val="0"/>
              </a:spcAft>
              <a:buClr>
                <a:schemeClr val="dk2"/>
              </a:buClr>
              <a:buFont typeface="Arial"/>
              <a:buNone/>
            </a:pPr>
            <a:r>
              <a:rPr lang="en"/>
              <a:t>If so, it will salt and submit the password through bcrypt</a:t>
            </a:r>
          </a:p>
          <a:p>
            <a:pPr indent="-69850" lvl="0" marL="0" marR="0" rtl="0" algn="l">
              <a:spcBef>
                <a:spcPts val="360"/>
              </a:spcBef>
              <a:spcAft>
                <a:spcPts val="0"/>
              </a:spcAft>
              <a:buClr>
                <a:schemeClr val="dk2"/>
              </a:buClr>
              <a:buFont typeface="Arial"/>
              <a:buNone/>
            </a:pPr>
            <a:r>
              <a:rPr lang="en"/>
              <a:t>Then it will check if the user has been approved by a PI.</a:t>
            </a:r>
          </a:p>
          <a:p>
            <a:pPr indent="-69850" lvl="0" marL="0" marR="0" rtl="0" algn="l">
              <a:spcBef>
                <a:spcPts val="360"/>
              </a:spcBef>
              <a:spcAft>
                <a:spcPts val="0"/>
              </a:spcAft>
              <a:buClr>
                <a:schemeClr val="dk2"/>
              </a:buClr>
              <a:buFont typeface="Arial"/>
              <a:buNone/>
            </a:pPr>
            <a:r>
              <a:rPr lang="en"/>
              <a:t>If all checks pass, the user will be logged in, otherwise he will be notified of the failure</a:t>
            </a:r>
          </a:p>
          <a:p>
            <a:pPr indent="0" lvl="0" marL="0" marR="0" rtl="0" algn="l">
              <a:spcBef>
                <a:spcPts val="360"/>
              </a:spcBef>
              <a:spcAft>
                <a:spcPts val="0"/>
              </a:spcAft>
              <a:buNone/>
            </a:pPr>
            <a:r>
              <a:t/>
            </a:r>
            <a:endParaRPr/>
          </a:p>
        </p:txBody>
      </p:sp>
      <p:sp>
        <p:nvSpPr>
          <p:cNvPr id="314" name="Shape 31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9" name="Shape 319"/>
        <p:cNvGrpSpPr/>
        <p:nvPr/>
      </p:nvGrpSpPr>
      <p:grpSpPr>
        <a:xfrm>
          <a:off x="0" y="0"/>
          <a:ext cx="0" cy="0"/>
          <a:chOff x="0" y="0"/>
          <a:chExt cx="0" cy="0"/>
        </a:xfrm>
      </p:grpSpPr>
      <p:sp>
        <p:nvSpPr>
          <p:cNvPr id="320" name="Shape 320"/>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1" name="Shape 32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1 sunny day case for this user story is to ensure a user can be entered into the system if they enter all</a:t>
            </a:r>
          </a:p>
          <a:p>
            <a:pPr indent="-69850" lvl="0" marL="0" marR="0" rtl="0" algn="l">
              <a:spcBef>
                <a:spcPts val="360"/>
              </a:spcBef>
              <a:spcAft>
                <a:spcPts val="0"/>
              </a:spcAft>
              <a:buClr>
                <a:schemeClr val="dk2"/>
              </a:buClr>
              <a:buFont typeface="Arial"/>
              <a:buNone/>
            </a:pPr>
            <a:r>
              <a:rPr lang="en"/>
              <a:t>required information successfully. When the user hits submit, the user will be creating and receive a message notifying</a:t>
            </a:r>
          </a:p>
          <a:p>
            <a:pPr indent="-69850" lvl="0" marL="0" marR="0" rtl="0" algn="l">
              <a:spcBef>
                <a:spcPts val="360"/>
              </a:spcBef>
              <a:spcAft>
                <a:spcPts val="0"/>
              </a:spcAft>
              <a:buClr>
                <a:schemeClr val="dk2"/>
              </a:buClr>
              <a:buFont typeface="Arial"/>
              <a:buNone/>
            </a:pPr>
            <a:r>
              <a:rPr lang="en"/>
              <a:t>them they successfully registered</a:t>
            </a:r>
          </a:p>
          <a:p>
            <a:pPr indent="0" lvl="0" marL="0" marR="0" rtl="0" algn="l">
              <a:spcBef>
                <a:spcPts val="360"/>
              </a:spcBef>
              <a:spcAft>
                <a:spcPts val="0"/>
              </a:spcAft>
              <a:buNone/>
            </a:pPr>
            <a:r>
              <a:t/>
            </a:r>
            <a:endParaRPr/>
          </a:p>
        </p:txBody>
      </p:sp>
      <p:sp>
        <p:nvSpPr>
          <p:cNvPr id="322" name="Shape 32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9" name="Shape 32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one of the rainy day cases for this user story is to ensure that the user will not be created if they input an invalid</a:t>
            </a:r>
          </a:p>
          <a:p>
            <a:pPr indent="-69850" lvl="0" marL="0" marR="0" rtl="0" algn="l">
              <a:spcBef>
                <a:spcPts val="360"/>
              </a:spcBef>
              <a:spcAft>
                <a:spcPts val="0"/>
              </a:spcAft>
              <a:buClr>
                <a:schemeClr val="dk2"/>
              </a:buClr>
              <a:buFont typeface="Arial"/>
              <a:buNone/>
            </a:pPr>
            <a:r>
              <a:rPr lang="en"/>
              <a:t>password. This was tested by entering a very weak password that did not contain a capital letter. When submit was clicked an error message</a:t>
            </a:r>
          </a:p>
          <a:p>
            <a:pPr indent="-69850" lvl="0" marL="0" marR="0" rtl="0" algn="l">
              <a:spcBef>
                <a:spcPts val="360"/>
              </a:spcBef>
              <a:spcAft>
                <a:spcPts val="0"/>
              </a:spcAft>
              <a:buClr>
                <a:schemeClr val="dk2"/>
              </a:buClr>
              <a:buFont typeface="Arial"/>
              <a:buNone/>
            </a:pPr>
            <a:r>
              <a:rPr lang="en"/>
              <a:t>notified the user that the password was missing a capital letter</a:t>
            </a:r>
          </a:p>
          <a:p>
            <a:pPr indent="0" lvl="0" marL="0" marR="0" rtl="0" algn="l">
              <a:spcBef>
                <a:spcPts val="360"/>
              </a:spcBef>
              <a:spcAft>
                <a:spcPts val="0"/>
              </a:spcAft>
              <a:buNone/>
            </a:pPr>
            <a:r>
              <a:t/>
            </a:r>
            <a:endParaRPr/>
          </a:p>
        </p:txBody>
      </p:sp>
      <p:sp>
        <p:nvSpPr>
          <p:cNvPr id="330" name="Shape 33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
        <p:nvSpPr>
          <p:cNvPr id="139" name="Shape 13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a:spcBef>
                <a:spcPts val="0"/>
              </a:spcBef>
              <a:buNone/>
            </a:pPr>
            <a:r>
              <a:rPr lang="en"/>
              <a:t> This is our teams work schedule for the semester. We spent time early on working on improving the usability of Mobile Judge which is a component of VIP. When we switched over to VIP we continued working quickly and everything continued to go smoothly</a:t>
            </a:r>
          </a:p>
          <a:p>
            <a:pPr lvl="0" rtl="0">
              <a:spcBef>
                <a:spcPts val="0"/>
              </a:spcBef>
              <a:buNone/>
            </a:pPr>
            <a:r>
              <a:t/>
            </a:r>
            <a:endParaRPr/>
          </a:p>
        </p:txBody>
      </p:sp>
      <p:sp>
        <p:nvSpPr>
          <p:cNvPr id="140" name="Shape 140"/>
          <p:cNvSpPr txBox="1"/>
          <p:nvPr>
            <p:ph idx="12" type="sldNum"/>
          </p:nvPr>
        </p:nvSpPr>
        <p:spPr>
          <a:xfrm>
            <a:off x="3884612" y="8685213"/>
            <a:ext cx="2971800" cy="457200"/>
          </a:xfrm>
          <a:prstGeom prst="rect">
            <a:avLst/>
          </a:prstGeom>
          <a:noFill/>
          <a:ln>
            <a:noFill/>
          </a:ln>
        </p:spPr>
        <p:txBody>
          <a:bodyPr anchorCtr="0" anchor="ctr" bIns="91425" lIns="91425" rIns="91425" tIns="91425">
            <a:noAutofit/>
          </a:bodyPr>
          <a:lstStyle/>
          <a:p>
            <a:pPr lvl="0" rtl="0">
              <a:spcBef>
                <a:spcPts val="0"/>
              </a:spcBef>
              <a:buClr>
                <a:srgbClr val="000000"/>
              </a:buClr>
              <a:buFont typeface="Arial"/>
              <a:buNone/>
            </a:pPr>
            <a:fld id="{00000000-1234-1234-1234-123412341234}" type="slidenum">
              <a:rPr lang="en"/>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These are some of the core features that we worked on and implemented for VIP and will go more in depth on the use cases</a:t>
            </a:r>
          </a:p>
          <a:p>
            <a:pPr indent="0" lvl="0" marL="0" marR="0" rtl="0" algn="l">
              <a:spcBef>
                <a:spcPts val="360"/>
              </a:spcBef>
              <a:spcAft>
                <a:spcPts val="0"/>
              </a:spcAft>
              <a:buNone/>
            </a:pPr>
            <a:r>
              <a:t/>
            </a:r>
            <a:endParaRPr/>
          </a:p>
        </p:txBody>
      </p:sp>
      <p:sp>
        <p:nvSpPr>
          <p:cNvPr id="147" name="Shape 14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This is the use case diagram for the main stories we worked on in VIP, as you can see. we have 3 main actors.</a:t>
            </a:r>
          </a:p>
          <a:p>
            <a:pPr indent="-69850" lvl="0" marL="0" marR="0" rtl="0" algn="l">
              <a:spcBef>
                <a:spcPts val="360"/>
              </a:spcBef>
              <a:spcAft>
                <a:spcPts val="0"/>
              </a:spcAft>
              <a:buNone/>
            </a:pPr>
            <a:r>
              <a:t/>
            </a:r>
            <a:endParaRPr/>
          </a:p>
          <a:p>
            <a:pPr indent="-69850" lvl="0" marL="0" marR="0" rtl="0" algn="l">
              <a:spcBef>
                <a:spcPts val="360"/>
              </a:spcBef>
              <a:spcAft>
                <a:spcPts val="0"/>
              </a:spcAft>
              <a:buClr>
                <a:schemeClr val="dk2"/>
              </a:buClr>
              <a:buFont typeface="Arial"/>
              <a:buNone/>
            </a:pPr>
            <a:r>
              <a:rPr lang="en"/>
              <a:t>PI/CO-PI will be the ones that accept faculty members into the system, along with accepting projects that facultypropose.</a:t>
            </a:r>
          </a:p>
          <a:p>
            <a:pPr indent="-69850" lvl="0" marL="0" marR="0" rtl="0" algn="l">
              <a:spcBef>
                <a:spcPts val="360"/>
              </a:spcBef>
              <a:spcAft>
                <a:spcPts val="0"/>
              </a:spcAft>
              <a:buClr>
                <a:schemeClr val="dk2"/>
              </a:buClr>
              <a:buFont typeface="Arial"/>
              <a:buNone/>
            </a:pPr>
            <a:r>
              <a:t/>
            </a:r>
            <a:endParaRPr/>
          </a:p>
          <a:p>
            <a:pPr indent="-69850" lvl="0" marL="0" marR="0" rtl="0" algn="l">
              <a:spcBef>
                <a:spcPts val="360"/>
              </a:spcBef>
              <a:spcAft>
                <a:spcPts val="0"/>
              </a:spcAft>
              <a:buClr>
                <a:schemeClr val="dk2"/>
              </a:buClr>
              <a:buFont typeface="Arial"/>
              <a:buNone/>
            </a:pPr>
            <a:r>
              <a:rPr lang="en"/>
              <a:t>Faculty will be able to propose projects and edit the details of the projects. They will also be able to review and accept students that apply to the projects</a:t>
            </a:r>
          </a:p>
          <a:p>
            <a:pPr indent="-69850" lvl="0" marL="0" marR="0" rtl="0" algn="l">
              <a:spcBef>
                <a:spcPts val="360"/>
              </a:spcBef>
              <a:spcAft>
                <a:spcPts val="0"/>
              </a:spcAft>
              <a:buClr>
                <a:schemeClr val="dk2"/>
              </a:buClr>
              <a:buFont typeface="Arial"/>
              <a:buNone/>
            </a:pPr>
            <a:r>
              <a:t/>
            </a:r>
            <a:endParaRPr/>
          </a:p>
          <a:p>
            <a:pPr indent="-69850" lvl="0" marL="0" marR="0" rtl="0" algn="l">
              <a:spcBef>
                <a:spcPts val="360"/>
              </a:spcBef>
              <a:spcAft>
                <a:spcPts val="0"/>
              </a:spcAft>
              <a:buClr>
                <a:schemeClr val="dk2"/>
              </a:buClr>
              <a:buFont typeface="Arial"/>
              <a:buNone/>
            </a:pPr>
            <a:r>
              <a:rPr lang="en"/>
              <a:t>Students will instantly be allowed into the system by use of their FIU accounts. They will be able to view all currently active projects and apply to them. They will be able to input information into the applications so that faculty members can then review if they are fit for the project</a:t>
            </a:r>
          </a:p>
          <a:p>
            <a:pPr indent="0" lvl="0" marL="0" marR="0" rtl="0" algn="l">
              <a:spcBef>
                <a:spcPts val="360"/>
              </a:spcBef>
              <a:spcAft>
                <a:spcPts val="0"/>
              </a:spcAft>
              <a:buNone/>
            </a:pPr>
            <a:r>
              <a:t/>
            </a:r>
            <a:endParaRPr/>
          </a:p>
        </p:txBody>
      </p:sp>
      <p:sp>
        <p:nvSpPr>
          <p:cNvPr id="156" name="Shape 15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I will now cover the user stories that were previously mentioned in more detail</a:t>
            </a:r>
          </a:p>
          <a:p>
            <a:pPr indent="-69850" lvl="0" marL="0" marR="0" rtl="0" algn="l">
              <a:spcBef>
                <a:spcPts val="360"/>
              </a:spcBef>
              <a:spcAft>
                <a:spcPts val="0"/>
              </a:spcAft>
              <a:buClr>
                <a:schemeClr val="dk2"/>
              </a:buClr>
              <a:buFont typeface="Arial"/>
              <a:buNone/>
            </a:pPr>
            <a:r>
              <a:t/>
            </a:r>
            <a:endParaRPr/>
          </a:p>
          <a:p>
            <a:pPr indent="-69850" lvl="0" marL="0" marR="0" rtl="0" algn="l">
              <a:spcBef>
                <a:spcPts val="360"/>
              </a:spcBef>
              <a:spcAft>
                <a:spcPts val="0"/>
              </a:spcAft>
              <a:buClr>
                <a:schemeClr val="dk2"/>
              </a:buClr>
              <a:buFont typeface="Arial"/>
              <a:buNone/>
            </a:pPr>
            <a:r>
              <a:rPr lang="en"/>
              <a:t>The project proposal User story is what the faculty members will interact with when proposing their own project.</a:t>
            </a:r>
          </a:p>
          <a:p>
            <a:pPr indent="-69850" lvl="0" marL="0" marR="0" rtl="0" algn="l">
              <a:spcBef>
                <a:spcPts val="360"/>
              </a:spcBef>
              <a:spcAft>
                <a:spcPts val="0"/>
              </a:spcAft>
              <a:buClr>
                <a:schemeClr val="dk2"/>
              </a:buClr>
              <a:buFont typeface="Arial"/>
              <a:buNone/>
            </a:pPr>
            <a:r>
              <a:rPr lang="en"/>
              <a:t>They will be presented a form with a Title, Image, Description, the number of students required to start this project, and which disciplines the project is intended for.</a:t>
            </a:r>
          </a:p>
          <a:p>
            <a:pPr indent="0" lvl="0" marL="0" marR="0" rtl="0" algn="l">
              <a:spcBef>
                <a:spcPts val="360"/>
              </a:spcBef>
              <a:spcAft>
                <a:spcPts val="0"/>
              </a:spcAft>
              <a:buNone/>
            </a:pPr>
            <a:r>
              <a:t/>
            </a:r>
            <a:endParaRPr/>
          </a:p>
        </p:txBody>
      </p:sp>
      <p:sp>
        <p:nvSpPr>
          <p:cNvPr id="164" name="Shape 1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Register User story is used for faculty members. Faculty members must be approved into the system by PI/CO-PI.</a:t>
            </a:r>
          </a:p>
          <a:p>
            <a:pPr indent="-69850" lvl="0" marL="0" marR="0" rtl="0" algn="l">
              <a:spcBef>
                <a:spcPts val="360"/>
              </a:spcBef>
              <a:spcAft>
                <a:spcPts val="0"/>
              </a:spcAft>
              <a:buClr>
                <a:schemeClr val="dk2"/>
              </a:buClr>
              <a:buFont typeface="Arial"/>
              <a:buNone/>
            </a:pPr>
            <a:r>
              <a:rPr lang="en"/>
              <a:t>Since not all faculty members have email accounts through gmail. They will also have to register an account withthe VIP system</a:t>
            </a:r>
          </a:p>
          <a:p>
            <a:pPr indent="0" lvl="0" marL="0" marR="0" rtl="0" algn="l">
              <a:spcBef>
                <a:spcPts val="360"/>
              </a:spcBef>
              <a:spcAft>
                <a:spcPts val="0"/>
              </a:spcAft>
              <a:buNone/>
            </a:pPr>
            <a:r>
              <a:t/>
            </a:r>
            <a:endParaRPr/>
          </a:p>
        </p:txBody>
      </p:sp>
      <p:sp>
        <p:nvSpPr>
          <p:cNvPr id="172" name="Shape 1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9" name="Shape 17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ToDo list is how faculty will be able to see any status changes for a project they have proposed. and PI/CO-PI</a:t>
            </a:r>
          </a:p>
          <a:p>
            <a:pPr indent="-69850" lvl="0" marL="0" marR="0" rtl="0" algn="l">
              <a:spcBef>
                <a:spcPts val="360"/>
              </a:spcBef>
              <a:spcAft>
                <a:spcPts val="0"/>
              </a:spcAft>
              <a:buClr>
                <a:schemeClr val="dk2"/>
              </a:buClr>
              <a:buFont typeface="Arial"/>
              <a:buNone/>
            </a:pPr>
            <a:r>
              <a:rPr lang="en"/>
              <a:t>will be able to see any projects which have been proposed as well as any faculty members that have registered for</a:t>
            </a:r>
          </a:p>
          <a:p>
            <a:pPr indent="-69850" lvl="0" marL="0" marR="0" rtl="0" algn="l">
              <a:spcBef>
                <a:spcPts val="360"/>
              </a:spcBef>
              <a:spcAft>
                <a:spcPts val="0"/>
              </a:spcAft>
              <a:buClr>
                <a:schemeClr val="dk2"/>
              </a:buClr>
              <a:buFont typeface="Arial"/>
              <a:buNone/>
            </a:pPr>
            <a:r>
              <a:rPr lang="en"/>
              <a:t>the website</a:t>
            </a:r>
          </a:p>
          <a:p>
            <a:pPr indent="0" lvl="0" marL="0" marR="0" rtl="0" algn="l">
              <a:spcBef>
                <a:spcPts val="360"/>
              </a:spcBef>
              <a:spcAft>
                <a:spcPts val="0"/>
              </a:spcAft>
              <a:buNone/>
            </a:pPr>
            <a:r>
              <a:t/>
            </a:r>
            <a:endParaRPr/>
          </a:p>
        </p:txBody>
      </p:sp>
      <p:sp>
        <p:nvSpPr>
          <p:cNvPr id="180" name="Shape 18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7" name="Shape 18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None/>
            </a:pPr>
            <a:r>
              <a:rPr lang="en"/>
              <a:t> The Teams page will serve to show any projects that have been accepted and are currently active, meaning that </a:t>
            </a:r>
          </a:p>
          <a:p>
            <a:pPr indent="-69850" lvl="0" marL="0" marR="0" rtl="0" algn="l">
              <a:spcBef>
                <a:spcPts val="360"/>
              </a:spcBef>
              <a:spcAft>
                <a:spcPts val="0"/>
              </a:spcAft>
              <a:buClr>
                <a:schemeClr val="dk2"/>
              </a:buClr>
              <a:buFont typeface="Arial"/>
              <a:buNone/>
            </a:pPr>
            <a:r>
              <a:rPr lang="en"/>
              <a:t>they are being worked on for the current term. This is where students will be able to browse for projects and view</a:t>
            </a:r>
          </a:p>
          <a:p>
            <a:pPr indent="-69850" lvl="0" marL="0" marR="0" rtl="0" algn="l">
              <a:spcBef>
                <a:spcPts val="360"/>
              </a:spcBef>
              <a:spcAft>
                <a:spcPts val="0"/>
              </a:spcAft>
              <a:buClr>
                <a:schemeClr val="dk2"/>
              </a:buClr>
              <a:buFont typeface="Arial"/>
              <a:buNone/>
            </a:pPr>
            <a:r>
              <a:rPr lang="en"/>
              <a:t>them in more detail before applying to it</a:t>
            </a:r>
          </a:p>
          <a:p>
            <a:pPr indent="0" lvl="0" marL="0" marR="0" rtl="0" algn="l">
              <a:spcBef>
                <a:spcPts val="360"/>
              </a:spcBef>
              <a:spcAft>
                <a:spcPts val="0"/>
              </a:spcAft>
              <a:buNone/>
            </a:pPr>
            <a:r>
              <a:t/>
            </a:r>
            <a:endParaRPr/>
          </a:p>
        </p:txBody>
      </p:sp>
      <p:sp>
        <p:nvSpPr>
          <p:cNvPr id="188" name="Shape 18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0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54" name="Shape 54"/>
        <p:cNvGrpSpPr/>
        <p:nvPr/>
      </p:nvGrpSpPr>
      <p:grpSpPr>
        <a:xfrm>
          <a:off x="0" y="0"/>
          <a:ext cx="0" cy="0"/>
          <a:chOff x="0" y="0"/>
          <a:chExt cx="0" cy="0"/>
        </a:xfrm>
      </p:grpSpPr>
      <p:cxnSp>
        <p:nvCxnSpPr>
          <p:cNvPr id="55" name="Shape 55"/>
          <p:cNvCxnSpPr/>
          <p:nvPr/>
        </p:nvCxnSpPr>
        <p:spPr>
          <a:xfrm>
            <a:off x="2477724" y="41565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56" name="Shape 56"/>
          <p:cNvCxnSpPr/>
          <p:nvPr/>
        </p:nvCxnSpPr>
        <p:spPr>
          <a:xfrm>
            <a:off x="2477724" y="474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57" name="Shape 57"/>
          <p:cNvCxnSpPr/>
          <p:nvPr/>
        </p:nvCxnSpPr>
        <p:spPr>
          <a:xfrm>
            <a:off x="425198" y="415650"/>
            <a:ext cx="183300" cy="0"/>
          </a:xfrm>
          <a:prstGeom prst="straightConnector1">
            <a:avLst/>
          </a:prstGeom>
          <a:noFill/>
          <a:ln cap="flat" cmpd="sng" w="19050">
            <a:solidFill>
              <a:schemeClr val="lt1"/>
            </a:solidFill>
            <a:prstDash val="solid"/>
            <a:round/>
            <a:headEnd len="med" w="med" type="none"/>
            <a:tailEnd len="med" w="med" type="none"/>
          </a:ln>
        </p:spPr>
      </p:cxnSp>
      <p:sp>
        <p:nvSpPr>
          <p:cNvPr id="58" name="Shape 58"/>
          <p:cNvSpPr txBox="1"/>
          <p:nvPr>
            <p:ph type="ctrTitle"/>
          </p:nvPr>
        </p:nvSpPr>
        <p:spPr>
          <a:xfrm>
            <a:off x="2371725" y="630225"/>
            <a:ext cx="6331500" cy="1542000"/>
          </a:xfrm>
          <a:prstGeom prst="rect">
            <a:avLst/>
          </a:prstGeom>
        </p:spPr>
        <p:txBody>
          <a:bodyPr anchorCtr="0" anchor="t" bIns="91425" lIns="91425" rIns="91425" tIns="91425"/>
          <a:lstStyle>
            <a:lvl1pPr lvl="0" rtl="0">
              <a:spcBef>
                <a:spcPts val="0"/>
              </a:spcBef>
              <a:buClr>
                <a:schemeClr val="lt1"/>
              </a:buClr>
              <a:buSzPct val="100000"/>
              <a:defRPr sz="4800">
                <a:solidFill>
                  <a:schemeClr val="lt1"/>
                </a:solidFill>
              </a:defRPr>
            </a:lvl1pPr>
            <a:lvl2pPr lvl="1" rtl="0">
              <a:spcBef>
                <a:spcPts val="0"/>
              </a:spcBef>
              <a:buClr>
                <a:schemeClr val="lt1"/>
              </a:buClr>
              <a:buSzPct val="100000"/>
              <a:defRPr sz="4800">
                <a:solidFill>
                  <a:schemeClr val="lt1"/>
                </a:solidFill>
              </a:defRPr>
            </a:lvl2pPr>
            <a:lvl3pPr lvl="2" rtl="0">
              <a:spcBef>
                <a:spcPts val="0"/>
              </a:spcBef>
              <a:buClr>
                <a:schemeClr val="lt1"/>
              </a:buClr>
              <a:buSzPct val="100000"/>
              <a:defRPr sz="4800">
                <a:solidFill>
                  <a:schemeClr val="lt1"/>
                </a:solidFill>
              </a:defRPr>
            </a:lvl3pPr>
            <a:lvl4pPr lvl="3" rtl="0">
              <a:spcBef>
                <a:spcPts val="0"/>
              </a:spcBef>
              <a:buClr>
                <a:schemeClr val="lt1"/>
              </a:buClr>
              <a:buSzPct val="100000"/>
              <a:defRPr sz="4800">
                <a:solidFill>
                  <a:schemeClr val="lt1"/>
                </a:solidFill>
              </a:defRPr>
            </a:lvl4pPr>
            <a:lvl5pPr lvl="4" rtl="0">
              <a:spcBef>
                <a:spcPts val="0"/>
              </a:spcBef>
              <a:buClr>
                <a:schemeClr val="lt1"/>
              </a:buClr>
              <a:buSzPct val="100000"/>
              <a:defRPr sz="4800">
                <a:solidFill>
                  <a:schemeClr val="lt1"/>
                </a:solidFill>
              </a:defRPr>
            </a:lvl5pPr>
            <a:lvl6pPr lvl="5" rtl="0">
              <a:spcBef>
                <a:spcPts val="0"/>
              </a:spcBef>
              <a:buClr>
                <a:schemeClr val="lt1"/>
              </a:buClr>
              <a:buSzPct val="100000"/>
              <a:defRPr sz="4800">
                <a:solidFill>
                  <a:schemeClr val="lt1"/>
                </a:solidFill>
              </a:defRPr>
            </a:lvl6pPr>
            <a:lvl7pPr lvl="6" rtl="0">
              <a:spcBef>
                <a:spcPts val="0"/>
              </a:spcBef>
              <a:buClr>
                <a:schemeClr val="lt1"/>
              </a:buClr>
              <a:buSzPct val="100000"/>
              <a:defRPr sz="4800">
                <a:solidFill>
                  <a:schemeClr val="lt1"/>
                </a:solidFill>
              </a:defRPr>
            </a:lvl7pPr>
            <a:lvl8pPr lvl="7" rtl="0">
              <a:spcBef>
                <a:spcPts val="0"/>
              </a:spcBef>
              <a:buClr>
                <a:schemeClr val="lt1"/>
              </a:buClr>
              <a:buSzPct val="100000"/>
              <a:defRPr sz="4800">
                <a:solidFill>
                  <a:schemeClr val="lt1"/>
                </a:solidFill>
              </a:defRPr>
            </a:lvl8pPr>
            <a:lvl9pPr lvl="8" rtl="0">
              <a:spcBef>
                <a:spcPts val="0"/>
              </a:spcBef>
              <a:buClr>
                <a:schemeClr val="lt1"/>
              </a:buClr>
              <a:buSzPct val="100000"/>
              <a:defRPr sz="4800">
                <a:solidFill>
                  <a:schemeClr val="lt1"/>
                </a:solidFill>
              </a:defRPr>
            </a:lvl9pPr>
          </a:lstStyle>
          <a:p/>
        </p:txBody>
      </p:sp>
      <p:sp>
        <p:nvSpPr>
          <p:cNvPr id="59" name="Shape 59"/>
          <p:cNvSpPr txBox="1"/>
          <p:nvPr>
            <p:ph idx="1" type="subTitle"/>
          </p:nvPr>
        </p:nvSpPr>
        <p:spPr>
          <a:xfrm>
            <a:off x="2390266" y="3238450"/>
            <a:ext cx="6331500" cy="1241700"/>
          </a:xfrm>
          <a:prstGeom prst="rect">
            <a:avLst/>
          </a:prstGeom>
        </p:spPr>
        <p:txBody>
          <a:bodyPr anchorCtr="0" anchor="b" bIns="91425" lIns="91425" rIns="91425" tIns="91425"/>
          <a:lstStyle>
            <a:lvl1pPr lvl="0" rtl="0">
              <a:lnSpc>
                <a:spcPct val="100000"/>
              </a:lnSpc>
              <a:spcBef>
                <a:spcPts val="0"/>
              </a:spcBef>
              <a:spcAft>
                <a:spcPts val="0"/>
              </a:spcAft>
              <a:buClr>
                <a:schemeClr val="lt1"/>
              </a:buClr>
              <a:buNone/>
              <a:defRPr>
                <a:solidFill>
                  <a:schemeClr val="lt1"/>
                </a:solidFill>
              </a:defRPr>
            </a:lvl1pPr>
            <a:lvl2pPr lvl="1" rtl="0">
              <a:lnSpc>
                <a:spcPct val="100000"/>
              </a:lnSpc>
              <a:spcBef>
                <a:spcPts val="0"/>
              </a:spcBef>
              <a:spcAft>
                <a:spcPts val="0"/>
              </a:spcAft>
              <a:buClr>
                <a:schemeClr val="lt1"/>
              </a:buClr>
              <a:buSzPct val="100000"/>
              <a:buNone/>
              <a:defRPr sz="1800">
                <a:solidFill>
                  <a:schemeClr val="lt1"/>
                </a:solidFill>
              </a:defRPr>
            </a:lvl2pPr>
            <a:lvl3pPr lvl="2" rtl="0">
              <a:lnSpc>
                <a:spcPct val="100000"/>
              </a:lnSpc>
              <a:spcBef>
                <a:spcPts val="0"/>
              </a:spcBef>
              <a:spcAft>
                <a:spcPts val="0"/>
              </a:spcAft>
              <a:buClr>
                <a:schemeClr val="lt1"/>
              </a:buClr>
              <a:buSzPct val="100000"/>
              <a:buNone/>
              <a:defRPr sz="1800">
                <a:solidFill>
                  <a:schemeClr val="lt1"/>
                </a:solidFill>
              </a:defRPr>
            </a:lvl3pPr>
            <a:lvl4pPr lvl="3" rtl="0">
              <a:lnSpc>
                <a:spcPct val="100000"/>
              </a:lnSpc>
              <a:spcBef>
                <a:spcPts val="0"/>
              </a:spcBef>
              <a:spcAft>
                <a:spcPts val="0"/>
              </a:spcAft>
              <a:buClr>
                <a:schemeClr val="lt1"/>
              </a:buClr>
              <a:buSzPct val="100000"/>
              <a:buNone/>
              <a:defRPr sz="1800">
                <a:solidFill>
                  <a:schemeClr val="lt1"/>
                </a:solidFill>
              </a:defRPr>
            </a:lvl4pPr>
            <a:lvl5pPr lvl="4" rtl="0">
              <a:lnSpc>
                <a:spcPct val="100000"/>
              </a:lnSpc>
              <a:spcBef>
                <a:spcPts val="0"/>
              </a:spcBef>
              <a:spcAft>
                <a:spcPts val="0"/>
              </a:spcAft>
              <a:buClr>
                <a:schemeClr val="lt1"/>
              </a:buClr>
              <a:buSzPct val="100000"/>
              <a:buNone/>
              <a:defRPr sz="1800">
                <a:solidFill>
                  <a:schemeClr val="lt1"/>
                </a:solidFill>
              </a:defRPr>
            </a:lvl5pPr>
            <a:lvl6pPr lvl="5" rtl="0">
              <a:lnSpc>
                <a:spcPct val="100000"/>
              </a:lnSpc>
              <a:spcBef>
                <a:spcPts val="0"/>
              </a:spcBef>
              <a:spcAft>
                <a:spcPts val="0"/>
              </a:spcAft>
              <a:buClr>
                <a:schemeClr val="lt1"/>
              </a:buClr>
              <a:buSzPct val="100000"/>
              <a:buNone/>
              <a:defRPr sz="1800">
                <a:solidFill>
                  <a:schemeClr val="lt1"/>
                </a:solidFill>
              </a:defRPr>
            </a:lvl6pPr>
            <a:lvl7pPr lvl="6" rtl="0">
              <a:lnSpc>
                <a:spcPct val="100000"/>
              </a:lnSpc>
              <a:spcBef>
                <a:spcPts val="0"/>
              </a:spcBef>
              <a:spcAft>
                <a:spcPts val="0"/>
              </a:spcAft>
              <a:buClr>
                <a:schemeClr val="lt1"/>
              </a:buClr>
              <a:buSzPct val="100000"/>
              <a:buNone/>
              <a:defRPr sz="1800">
                <a:solidFill>
                  <a:schemeClr val="lt1"/>
                </a:solidFill>
              </a:defRPr>
            </a:lvl7pPr>
            <a:lvl8pPr lvl="7" rtl="0">
              <a:lnSpc>
                <a:spcPct val="100000"/>
              </a:lnSpc>
              <a:spcBef>
                <a:spcPts val="0"/>
              </a:spcBef>
              <a:spcAft>
                <a:spcPts val="0"/>
              </a:spcAft>
              <a:buClr>
                <a:schemeClr val="lt1"/>
              </a:buClr>
              <a:buSzPct val="100000"/>
              <a:buNone/>
              <a:defRPr sz="1800">
                <a:solidFill>
                  <a:schemeClr val="lt1"/>
                </a:solidFill>
              </a:defRPr>
            </a:lvl8pPr>
            <a:lvl9pPr lvl="8" rtl="0">
              <a:lnSpc>
                <a:spcPct val="100000"/>
              </a:lnSpc>
              <a:spcBef>
                <a:spcPts val="0"/>
              </a:spcBef>
              <a:spcAft>
                <a:spcPts val="0"/>
              </a:spcAft>
              <a:buClr>
                <a:schemeClr val="lt1"/>
              </a:buClr>
              <a:buSzPct val="100000"/>
              <a:buNone/>
              <a:defRPr sz="1800">
                <a:solidFill>
                  <a:schemeClr val="lt1"/>
                </a:solidFill>
              </a:defRPr>
            </a:lvl9pPr>
          </a:lstStyle>
          <a:p/>
        </p:txBody>
      </p:sp>
      <p:sp>
        <p:nvSpPr>
          <p:cNvPr id="60" name="Shape 60"/>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1" name="Shape 61"/>
        <p:cNvGrpSpPr/>
        <p:nvPr/>
      </p:nvGrpSpPr>
      <p:grpSpPr>
        <a:xfrm>
          <a:off x="0" y="0"/>
          <a:ext cx="0" cy="0"/>
          <a:chOff x="0" y="0"/>
          <a:chExt cx="0" cy="0"/>
        </a:xfrm>
      </p:grpSpPr>
      <p:cxnSp>
        <p:nvCxnSpPr>
          <p:cNvPr id="62" name="Shape 62"/>
          <p:cNvCxnSpPr/>
          <p:nvPr/>
        </p:nvCxnSpPr>
        <p:spPr>
          <a:xfrm>
            <a:off x="425200" y="41565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63" name="Shape 63"/>
          <p:cNvCxnSpPr/>
          <p:nvPr/>
        </p:nvCxnSpPr>
        <p:spPr>
          <a:xfrm>
            <a:off x="425200" y="4740000"/>
            <a:ext cx="8296800" cy="0"/>
          </a:xfrm>
          <a:prstGeom prst="straightConnector1">
            <a:avLst/>
          </a:prstGeom>
          <a:noFill/>
          <a:ln cap="flat" cmpd="sng" w="19050">
            <a:solidFill>
              <a:schemeClr val="lt1"/>
            </a:solidFill>
            <a:prstDash val="solid"/>
            <a:round/>
            <a:headEnd len="med" w="med" type="none"/>
            <a:tailEnd len="med" w="med" type="none"/>
          </a:ln>
        </p:spPr>
      </p:cxnSp>
      <p:sp>
        <p:nvSpPr>
          <p:cNvPr id="64" name="Shape 64"/>
          <p:cNvSpPr txBox="1"/>
          <p:nvPr>
            <p:ph type="title"/>
          </p:nvPr>
        </p:nvSpPr>
        <p:spPr>
          <a:xfrm>
            <a:off x="406425" y="1806825"/>
            <a:ext cx="8296800" cy="1542000"/>
          </a:xfrm>
          <a:prstGeom prst="rect">
            <a:avLst/>
          </a:prstGeom>
        </p:spPr>
        <p:txBody>
          <a:bodyPr anchorCtr="0" anchor="ctr" bIns="91425" lIns="91425" rIns="91425" tIns="91425"/>
          <a:lstStyle>
            <a:lvl1pPr lvl="0" rtl="0" algn="ctr">
              <a:spcBef>
                <a:spcPts val="0"/>
              </a:spcBef>
              <a:buClr>
                <a:schemeClr val="lt1"/>
              </a:buClr>
              <a:buSzPct val="100000"/>
              <a:defRPr sz="4800">
                <a:solidFill>
                  <a:schemeClr val="lt1"/>
                </a:solidFill>
              </a:defRPr>
            </a:lvl1pPr>
            <a:lvl2pPr lvl="1" rtl="0" algn="ctr">
              <a:spcBef>
                <a:spcPts val="0"/>
              </a:spcBef>
              <a:buClr>
                <a:schemeClr val="lt1"/>
              </a:buClr>
              <a:buSzPct val="100000"/>
              <a:defRPr sz="4800">
                <a:solidFill>
                  <a:schemeClr val="lt1"/>
                </a:solidFill>
              </a:defRPr>
            </a:lvl2pPr>
            <a:lvl3pPr lvl="2" rtl="0" algn="ctr">
              <a:spcBef>
                <a:spcPts val="0"/>
              </a:spcBef>
              <a:buClr>
                <a:schemeClr val="lt1"/>
              </a:buClr>
              <a:buSzPct val="100000"/>
              <a:defRPr sz="4800">
                <a:solidFill>
                  <a:schemeClr val="lt1"/>
                </a:solidFill>
              </a:defRPr>
            </a:lvl3pPr>
            <a:lvl4pPr lvl="3" rtl="0" algn="ctr">
              <a:spcBef>
                <a:spcPts val="0"/>
              </a:spcBef>
              <a:buClr>
                <a:schemeClr val="lt1"/>
              </a:buClr>
              <a:buSzPct val="100000"/>
              <a:defRPr sz="4800">
                <a:solidFill>
                  <a:schemeClr val="lt1"/>
                </a:solidFill>
              </a:defRPr>
            </a:lvl4pPr>
            <a:lvl5pPr lvl="4" rtl="0" algn="ctr">
              <a:spcBef>
                <a:spcPts val="0"/>
              </a:spcBef>
              <a:buClr>
                <a:schemeClr val="lt1"/>
              </a:buClr>
              <a:buSzPct val="100000"/>
              <a:defRPr sz="4800">
                <a:solidFill>
                  <a:schemeClr val="lt1"/>
                </a:solidFill>
              </a:defRPr>
            </a:lvl5pPr>
            <a:lvl6pPr lvl="5" rtl="0" algn="ctr">
              <a:spcBef>
                <a:spcPts val="0"/>
              </a:spcBef>
              <a:buClr>
                <a:schemeClr val="lt1"/>
              </a:buClr>
              <a:buSzPct val="100000"/>
              <a:defRPr sz="4800">
                <a:solidFill>
                  <a:schemeClr val="lt1"/>
                </a:solidFill>
              </a:defRPr>
            </a:lvl6pPr>
            <a:lvl7pPr lvl="6" rtl="0" algn="ctr">
              <a:spcBef>
                <a:spcPts val="0"/>
              </a:spcBef>
              <a:buClr>
                <a:schemeClr val="lt1"/>
              </a:buClr>
              <a:buSzPct val="100000"/>
              <a:defRPr sz="4800">
                <a:solidFill>
                  <a:schemeClr val="lt1"/>
                </a:solidFill>
              </a:defRPr>
            </a:lvl7pPr>
            <a:lvl8pPr lvl="7" rtl="0" algn="ctr">
              <a:spcBef>
                <a:spcPts val="0"/>
              </a:spcBef>
              <a:buClr>
                <a:schemeClr val="lt1"/>
              </a:buClr>
              <a:buSzPct val="100000"/>
              <a:defRPr sz="4800">
                <a:solidFill>
                  <a:schemeClr val="lt1"/>
                </a:solidFill>
              </a:defRPr>
            </a:lvl8pPr>
            <a:lvl9pPr lvl="8" rtl="0" algn="ctr">
              <a:spcBef>
                <a:spcPts val="0"/>
              </a:spcBef>
              <a:buClr>
                <a:schemeClr val="lt1"/>
              </a:buClr>
              <a:buSzPct val="100000"/>
              <a:defRPr sz="4800">
                <a:solidFill>
                  <a:schemeClr val="lt1"/>
                </a:solidFill>
              </a:defRPr>
            </a:lvl9pPr>
          </a:lstStyle>
          <a:p/>
        </p:txBody>
      </p:sp>
      <p:sp>
        <p:nvSpPr>
          <p:cNvPr id="65" name="Shape 65"/>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66" name="Shape 66"/>
        <p:cNvGrpSpPr/>
        <p:nvPr/>
      </p:nvGrpSpPr>
      <p:grpSpPr>
        <a:xfrm>
          <a:off x="0" y="0"/>
          <a:ext cx="0" cy="0"/>
          <a:chOff x="0" y="0"/>
          <a:chExt cx="0" cy="0"/>
        </a:xfrm>
      </p:grpSpPr>
      <p:cxnSp>
        <p:nvCxnSpPr>
          <p:cNvPr id="67" name="Shape 67"/>
          <p:cNvCxnSpPr/>
          <p:nvPr/>
        </p:nvCxnSpPr>
        <p:spPr>
          <a:xfrm>
            <a:off x="2477724" y="41565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68" name="Shape 68"/>
          <p:cNvCxnSpPr/>
          <p:nvPr/>
        </p:nvCxnSpPr>
        <p:spPr>
          <a:xfrm>
            <a:off x="2477724" y="474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69" name="Shape 69"/>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70" name="Shape 70"/>
          <p:cNvSpPr txBox="1"/>
          <p:nvPr>
            <p:ph type="title"/>
          </p:nvPr>
        </p:nvSpPr>
        <p:spPr>
          <a:xfrm>
            <a:off x="2400250" y="575950"/>
            <a:ext cx="6321600" cy="6354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1" name="Shape 71"/>
          <p:cNvSpPr txBox="1"/>
          <p:nvPr>
            <p:ph idx="1" type="body"/>
          </p:nvPr>
        </p:nvSpPr>
        <p:spPr>
          <a:xfrm>
            <a:off x="2410112" y="1595775"/>
            <a:ext cx="6321600" cy="3002399"/>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2" name="Shape 72"/>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73" name="Shape 73"/>
        <p:cNvGrpSpPr/>
        <p:nvPr/>
      </p:nvGrpSpPr>
      <p:grpSpPr>
        <a:xfrm>
          <a:off x="0" y="0"/>
          <a:ext cx="0" cy="0"/>
          <a:chOff x="0" y="0"/>
          <a:chExt cx="0" cy="0"/>
        </a:xfrm>
      </p:grpSpPr>
      <p:cxnSp>
        <p:nvCxnSpPr>
          <p:cNvPr id="74" name="Shape 74"/>
          <p:cNvCxnSpPr/>
          <p:nvPr/>
        </p:nvCxnSpPr>
        <p:spPr>
          <a:xfrm>
            <a:off x="2477724" y="41565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75" name="Shape 75"/>
          <p:cNvCxnSpPr/>
          <p:nvPr/>
        </p:nvCxnSpPr>
        <p:spPr>
          <a:xfrm>
            <a:off x="2477724" y="474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76" name="Shape 76"/>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77" name="Shape 77"/>
          <p:cNvSpPr txBox="1"/>
          <p:nvPr>
            <p:ph type="title"/>
          </p:nvPr>
        </p:nvSpPr>
        <p:spPr>
          <a:xfrm>
            <a:off x="2400250" y="575950"/>
            <a:ext cx="6321600" cy="6354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8" name="Shape 78"/>
          <p:cNvSpPr txBox="1"/>
          <p:nvPr>
            <p:ph idx="1" type="body"/>
          </p:nvPr>
        </p:nvSpPr>
        <p:spPr>
          <a:xfrm>
            <a:off x="2400302" y="1602675"/>
            <a:ext cx="3071400" cy="3002400"/>
          </a:xfrm>
          <a:prstGeom prst="rect">
            <a:avLst/>
          </a:prstGeom>
        </p:spPr>
        <p:txBody>
          <a:bodyPr anchorCtr="0" anchor="t" bIns="91425" lIns="91425" rIns="91425" tIns="91425"/>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79" name="Shape 79"/>
          <p:cNvSpPr txBox="1"/>
          <p:nvPr>
            <p:ph idx="2" type="body"/>
          </p:nvPr>
        </p:nvSpPr>
        <p:spPr>
          <a:xfrm>
            <a:off x="5650571" y="1602675"/>
            <a:ext cx="3071400" cy="3002400"/>
          </a:xfrm>
          <a:prstGeom prst="rect">
            <a:avLst/>
          </a:prstGeom>
        </p:spPr>
        <p:txBody>
          <a:bodyPr anchorCtr="0" anchor="t" bIns="91425" lIns="91425" rIns="91425" tIns="91425"/>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80" name="Shape 80"/>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1" name="Shape 81"/>
        <p:cNvGrpSpPr/>
        <p:nvPr/>
      </p:nvGrpSpPr>
      <p:grpSpPr>
        <a:xfrm>
          <a:off x="0" y="0"/>
          <a:ext cx="0" cy="0"/>
          <a:chOff x="0" y="0"/>
          <a:chExt cx="0" cy="0"/>
        </a:xfrm>
      </p:grpSpPr>
      <p:sp>
        <p:nvSpPr>
          <p:cNvPr id="82" name="Shape 82"/>
          <p:cNvSpPr txBox="1"/>
          <p:nvPr>
            <p:ph type="title"/>
          </p:nvPr>
        </p:nvSpPr>
        <p:spPr>
          <a:xfrm>
            <a:off x="303300" y="411575"/>
            <a:ext cx="8520600" cy="6396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83" name="Shape 83"/>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84" name="Shape 84"/>
        <p:cNvGrpSpPr/>
        <p:nvPr/>
      </p:nvGrpSpPr>
      <p:grpSpPr>
        <a:xfrm>
          <a:off x="0" y="0"/>
          <a:ext cx="0" cy="0"/>
          <a:chOff x="0" y="0"/>
          <a:chExt cx="0" cy="0"/>
        </a:xfrm>
      </p:grpSpPr>
      <p:cxnSp>
        <p:nvCxnSpPr>
          <p:cNvPr id="85" name="Shape 85"/>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86" name="Shape 86"/>
          <p:cNvSpPr txBox="1"/>
          <p:nvPr>
            <p:ph type="title"/>
          </p:nvPr>
        </p:nvSpPr>
        <p:spPr>
          <a:xfrm>
            <a:off x="319500" y="936600"/>
            <a:ext cx="2808000" cy="755700"/>
          </a:xfrm>
          <a:prstGeom prst="rect">
            <a:avLst/>
          </a:prstGeom>
        </p:spPr>
        <p:txBody>
          <a:bodyPr anchorCtr="0" anchor="b" bIns="91425" lIns="91425" rIns="91425" tIns="91425"/>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p:txBody>
      </p:sp>
      <p:sp>
        <p:nvSpPr>
          <p:cNvPr id="87" name="Shape 87"/>
          <p:cNvSpPr txBox="1"/>
          <p:nvPr>
            <p:ph idx="1" type="body"/>
          </p:nvPr>
        </p:nvSpPr>
        <p:spPr>
          <a:xfrm>
            <a:off x="319500" y="1846803"/>
            <a:ext cx="2808000" cy="2806200"/>
          </a:xfrm>
          <a:prstGeom prst="rect">
            <a:avLst/>
          </a:prstGeom>
        </p:spPr>
        <p:txBody>
          <a:bodyPr anchorCtr="0" anchor="t" bIns="91425" lIns="91425" rIns="91425" tIns="91425"/>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88" name="Shape 88"/>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89" name="Shape 89"/>
        <p:cNvGrpSpPr/>
        <p:nvPr/>
      </p:nvGrpSpPr>
      <p:grpSpPr>
        <a:xfrm>
          <a:off x="0" y="0"/>
          <a:ext cx="0" cy="0"/>
          <a:chOff x="0" y="0"/>
          <a:chExt cx="0" cy="0"/>
        </a:xfrm>
      </p:grpSpPr>
      <p:cxnSp>
        <p:nvCxnSpPr>
          <p:cNvPr id="90" name="Shape 90"/>
          <p:cNvCxnSpPr/>
          <p:nvPr/>
        </p:nvCxnSpPr>
        <p:spPr>
          <a:xfrm>
            <a:off x="425198" y="415650"/>
            <a:ext cx="183300" cy="0"/>
          </a:xfrm>
          <a:prstGeom prst="straightConnector1">
            <a:avLst/>
          </a:prstGeom>
          <a:noFill/>
          <a:ln cap="flat" cmpd="sng" w="19050">
            <a:solidFill>
              <a:schemeClr val="lt1"/>
            </a:solidFill>
            <a:prstDash val="solid"/>
            <a:round/>
            <a:headEnd len="med" w="med" type="none"/>
            <a:tailEnd len="med" w="med" type="none"/>
          </a:ln>
        </p:spPr>
      </p:cxnSp>
      <p:sp>
        <p:nvSpPr>
          <p:cNvPr id="91" name="Shape 91"/>
          <p:cNvSpPr txBox="1"/>
          <p:nvPr>
            <p:ph type="title"/>
          </p:nvPr>
        </p:nvSpPr>
        <p:spPr>
          <a:xfrm>
            <a:off x="283103" y="712140"/>
            <a:ext cx="6244200" cy="3835500"/>
          </a:xfrm>
          <a:prstGeom prst="rect">
            <a:avLst/>
          </a:prstGeom>
        </p:spPr>
        <p:txBody>
          <a:bodyPr anchorCtr="0" anchor="ctr" bIns="91425" lIns="91425" rIns="91425" tIns="91425"/>
          <a:lstStyle>
            <a:lvl1pPr lvl="0" rtl="0">
              <a:spcBef>
                <a:spcPts val="0"/>
              </a:spcBef>
              <a:buClr>
                <a:schemeClr val="lt1"/>
              </a:buClr>
              <a:buSzPct val="100000"/>
              <a:defRPr sz="4800">
                <a:solidFill>
                  <a:schemeClr val="lt1"/>
                </a:solidFill>
              </a:defRPr>
            </a:lvl1pPr>
            <a:lvl2pPr lvl="1" rtl="0">
              <a:spcBef>
                <a:spcPts val="0"/>
              </a:spcBef>
              <a:buClr>
                <a:schemeClr val="lt1"/>
              </a:buClr>
              <a:buSzPct val="100000"/>
              <a:defRPr sz="4800">
                <a:solidFill>
                  <a:schemeClr val="lt1"/>
                </a:solidFill>
              </a:defRPr>
            </a:lvl2pPr>
            <a:lvl3pPr lvl="2" rtl="0">
              <a:spcBef>
                <a:spcPts val="0"/>
              </a:spcBef>
              <a:buClr>
                <a:schemeClr val="lt1"/>
              </a:buClr>
              <a:buSzPct val="100000"/>
              <a:defRPr sz="4800">
                <a:solidFill>
                  <a:schemeClr val="lt1"/>
                </a:solidFill>
              </a:defRPr>
            </a:lvl3pPr>
            <a:lvl4pPr lvl="3" rtl="0">
              <a:spcBef>
                <a:spcPts val="0"/>
              </a:spcBef>
              <a:buClr>
                <a:schemeClr val="lt1"/>
              </a:buClr>
              <a:buSzPct val="100000"/>
              <a:defRPr sz="4800">
                <a:solidFill>
                  <a:schemeClr val="lt1"/>
                </a:solidFill>
              </a:defRPr>
            </a:lvl4pPr>
            <a:lvl5pPr lvl="4" rtl="0">
              <a:spcBef>
                <a:spcPts val="0"/>
              </a:spcBef>
              <a:buClr>
                <a:schemeClr val="lt1"/>
              </a:buClr>
              <a:buSzPct val="100000"/>
              <a:defRPr sz="4800">
                <a:solidFill>
                  <a:schemeClr val="lt1"/>
                </a:solidFill>
              </a:defRPr>
            </a:lvl5pPr>
            <a:lvl6pPr lvl="5" rtl="0">
              <a:spcBef>
                <a:spcPts val="0"/>
              </a:spcBef>
              <a:buClr>
                <a:schemeClr val="lt1"/>
              </a:buClr>
              <a:buSzPct val="100000"/>
              <a:defRPr sz="4800">
                <a:solidFill>
                  <a:schemeClr val="lt1"/>
                </a:solidFill>
              </a:defRPr>
            </a:lvl6pPr>
            <a:lvl7pPr lvl="6" rtl="0">
              <a:spcBef>
                <a:spcPts val="0"/>
              </a:spcBef>
              <a:buClr>
                <a:schemeClr val="lt1"/>
              </a:buClr>
              <a:buSzPct val="100000"/>
              <a:defRPr sz="4800">
                <a:solidFill>
                  <a:schemeClr val="lt1"/>
                </a:solidFill>
              </a:defRPr>
            </a:lvl7pPr>
            <a:lvl8pPr lvl="7" rtl="0">
              <a:spcBef>
                <a:spcPts val="0"/>
              </a:spcBef>
              <a:buClr>
                <a:schemeClr val="lt1"/>
              </a:buClr>
              <a:buSzPct val="100000"/>
              <a:defRPr sz="4800">
                <a:solidFill>
                  <a:schemeClr val="lt1"/>
                </a:solidFill>
              </a:defRPr>
            </a:lvl8pPr>
            <a:lvl9pPr lvl="8" rtl="0">
              <a:spcBef>
                <a:spcPts val="0"/>
              </a:spcBef>
              <a:buClr>
                <a:schemeClr val="lt1"/>
              </a:buClr>
              <a:buSzPct val="100000"/>
              <a:defRPr sz="4800">
                <a:solidFill>
                  <a:schemeClr val="lt1"/>
                </a:solidFill>
              </a:defRPr>
            </a:lvl9pPr>
          </a:lstStyle>
          <a:p/>
        </p:txBody>
      </p:sp>
      <p:sp>
        <p:nvSpPr>
          <p:cNvPr id="92" name="Shape 92"/>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93" name="Shape 93"/>
        <p:cNvGrpSpPr/>
        <p:nvPr/>
      </p:nvGrpSpPr>
      <p:grpSpPr>
        <a:xfrm>
          <a:off x="0" y="0"/>
          <a:ext cx="0" cy="0"/>
          <a:chOff x="0" y="0"/>
          <a:chExt cx="0" cy="0"/>
        </a:xfrm>
      </p:grpSpPr>
      <p:sp>
        <p:nvSpPr>
          <p:cNvPr id="94" name="Shape 94"/>
          <p:cNvSpPr/>
          <p:nvPr/>
        </p:nvSpPr>
        <p:spPr>
          <a:xfrm>
            <a:off x="4572000" y="12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95" name="Shape 95"/>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96" name="Shape 96"/>
          <p:cNvSpPr txBox="1"/>
          <p:nvPr>
            <p:ph type="title"/>
          </p:nvPr>
        </p:nvSpPr>
        <p:spPr>
          <a:xfrm>
            <a:off x="265500" y="1397350"/>
            <a:ext cx="4045200" cy="1318200"/>
          </a:xfrm>
          <a:prstGeom prst="rect">
            <a:avLst/>
          </a:prstGeom>
        </p:spPr>
        <p:txBody>
          <a:bodyPr anchorCtr="0" anchor="b" bIns="91425" lIns="91425" rIns="91425" tIns="91425"/>
          <a:lstStyle>
            <a:lvl1pPr lvl="0" rtl="0" algn="ctr">
              <a:spcBef>
                <a:spcPts val="0"/>
              </a:spcBef>
              <a:buClr>
                <a:schemeClr val="dk1"/>
              </a:buClr>
              <a:buSzPct val="100000"/>
              <a:defRPr sz="3600">
                <a:solidFill>
                  <a:schemeClr val="dk1"/>
                </a:solidFill>
              </a:defRPr>
            </a:lvl1pPr>
            <a:lvl2pPr lvl="1" rtl="0" algn="ctr">
              <a:spcBef>
                <a:spcPts val="0"/>
              </a:spcBef>
              <a:buClr>
                <a:schemeClr val="dk1"/>
              </a:buClr>
              <a:buSzPct val="100000"/>
              <a:defRPr sz="3600">
                <a:solidFill>
                  <a:schemeClr val="dk1"/>
                </a:solidFill>
              </a:defRPr>
            </a:lvl2pPr>
            <a:lvl3pPr lvl="2" rtl="0" algn="ctr">
              <a:spcBef>
                <a:spcPts val="0"/>
              </a:spcBef>
              <a:buClr>
                <a:schemeClr val="dk1"/>
              </a:buClr>
              <a:buSzPct val="100000"/>
              <a:defRPr sz="3600">
                <a:solidFill>
                  <a:schemeClr val="dk1"/>
                </a:solidFill>
              </a:defRPr>
            </a:lvl3pPr>
            <a:lvl4pPr lvl="3" rtl="0" algn="ctr">
              <a:spcBef>
                <a:spcPts val="0"/>
              </a:spcBef>
              <a:buClr>
                <a:schemeClr val="dk1"/>
              </a:buClr>
              <a:buSzPct val="100000"/>
              <a:defRPr sz="3600">
                <a:solidFill>
                  <a:schemeClr val="dk1"/>
                </a:solidFill>
              </a:defRPr>
            </a:lvl4pPr>
            <a:lvl5pPr lvl="4" rtl="0" algn="ctr">
              <a:spcBef>
                <a:spcPts val="0"/>
              </a:spcBef>
              <a:buClr>
                <a:schemeClr val="dk1"/>
              </a:buClr>
              <a:buSzPct val="100000"/>
              <a:defRPr sz="3600">
                <a:solidFill>
                  <a:schemeClr val="dk1"/>
                </a:solidFill>
              </a:defRPr>
            </a:lvl5pPr>
            <a:lvl6pPr lvl="5" rtl="0" algn="ctr">
              <a:spcBef>
                <a:spcPts val="0"/>
              </a:spcBef>
              <a:buClr>
                <a:schemeClr val="dk1"/>
              </a:buClr>
              <a:buSzPct val="100000"/>
              <a:defRPr sz="3600">
                <a:solidFill>
                  <a:schemeClr val="dk1"/>
                </a:solidFill>
              </a:defRPr>
            </a:lvl6pPr>
            <a:lvl7pPr lvl="6" rtl="0" algn="ctr">
              <a:spcBef>
                <a:spcPts val="0"/>
              </a:spcBef>
              <a:buClr>
                <a:schemeClr val="dk1"/>
              </a:buClr>
              <a:buSzPct val="100000"/>
              <a:defRPr sz="3600">
                <a:solidFill>
                  <a:schemeClr val="dk1"/>
                </a:solidFill>
              </a:defRPr>
            </a:lvl7pPr>
            <a:lvl8pPr lvl="7" rtl="0" algn="ctr">
              <a:spcBef>
                <a:spcPts val="0"/>
              </a:spcBef>
              <a:buClr>
                <a:schemeClr val="dk1"/>
              </a:buClr>
              <a:buSzPct val="100000"/>
              <a:defRPr sz="3600">
                <a:solidFill>
                  <a:schemeClr val="dk1"/>
                </a:solidFill>
              </a:defRPr>
            </a:lvl8pPr>
            <a:lvl9pPr lvl="8" rtl="0" algn="ctr">
              <a:spcBef>
                <a:spcPts val="0"/>
              </a:spcBef>
              <a:buClr>
                <a:schemeClr val="dk1"/>
              </a:buClr>
              <a:buSzPct val="100000"/>
              <a:defRPr sz="3600">
                <a:solidFill>
                  <a:schemeClr val="dk1"/>
                </a:solidFill>
              </a:defRPr>
            </a:lvl9pPr>
          </a:lstStyle>
          <a:p/>
        </p:txBody>
      </p:sp>
      <p:sp>
        <p:nvSpPr>
          <p:cNvPr id="97" name="Shape 97"/>
          <p:cNvSpPr txBox="1"/>
          <p:nvPr>
            <p:ph idx="1" type="subTitle"/>
          </p:nvPr>
        </p:nvSpPr>
        <p:spPr>
          <a:xfrm>
            <a:off x="265500" y="2735370"/>
            <a:ext cx="4045200" cy="1345499"/>
          </a:xfrm>
          <a:prstGeom prst="rect">
            <a:avLst/>
          </a:prstGeom>
        </p:spPr>
        <p:txBody>
          <a:bodyPr anchorCtr="0" anchor="t" bIns="91425" lIns="91425" rIns="91425" tIns="91425"/>
          <a:lstStyle>
            <a:lvl1pPr lvl="0" rtl="0" algn="ctr">
              <a:lnSpc>
                <a:spcPct val="100000"/>
              </a:lnSpc>
              <a:spcBef>
                <a:spcPts val="0"/>
              </a:spcBef>
              <a:spcAft>
                <a:spcPts val="0"/>
              </a:spcAft>
              <a:buSzPct val="100000"/>
              <a:buNone/>
              <a:defRPr sz="2100"/>
            </a:lvl1pPr>
            <a:lvl2pPr lvl="1" rtl="0" algn="ctr">
              <a:lnSpc>
                <a:spcPct val="100000"/>
              </a:lnSpc>
              <a:spcBef>
                <a:spcPts val="0"/>
              </a:spcBef>
              <a:spcAft>
                <a:spcPts val="0"/>
              </a:spcAft>
              <a:buSzPct val="100000"/>
              <a:buNone/>
              <a:defRPr sz="2100"/>
            </a:lvl2pPr>
            <a:lvl3pPr lvl="2" rtl="0" algn="ctr">
              <a:lnSpc>
                <a:spcPct val="100000"/>
              </a:lnSpc>
              <a:spcBef>
                <a:spcPts val="0"/>
              </a:spcBef>
              <a:spcAft>
                <a:spcPts val="0"/>
              </a:spcAft>
              <a:buSzPct val="100000"/>
              <a:buNone/>
              <a:defRPr sz="2100"/>
            </a:lvl3pPr>
            <a:lvl4pPr lvl="3" rtl="0" algn="ctr">
              <a:lnSpc>
                <a:spcPct val="100000"/>
              </a:lnSpc>
              <a:spcBef>
                <a:spcPts val="0"/>
              </a:spcBef>
              <a:spcAft>
                <a:spcPts val="0"/>
              </a:spcAft>
              <a:buSzPct val="100000"/>
              <a:buNone/>
              <a:defRPr sz="2100"/>
            </a:lvl4pPr>
            <a:lvl5pPr lvl="4" rtl="0" algn="ctr">
              <a:lnSpc>
                <a:spcPct val="100000"/>
              </a:lnSpc>
              <a:spcBef>
                <a:spcPts val="0"/>
              </a:spcBef>
              <a:spcAft>
                <a:spcPts val="0"/>
              </a:spcAft>
              <a:buSzPct val="100000"/>
              <a:buNone/>
              <a:defRPr sz="2100"/>
            </a:lvl5pPr>
            <a:lvl6pPr lvl="5" rtl="0" algn="ctr">
              <a:lnSpc>
                <a:spcPct val="100000"/>
              </a:lnSpc>
              <a:spcBef>
                <a:spcPts val="0"/>
              </a:spcBef>
              <a:spcAft>
                <a:spcPts val="0"/>
              </a:spcAft>
              <a:buSzPct val="100000"/>
              <a:buNone/>
              <a:defRPr sz="2100"/>
            </a:lvl6pPr>
            <a:lvl7pPr lvl="6" rtl="0" algn="ctr">
              <a:lnSpc>
                <a:spcPct val="100000"/>
              </a:lnSpc>
              <a:spcBef>
                <a:spcPts val="0"/>
              </a:spcBef>
              <a:spcAft>
                <a:spcPts val="0"/>
              </a:spcAft>
              <a:buSzPct val="100000"/>
              <a:buNone/>
              <a:defRPr sz="2100"/>
            </a:lvl7pPr>
            <a:lvl8pPr lvl="7" rtl="0" algn="ctr">
              <a:lnSpc>
                <a:spcPct val="100000"/>
              </a:lnSpc>
              <a:spcBef>
                <a:spcPts val="0"/>
              </a:spcBef>
              <a:spcAft>
                <a:spcPts val="0"/>
              </a:spcAft>
              <a:buSzPct val="100000"/>
              <a:buNone/>
              <a:defRPr sz="2100"/>
            </a:lvl8pPr>
            <a:lvl9pPr lvl="8" rtl="0" algn="ctr">
              <a:lnSpc>
                <a:spcPct val="100000"/>
              </a:lnSpc>
              <a:spcBef>
                <a:spcPts val="0"/>
              </a:spcBef>
              <a:spcAft>
                <a:spcPts val="0"/>
              </a:spcAft>
              <a:buSzPct val="100000"/>
              <a:buNone/>
              <a:defRPr sz="2100"/>
            </a:lvl9pPr>
          </a:lstStyle>
          <a:p/>
        </p:txBody>
      </p:sp>
      <p:sp>
        <p:nvSpPr>
          <p:cNvPr id="98" name="Shape 98"/>
          <p:cNvSpPr txBox="1"/>
          <p:nvPr>
            <p:ph idx="2" type="body"/>
          </p:nvPr>
        </p:nvSpPr>
        <p:spPr>
          <a:xfrm>
            <a:off x="4939500" y="724200"/>
            <a:ext cx="3837000" cy="3695100"/>
          </a:xfrm>
          <a:prstGeom prst="rect">
            <a:avLst/>
          </a:prstGeom>
        </p:spPr>
        <p:txBody>
          <a:bodyPr anchorCtr="0" anchor="ctr" bIns="91425" lIns="91425" rIns="91425" tIns="91425"/>
          <a:lstStyle>
            <a:lvl1pPr lvl="0" rtl="0">
              <a:spcBef>
                <a:spcPts val="0"/>
              </a:spcBef>
              <a:buClr>
                <a:schemeClr val="lt1"/>
              </a:buClr>
              <a:defRPr>
                <a:solidFill>
                  <a:schemeClr val="lt1"/>
                </a:solidFill>
              </a:defRPr>
            </a:lvl1pPr>
            <a:lvl2pPr lvl="1" rtl="0">
              <a:spcBef>
                <a:spcPts val="0"/>
              </a:spcBef>
              <a:buClr>
                <a:schemeClr val="lt1"/>
              </a:buClr>
              <a:defRPr>
                <a:solidFill>
                  <a:schemeClr val="lt1"/>
                </a:solidFill>
              </a:defRPr>
            </a:lvl2pPr>
            <a:lvl3pPr lvl="2" rtl="0">
              <a:spcBef>
                <a:spcPts val="0"/>
              </a:spcBef>
              <a:buClr>
                <a:schemeClr val="lt1"/>
              </a:buClr>
              <a:defRPr>
                <a:solidFill>
                  <a:schemeClr val="lt1"/>
                </a:solidFill>
              </a:defRPr>
            </a:lvl3pPr>
            <a:lvl4pPr lvl="3" rtl="0">
              <a:spcBef>
                <a:spcPts val="0"/>
              </a:spcBef>
              <a:buClr>
                <a:schemeClr val="lt1"/>
              </a:buClr>
              <a:defRPr>
                <a:solidFill>
                  <a:schemeClr val="lt1"/>
                </a:solidFill>
              </a:defRPr>
            </a:lvl4pPr>
            <a:lvl5pPr lvl="4" rtl="0">
              <a:spcBef>
                <a:spcPts val="0"/>
              </a:spcBef>
              <a:buClr>
                <a:schemeClr val="lt1"/>
              </a:buClr>
              <a:defRPr>
                <a:solidFill>
                  <a:schemeClr val="lt1"/>
                </a:solidFill>
              </a:defRPr>
            </a:lvl5pPr>
            <a:lvl6pPr lvl="5" rtl="0">
              <a:spcBef>
                <a:spcPts val="0"/>
              </a:spcBef>
              <a:buClr>
                <a:schemeClr val="lt1"/>
              </a:buClr>
              <a:defRPr>
                <a:solidFill>
                  <a:schemeClr val="lt1"/>
                </a:solidFill>
              </a:defRPr>
            </a:lvl6pPr>
            <a:lvl7pPr lvl="6" rtl="0">
              <a:spcBef>
                <a:spcPts val="0"/>
              </a:spcBef>
              <a:buClr>
                <a:schemeClr val="lt1"/>
              </a:buClr>
              <a:defRPr>
                <a:solidFill>
                  <a:schemeClr val="lt1"/>
                </a:solidFill>
              </a:defRPr>
            </a:lvl7pPr>
            <a:lvl8pPr lvl="7" rtl="0">
              <a:spcBef>
                <a:spcPts val="0"/>
              </a:spcBef>
              <a:buClr>
                <a:schemeClr val="lt1"/>
              </a:buClr>
              <a:defRPr>
                <a:solidFill>
                  <a:schemeClr val="lt1"/>
                </a:solidFill>
              </a:defRPr>
            </a:lvl8pPr>
            <a:lvl9pPr lvl="8" rtl="0">
              <a:spcBef>
                <a:spcPts val="0"/>
              </a:spcBef>
              <a:buClr>
                <a:schemeClr val="lt1"/>
              </a:buClr>
              <a:defRPr>
                <a:solidFill>
                  <a:schemeClr val="lt1"/>
                </a:solidFill>
              </a:defRPr>
            </a:lvl9pPr>
          </a:lstStyle>
          <a:p/>
        </p:txBody>
      </p:sp>
      <p:sp>
        <p:nvSpPr>
          <p:cNvPr id="99" name="Shape 99"/>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00" name="Shape 100"/>
        <p:cNvGrpSpPr/>
        <p:nvPr/>
      </p:nvGrpSpPr>
      <p:grpSpPr>
        <a:xfrm>
          <a:off x="0" y="0"/>
          <a:ext cx="0" cy="0"/>
          <a:chOff x="0" y="0"/>
          <a:chExt cx="0" cy="0"/>
        </a:xfrm>
      </p:grpSpPr>
      <p:cxnSp>
        <p:nvCxnSpPr>
          <p:cNvPr id="101" name="Shape 101"/>
          <p:cNvCxnSpPr/>
          <p:nvPr/>
        </p:nvCxnSpPr>
        <p:spPr>
          <a:xfrm>
            <a:off x="425200" y="474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102" name="Shape 102"/>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103" name="Shape 103"/>
          <p:cNvSpPr txBox="1"/>
          <p:nvPr>
            <p:ph idx="1" type="body"/>
          </p:nvPr>
        </p:nvSpPr>
        <p:spPr>
          <a:xfrm>
            <a:off x="328017" y="4226025"/>
            <a:ext cx="8388600" cy="393600"/>
          </a:xfrm>
          <a:prstGeom prst="rect">
            <a:avLst/>
          </a:prstGeom>
        </p:spPr>
        <p:txBody>
          <a:bodyPr anchorCtr="0" anchor="ctr" bIns="91425" lIns="91425" rIns="91425" tIns="91425"/>
          <a:lstStyle>
            <a:lvl1pPr lvl="0" rtl="0">
              <a:lnSpc>
                <a:spcPct val="100000"/>
              </a:lnSpc>
              <a:spcBef>
                <a:spcPts val="0"/>
              </a:spcBef>
              <a:spcAft>
                <a:spcPts val="0"/>
              </a:spcAft>
              <a:buNone/>
              <a:defRPr/>
            </a:lvl1pPr>
          </a:lstStyle>
          <a:p/>
        </p:txBody>
      </p:sp>
      <p:sp>
        <p:nvSpPr>
          <p:cNvPr id="104" name="Shape 104"/>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105" name="Shape 105"/>
        <p:cNvGrpSpPr/>
        <p:nvPr/>
      </p:nvGrpSpPr>
      <p:grpSpPr>
        <a:xfrm>
          <a:off x="0" y="0"/>
          <a:ext cx="0" cy="0"/>
          <a:chOff x="0" y="0"/>
          <a:chExt cx="0" cy="0"/>
        </a:xfrm>
      </p:grpSpPr>
      <p:cxnSp>
        <p:nvCxnSpPr>
          <p:cNvPr id="106" name="Shape 106"/>
          <p:cNvCxnSpPr/>
          <p:nvPr/>
        </p:nvCxnSpPr>
        <p:spPr>
          <a:xfrm>
            <a:off x="425200" y="474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107" name="Shape 107"/>
          <p:cNvCxnSpPr/>
          <p:nvPr/>
        </p:nvCxnSpPr>
        <p:spPr>
          <a:xfrm>
            <a:off x="425200" y="415650"/>
            <a:ext cx="8296800" cy="0"/>
          </a:xfrm>
          <a:prstGeom prst="straightConnector1">
            <a:avLst/>
          </a:prstGeom>
          <a:noFill/>
          <a:ln cap="flat" cmpd="sng" w="38100">
            <a:solidFill>
              <a:schemeClr val="dk2"/>
            </a:solidFill>
            <a:prstDash val="solid"/>
            <a:round/>
            <a:headEnd len="med" w="med" type="none"/>
            <a:tailEnd len="med" w="med" type="none"/>
          </a:ln>
        </p:spPr>
      </p:cxnSp>
      <p:sp>
        <p:nvSpPr>
          <p:cNvPr id="108" name="Shape 108"/>
          <p:cNvSpPr txBox="1"/>
          <p:nvPr>
            <p:ph type="title"/>
          </p:nvPr>
        </p:nvSpPr>
        <p:spPr>
          <a:xfrm>
            <a:off x="853950" y="1304850"/>
            <a:ext cx="7436100" cy="1538400"/>
          </a:xfrm>
          <a:prstGeom prst="rect">
            <a:avLst/>
          </a:prstGeom>
        </p:spPr>
        <p:txBody>
          <a:bodyPr anchorCtr="0" anchor="ctr" bIns="91425" lIns="91425" rIns="91425" tIns="91425"/>
          <a:lstStyle>
            <a:lvl1pPr lvl="0" rtl="0" algn="ctr">
              <a:spcBef>
                <a:spcPts val="0"/>
              </a:spcBef>
              <a:buClr>
                <a:schemeClr val="dk1"/>
              </a:buClr>
              <a:buSzPct val="100000"/>
              <a:buFont typeface="Lato"/>
              <a:defRPr sz="9600">
                <a:solidFill>
                  <a:schemeClr val="dk1"/>
                </a:solidFill>
                <a:latin typeface="Lato"/>
                <a:ea typeface="Lato"/>
                <a:cs typeface="Lato"/>
                <a:sym typeface="Lato"/>
              </a:defRPr>
            </a:lvl1pPr>
            <a:lvl2pPr lvl="1" rtl="0" algn="ctr">
              <a:spcBef>
                <a:spcPts val="0"/>
              </a:spcBef>
              <a:buClr>
                <a:schemeClr val="dk1"/>
              </a:buClr>
              <a:buSzPct val="100000"/>
              <a:buFont typeface="Lato"/>
              <a:defRPr sz="9600">
                <a:solidFill>
                  <a:schemeClr val="dk1"/>
                </a:solidFill>
                <a:latin typeface="Lato"/>
                <a:ea typeface="Lato"/>
                <a:cs typeface="Lato"/>
                <a:sym typeface="Lato"/>
              </a:defRPr>
            </a:lvl2pPr>
            <a:lvl3pPr lvl="2" rtl="0" algn="ctr">
              <a:spcBef>
                <a:spcPts val="0"/>
              </a:spcBef>
              <a:buClr>
                <a:schemeClr val="dk1"/>
              </a:buClr>
              <a:buSzPct val="100000"/>
              <a:buFont typeface="Lato"/>
              <a:defRPr sz="9600">
                <a:solidFill>
                  <a:schemeClr val="dk1"/>
                </a:solidFill>
                <a:latin typeface="Lato"/>
                <a:ea typeface="Lato"/>
                <a:cs typeface="Lato"/>
                <a:sym typeface="Lato"/>
              </a:defRPr>
            </a:lvl3pPr>
            <a:lvl4pPr lvl="3" rtl="0" algn="ctr">
              <a:spcBef>
                <a:spcPts val="0"/>
              </a:spcBef>
              <a:buClr>
                <a:schemeClr val="dk1"/>
              </a:buClr>
              <a:buSzPct val="100000"/>
              <a:buFont typeface="Lato"/>
              <a:defRPr sz="9600">
                <a:solidFill>
                  <a:schemeClr val="dk1"/>
                </a:solidFill>
                <a:latin typeface="Lato"/>
                <a:ea typeface="Lato"/>
                <a:cs typeface="Lato"/>
                <a:sym typeface="Lato"/>
              </a:defRPr>
            </a:lvl4pPr>
            <a:lvl5pPr lvl="4" rtl="0" algn="ctr">
              <a:spcBef>
                <a:spcPts val="0"/>
              </a:spcBef>
              <a:buClr>
                <a:schemeClr val="dk1"/>
              </a:buClr>
              <a:buSzPct val="100000"/>
              <a:buFont typeface="Lato"/>
              <a:defRPr sz="9600">
                <a:solidFill>
                  <a:schemeClr val="dk1"/>
                </a:solidFill>
                <a:latin typeface="Lato"/>
                <a:ea typeface="Lato"/>
                <a:cs typeface="Lato"/>
                <a:sym typeface="Lato"/>
              </a:defRPr>
            </a:lvl5pPr>
            <a:lvl6pPr lvl="5" rtl="0" algn="ctr">
              <a:spcBef>
                <a:spcPts val="0"/>
              </a:spcBef>
              <a:buClr>
                <a:schemeClr val="dk1"/>
              </a:buClr>
              <a:buSzPct val="100000"/>
              <a:buFont typeface="Lato"/>
              <a:defRPr sz="9600">
                <a:solidFill>
                  <a:schemeClr val="dk1"/>
                </a:solidFill>
                <a:latin typeface="Lato"/>
                <a:ea typeface="Lato"/>
                <a:cs typeface="Lato"/>
                <a:sym typeface="Lato"/>
              </a:defRPr>
            </a:lvl6pPr>
            <a:lvl7pPr lvl="6" rtl="0" algn="ctr">
              <a:spcBef>
                <a:spcPts val="0"/>
              </a:spcBef>
              <a:buClr>
                <a:schemeClr val="dk1"/>
              </a:buClr>
              <a:buSzPct val="100000"/>
              <a:buFont typeface="Lato"/>
              <a:defRPr sz="9600">
                <a:solidFill>
                  <a:schemeClr val="dk1"/>
                </a:solidFill>
                <a:latin typeface="Lato"/>
                <a:ea typeface="Lato"/>
                <a:cs typeface="Lato"/>
                <a:sym typeface="Lato"/>
              </a:defRPr>
            </a:lvl7pPr>
            <a:lvl8pPr lvl="7" rtl="0" algn="ctr">
              <a:spcBef>
                <a:spcPts val="0"/>
              </a:spcBef>
              <a:buClr>
                <a:schemeClr val="dk1"/>
              </a:buClr>
              <a:buSzPct val="100000"/>
              <a:buFont typeface="Lato"/>
              <a:defRPr sz="9600">
                <a:solidFill>
                  <a:schemeClr val="dk1"/>
                </a:solidFill>
                <a:latin typeface="Lato"/>
                <a:ea typeface="Lato"/>
                <a:cs typeface="Lato"/>
                <a:sym typeface="Lato"/>
              </a:defRPr>
            </a:lvl8pPr>
            <a:lvl9pPr lvl="8" rtl="0"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109" name="Shape 109"/>
          <p:cNvSpPr txBox="1"/>
          <p:nvPr>
            <p:ph idx="1" type="body"/>
          </p:nvPr>
        </p:nvSpPr>
        <p:spPr>
          <a:xfrm>
            <a:off x="853950" y="2919450"/>
            <a:ext cx="7436100" cy="1071600"/>
          </a:xfrm>
          <a:prstGeom prst="rect">
            <a:avLst/>
          </a:prstGeom>
        </p:spPr>
        <p:txBody>
          <a:bodyPr anchorCtr="0" anchor="t" bIns="91425" lIns="91425" rIns="91425" tIns="91425"/>
          <a:lstStyle>
            <a:lvl1pPr lvl="0" rtl="0" algn="ctr">
              <a:spcBef>
                <a:spcPts val="0"/>
              </a:spcBef>
              <a:defRPr/>
            </a:lvl1pPr>
            <a:lvl2pPr lvl="1" rtl="0" algn="ctr">
              <a:spcBef>
                <a:spcPts val="0"/>
              </a:spcBef>
              <a:defRPr/>
            </a:lvl2pPr>
            <a:lvl3pPr lvl="2" rtl="0" algn="ctr">
              <a:spcBef>
                <a:spcPts val="0"/>
              </a:spcBef>
              <a:defRPr/>
            </a:lvl3pPr>
            <a:lvl4pPr lvl="3" rtl="0" algn="ctr">
              <a:spcBef>
                <a:spcPts val="0"/>
              </a:spcBef>
              <a:defRPr/>
            </a:lvl4pPr>
            <a:lvl5pPr lvl="4" rtl="0" algn="ctr">
              <a:spcBef>
                <a:spcPts val="0"/>
              </a:spcBef>
              <a:defRPr/>
            </a:lvl5pPr>
            <a:lvl6pPr lvl="5" rtl="0" algn="ctr">
              <a:spcBef>
                <a:spcPts val="0"/>
              </a:spcBef>
              <a:defRPr/>
            </a:lvl6pPr>
            <a:lvl7pPr lvl="6" rtl="0" algn="ctr">
              <a:spcBef>
                <a:spcPts val="0"/>
              </a:spcBef>
              <a:defRPr/>
            </a:lvl7pPr>
            <a:lvl8pPr lvl="7" rtl="0" algn="ctr">
              <a:spcBef>
                <a:spcPts val="0"/>
              </a:spcBef>
              <a:defRPr/>
            </a:lvl8pPr>
            <a:lvl9pPr lvl="8" rtl="0" algn="ctr">
              <a:spcBef>
                <a:spcPts val="0"/>
              </a:spcBef>
              <a:defRPr/>
            </a:lvl9pPr>
          </a:lstStyle>
          <a:p/>
        </p:txBody>
      </p:sp>
      <p:sp>
        <p:nvSpPr>
          <p:cNvPr id="110" name="Shape 110"/>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11" name="Shape 111"/>
        <p:cNvGrpSpPr/>
        <p:nvPr/>
      </p:nvGrpSpPr>
      <p:grpSpPr>
        <a:xfrm>
          <a:off x="0" y="0"/>
          <a:ext cx="0" cy="0"/>
          <a:chOff x="0" y="0"/>
          <a:chExt cx="0" cy="0"/>
        </a:xfrm>
      </p:grpSpPr>
      <p:sp>
        <p:nvSpPr>
          <p:cNvPr id="112" name="Shape 112"/>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13" name="Shape 113"/>
        <p:cNvGrpSpPr/>
        <p:nvPr/>
      </p:nvGrpSpPr>
      <p:grpSpPr>
        <a:xfrm>
          <a:off x="0" y="0"/>
          <a:ext cx="0" cy="0"/>
          <a:chOff x="0" y="0"/>
          <a:chExt cx="0" cy="0"/>
        </a:xfrm>
      </p:grpSpPr>
      <p:pic>
        <p:nvPicPr>
          <p:cNvPr id="114" name="Shape 114"/>
          <p:cNvPicPr preferRelativeResize="0"/>
          <p:nvPr/>
        </p:nvPicPr>
        <p:blipFill rotWithShape="1">
          <a:blip r:embed="rId2">
            <a:alphaModFix/>
          </a:blip>
          <a:srcRect b="0" l="0" r="0" t="0"/>
          <a:stretch/>
        </p:blipFill>
        <p:spPr>
          <a:xfrm>
            <a:off x="150812" y="140493"/>
            <a:ext cx="8828100" cy="4861200"/>
          </a:xfrm>
          <a:prstGeom prst="rect">
            <a:avLst/>
          </a:prstGeom>
          <a:noFill/>
          <a:ln>
            <a:noFill/>
          </a:ln>
        </p:spPr>
      </p:pic>
      <p:sp>
        <p:nvSpPr>
          <p:cNvPr id="115" name="Shape 115"/>
          <p:cNvSpPr txBox="1"/>
          <p:nvPr>
            <p:ph type="title"/>
          </p:nvPr>
        </p:nvSpPr>
        <p:spPr>
          <a:xfrm>
            <a:off x="779462" y="285750"/>
            <a:ext cx="7583400" cy="7833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6" name="Shape 116"/>
          <p:cNvSpPr txBox="1"/>
          <p:nvPr>
            <p:ph idx="1" type="body"/>
          </p:nvPr>
        </p:nvSpPr>
        <p:spPr>
          <a:xfrm>
            <a:off x="779462" y="1371600"/>
            <a:ext cx="7583400" cy="31563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17" name="Shape 117"/>
          <p:cNvSpPr txBox="1"/>
          <p:nvPr>
            <p:ph idx="10" type="dt"/>
          </p:nvPr>
        </p:nvSpPr>
        <p:spPr>
          <a:xfrm>
            <a:off x="381000" y="4716065"/>
            <a:ext cx="1887600" cy="2739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8" name="Shape 118"/>
          <p:cNvSpPr txBox="1"/>
          <p:nvPr>
            <p:ph idx="11" type="ftr"/>
          </p:nvPr>
        </p:nvSpPr>
        <p:spPr>
          <a:xfrm>
            <a:off x="3305175" y="4716065"/>
            <a:ext cx="5238900" cy="2739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9" name="Shape 119"/>
          <p:cNvSpPr txBox="1"/>
          <p:nvPr>
            <p:ph idx="12" type="sldNum"/>
          </p:nvPr>
        </p:nvSpPr>
        <p:spPr>
          <a:xfrm>
            <a:off x="8404225" y="164306"/>
            <a:ext cx="493800" cy="2739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434343"/>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2400250" y="575950"/>
            <a:ext cx="6321600" cy="635400"/>
          </a:xfrm>
          <a:prstGeom prst="rect">
            <a:avLst/>
          </a:prstGeom>
          <a:noFill/>
          <a:ln>
            <a:noFill/>
          </a:ln>
        </p:spPr>
        <p:txBody>
          <a:bodyPr anchorCtr="0" anchor="t" bIns="91425" lIns="91425" rIns="91425" tIns="91425"/>
          <a:lstStyle>
            <a:lvl1pPr lvl="0" rt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rtl="0">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rtl="0">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rtl="0">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rtl="0">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rtl="0">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rtl="0">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rtl="0">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rtl="0">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52" name="Shape 52"/>
          <p:cNvSpPr txBox="1"/>
          <p:nvPr>
            <p:ph idx="1" type="body"/>
          </p:nvPr>
        </p:nvSpPr>
        <p:spPr>
          <a:xfrm>
            <a:off x="2410112" y="1595775"/>
            <a:ext cx="6321600" cy="3002399"/>
          </a:xfrm>
          <a:prstGeom prst="rect">
            <a:avLst/>
          </a:prstGeom>
          <a:noFill/>
          <a:ln>
            <a:noFill/>
          </a:ln>
        </p:spPr>
        <p:txBody>
          <a:bodyPr anchorCtr="0" anchor="t" bIns="91425" lIns="91425" rIns="91425" tIns="91425"/>
          <a:lstStyle>
            <a:lvl1pPr lvl="0" rt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rtl="0">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53" name="Shape 53"/>
          <p:cNvSpPr txBox="1"/>
          <p:nvPr>
            <p:ph idx="12" type="sldNum"/>
          </p:nvPr>
        </p:nvSpPr>
        <p:spPr>
          <a:xfrm>
            <a:off x="8497999" y="4688758"/>
            <a:ext cx="548700" cy="393600"/>
          </a:xfrm>
          <a:prstGeom prst="rect">
            <a:avLst/>
          </a:prstGeom>
          <a:noFill/>
          <a:ln>
            <a:noFill/>
          </a:ln>
        </p:spPr>
        <p:txBody>
          <a:bodyPr anchorCtr="0" anchor="ctr" bIns="91425" lIns="91425" rIns="91425" tIns="91425">
            <a:noAutofit/>
          </a:bodyPr>
          <a:lstStyle/>
          <a:p>
            <a:pPr lvl="0" rtl="0" algn="r">
              <a:spcBef>
                <a:spcPts val="0"/>
              </a:spcBef>
              <a:buNone/>
            </a:pPr>
            <a:fld id="{00000000-1234-1234-1234-123412341234}" type="slidenum">
              <a:rPr lang="en"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0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0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0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0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0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9.xml"/><Relationship Id="rId3" Type="http://schemas.openxmlformats.org/officeDocument/2006/relationships/image" Target="../media/image0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0.xml"/><Relationship Id="rId3" Type="http://schemas.openxmlformats.org/officeDocument/2006/relationships/image" Target="../media/image0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3.xml"/><Relationship Id="rId3"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5.xml"/><Relationship Id="rId3" Type="http://schemas.openxmlformats.org/officeDocument/2006/relationships/image" Target="../media/image0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txBox="1"/>
          <p:nvPr>
            <p:ph type="ctrTitle"/>
          </p:nvPr>
        </p:nvSpPr>
        <p:spPr>
          <a:xfrm>
            <a:off x="228600" y="1279650"/>
            <a:ext cx="8686800" cy="31524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
                <a:solidFill>
                  <a:srgbClr val="FFFFFF"/>
                </a:solidFill>
                <a:latin typeface="Ubuntu"/>
                <a:ea typeface="Ubuntu"/>
                <a:cs typeface="Ubuntu"/>
                <a:sym typeface="Ubuntu"/>
              </a:rPr>
              <a:t>VIP 2.0</a:t>
            </a:r>
          </a:p>
          <a:p>
            <a:pPr indent="0" lvl="0" marL="0" marR="0" rtl="0" algn="ctr">
              <a:spcBef>
                <a:spcPts val="0"/>
              </a:spcBef>
              <a:spcAft>
                <a:spcPts val="0"/>
              </a:spcAft>
              <a:buSzPct val="25000"/>
              <a:buNone/>
            </a:pPr>
            <a:r>
              <a:t/>
            </a:r>
            <a:endParaRPr sz="2400">
              <a:solidFill>
                <a:srgbClr val="FFFFFF"/>
              </a:solidFill>
              <a:latin typeface="Ubuntu"/>
              <a:ea typeface="Ubuntu"/>
              <a:cs typeface="Ubuntu"/>
              <a:sym typeface="Ubuntu"/>
            </a:endParaRPr>
          </a:p>
          <a:p>
            <a:pPr indent="0" lvl="0" marL="0" marR="0" rtl="0" algn="ctr">
              <a:spcBef>
                <a:spcPts val="0"/>
              </a:spcBef>
              <a:spcAft>
                <a:spcPts val="0"/>
              </a:spcAft>
              <a:buSzPct val="25000"/>
              <a:buNone/>
            </a:pPr>
            <a:r>
              <a:rPr b="1" i="0" lang="en" sz="2400" u="none" cap="none" strike="noStrike">
                <a:solidFill>
                  <a:srgbClr val="6FA8DC"/>
                </a:solidFill>
                <a:latin typeface="Ubuntu"/>
                <a:ea typeface="Ubuntu"/>
                <a:cs typeface="Ubuntu"/>
                <a:sym typeface="Ubuntu"/>
              </a:rPr>
              <a:t>Team Membe</a:t>
            </a:r>
            <a:r>
              <a:rPr b="1" lang="en" sz="2400">
                <a:solidFill>
                  <a:srgbClr val="6FA8DC"/>
                </a:solidFill>
                <a:latin typeface="Ubuntu"/>
                <a:ea typeface="Ubuntu"/>
                <a:cs typeface="Ubuntu"/>
                <a:sym typeface="Ubuntu"/>
              </a:rPr>
              <a:t>r</a:t>
            </a:r>
            <a:r>
              <a:rPr b="1" i="0" lang="en" sz="2400" u="none" cap="none" strike="noStrike">
                <a:solidFill>
                  <a:srgbClr val="6FA8DC"/>
                </a:solidFill>
                <a:latin typeface="Ubuntu"/>
                <a:ea typeface="Ubuntu"/>
                <a:cs typeface="Ubuntu"/>
                <a:sym typeface="Ubuntu"/>
              </a:rPr>
              <a:t>s:</a:t>
            </a:r>
          </a:p>
          <a:p>
            <a:pPr indent="0" lvl="0" marL="0" marR="0" rtl="0" algn="ctr">
              <a:spcBef>
                <a:spcPts val="0"/>
              </a:spcBef>
              <a:spcAft>
                <a:spcPts val="0"/>
              </a:spcAft>
              <a:buSzPct val="25000"/>
              <a:buNone/>
            </a:pPr>
            <a:r>
              <a:rPr b="0" lang="en" sz="1800">
                <a:solidFill>
                  <a:srgbClr val="FFFFFF"/>
                </a:solidFill>
                <a:latin typeface="Ubuntu"/>
                <a:ea typeface="Ubuntu"/>
                <a:cs typeface="Ubuntu"/>
                <a:sym typeface="Ubuntu"/>
              </a:rPr>
              <a:t>Tiago Moore, Victoriano Vega, Steven Rowe,</a:t>
            </a:r>
          </a:p>
          <a:p>
            <a:pPr indent="0" lvl="0" marL="0" marR="0" rtl="0" algn="ctr">
              <a:spcBef>
                <a:spcPts val="0"/>
              </a:spcBef>
              <a:spcAft>
                <a:spcPts val="0"/>
              </a:spcAft>
              <a:buSzPct val="25000"/>
              <a:buNone/>
            </a:pPr>
            <a:r>
              <a:rPr b="0" lang="en" sz="1800">
                <a:solidFill>
                  <a:srgbClr val="FFFFFF"/>
                </a:solidFill>
                <a:latin typeface="Ubuntu"/>
                <a:ea typeface="Ubuntu"/>
                <a:cs typeface="Ubuntu"/>
                <a:sym typeface="Ubuntu"/>
              </a:rPr>
              <a:t>Jorge Perez, Andres Villa, Miguel Conde, Rodolfo Viant</a:t>
            </a:r>
            <a:br>
              <a:rPr b="0" i="0" lang="en" sz="2400" u="none" cap="none" strike="noStrike">
                <a:solidFill>
                  <a:srgbClr val="FFFFFF"/>
                </a:solidFill>
                <a:latin typeface="Ubuntu"/>
                <a:ea typeface="Ubuntu"/>
                <a:cs typeface="Ubuntu"/>
                <a:sym typeface="Ubuntu"/>
              </a:rPr>
            </a:br>
            <a:r>
              <a:rPr b="1" i="0" lang="en" sz="2400" u="none" cap="none" strike="noStrike">
                <a:solidFill>
                  <a:srgbClr val="6FA8DC"/>
                </a:solidFill>
                <a:latin typeface="Ubuntu"/>
                <a:ea typeface="Ubuntu"/>
                <a:cs typeface="Ubuntu"/>
                <a:sym typeface="Ubuntu"/>
              </a:rPr>
              <a:t>Product Owner:</a:t>
            </a:r>
          </a:p>
          <a:p>
            <a:pPr indent="0" lvl="0" marL="0" marR="0" rtl="0" algn="ctr">
              <a:spcBef>
                <a:spcPts val="0"/>
              </a:spcBef>
              <a:spcAft>
                <a:spcPts val="0"/>
              </a:spcAft>
              <a:buSzPct val="25000"/>
              <a:buNone/>
            </a:pPr>
            <a:r>
              <a:rPr b="0" lang="en" sz="1800">
                <a:solidFill>
                  <a:srgbClr val="FFFFFF"/>
                </a:solidFill>
                <a:latin typeface="Ubuntu"/>
                <a:ea typeface="Ubuntu"/>
                <a:cs typeface="Ubuntu"/>
                <a:sym typeface="Ubuntu"/>
              </a:rPr>
              <a:t>Masoud Sadjadi</a:t>
            </a:r>
            <a:br>
              <a:rPr b="0" i="0" lang="en" sz="2400" u="none" cap="none" strike="noStrike">
                <a:solidFill>
                  <a:srgbClr val="FFFFFF"/>
                </a:solidFill>
                <a:latin typeface="Ubuntu"/>
                <a:ea typeface="Ubuntu"/>
                <a:cs typeface="Ubuntu"/>
                <a:sym typeface="Ubuntu"/>
              </a:rPr>
            </a:br>
            <a:r>
              <a:rPr b="1" i="0" lang="en" sz="2400" u="none" cap="none" strike="noStrike">
                <a:solidFill>
                  <a:srgbClr val="6FA8DC"/>
                </a:solidFill>
                <a:latin typeface="Ubuntu"/>
                <a:ea typeface="Ubuntu"/>
                <a:cs typeface="Ubuntu"/>
                <a:sym typeface="Ubuntu"/>
              </a:rPr>
              <a:t>Instructor:</a:t>
            </a:r>
          </a:p>
          <a:p>
            <a:pPr indent="0" lvl="0" marL="0" marR="0" rtl="0" algn="ctr">
              <a:spcBef>
                <a:spcPts val="0"/>
              </a:spcBef>
              <a:spcAft>
                <a:spcPts val="0"/>
              </a:spcAft>
              <a:buSzPct val="25000"/>
              <a:buNone/>
            </a:pPr>
            <a:r>
              <a:rPr b="0" i="0" lang="en" sz="1800" u="none" cap="none" strike="noStrike">
                <a:solidFill>
                  <a:srgbClr val="FFFFFF"/>
                </a:solidFill>
                <a:latin typeface="Ubuntu"/>
                <a:ea typeface="Ubuntu"/>
                <a:cs typeface="Ubuntu"/>
                <a:sym typeface="Ubuntu"/>
              </a:rPr>
              <a:t>Masoud Sadjadi</a:t>
            </a:r>
          </a:p>
          <a:p>
            <a:pPr indent="0" lvl="0" marL="0" marR="0" rtl="0" algn="ctr">
              <a:spcBef>
                <a:spcPts val="0"/>
              </a:spcBef>
              <a:spcAft>
                <a:spcPts val="0"/>
              </a:spcAft>
              <a:buSzPct val="25000"/>
              <a:buNone/>
            </a:pPr>
            <a:br>
              <a:rPr b="0" i="0" lang="en" sz="1800" u="none" cap="none" strike="noStrike">
                <a:solidFill>
                  <a:srgbClr val="FFFFFF"/>
                </a:solidFill>
                <a:latin typeface="Ubuntu"/>
                <a:ea typeface="Ubuntu"/>
                <a:cs typeface="Ubuntu"/>
                <a:sym typeface="Ubuntu"/>
              </a:rPr>
            </a:br>
            <a:r>
              <a:rPr b="0" i="0" lang="en" sz="1800" u="none" cap="none" strike="noStrike">
                <a:solidFill>
                  <a:srgbClr val="FFFFFF"/>
                </a:solidFill>
                <a:latin typeface="Ubuntu"/>
                <a:ea typeface="Ubuntu"/>
                <a:cs typeface="Ubuntu"/>
                <a:sym typeface="Ubuntu"/>
              </a:rPr>
              <a:t>School of Computing and Information Sciences</a:t>
            </a:r>
            <a:br>
              <a:rPr b="0" i="0" lang="en" sz="1800" u="none" cap="none" strike="noStrike">
                <a:solidFill>
                  <a:srgbClr val="FFFFFF"/>
                </a:solidFill>
                <a:latin typeface="Ubuntu"/>
                <a:ea typeface="Ubuntu"/>
                <a:cs typeface="Ubuntu"/>
                <a:sym typeface="Ubuntu"/>
              </a:rPr>
            </a:br>
            <a:r>
              <a:rPr b="0" i="0" lang="en" sz="1800" u="none" cap="none" strike="noStrike">
                <a:solidFill>
                  <a:srgbClr val="FFFFFF"/>
                </a:solidFill>
                <a:latin typeface="Ubuntu"/>
                <a:ea typeface="Ubuntu"/>
                <a:cs typeface="Ubuntu"/>
                <a:sym typeface="Ubuntu"/>
              </a:rPr>
              <a:t>Florida International University</a:t>
            </a:r>
          </a:p>
        </p:txBody>
      </p:sp>
      <p:sp>
        <p:nvSpPr>
          <p:cNvPr id="126" name="Shape 126"/>
          <p:cNvSpPr txBox="1"/>
          <p:nvPr>
            <p:ph idx="1" type="subTitle"/>
          </p:nvPr>
        </p:nvSpPr>
        <p:spPr>
          <a:xfrm>
            <a:off x="0" y="4597237"/>
            <a:ext cx="9144000" cy="371700"/>
          </a:xfrm>
          <a:prstGeom prst="rect">
            <a:avLst/>
          </a:prstGeom>
          <a:solidFill>
            <a:srgbClr val="1C4587"/>
          </a:solidFill>
          <a:ln cap="flat" cmpd="sng" w="9525">
            <a:solidFill>
              <a:srgbClr val="00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
                <a:solidFill>
                  <a:srgbClr val="FFFFFF"/>
                </a:solidFill>
              </a:rPr>
              <a:t>5/1/2016</a:t>
            </a:r>
          </a:p>
        </p:txBody>
      </p:sp>
      <p:sp>
        <p:nvSpPr>
          <p:cNvPr id="127" name="Shape 127"/>
          <p:cNvSpPr txBox="1"/>
          <p:nvPr/>
        </p:nvSpPr>
        <p:spPr>
          <a:xfrm>
            <a:off x="0" y="290831"/>
            <a:ext cx="9144000" cy="897300"/>
          </a:xfrm>
          <a:prstGeom prst="rect">
            <a:avLst/>
          </a:prstGeom>
          <a:solidFill>
            <a:srgbClr val="1C4587"/>
          </a:solidFill>
          <a:ln cap="flat" cmpd="sng" w="38100">
            <a:solidFill>
              <a:srgbClr val="FF0000">
                <a:alpha val="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SzPct val="25000"/>
              <a:buNone/>
            </a:pPr>
            <a:r>
              <a:rPr b="1" i="0" lang="en" sz="3600" u="none" cap="none" strike="noStrike">
                <a:solidFill>
                  <a:srgbClr val="FFFFFF"/>
                </a:solidFill>
                <a:latin typeface="Ubuntu"/>
                <a:ea typeface="Ubuntu"/>
                <a:cs typeface="Ubuntu"/>
                <a:sym typeface="Ubuntu"/>
              </a:rPr>
              <a:t>Senior Project Final Presentation</a:t>
            </a:r>
            <a:br>
              <a:rPr b="1" i="0" lang="en" sz="4400" u="none" cap="none" strike="noStrike">
                <a:solidFill>
                  <a:srgbClr val="FFFFFF"/>
                </a:solidFill>
                <a:latin typeface="Ubuntu"/>
                <a:ea typeface="Ubuntu"/>
                <a:cs typeface="Ubuntu"/>
                <a:sym typeface="Ubuntu"/>
              </a:rPr>
            </a:br>
            <a:r>
              <a:rPr b="1" lang="en" sz="2800">
                <a:solidFill>
                  <a:srgbClr val="FFFFFF"/>
                </a:solidFill>
                <a:latin typeface="Ubuntu"/>
                <a:ea typeface="Ubuntu"/>
                <a:cs typeface="Ubuntu"/>
                <a:sym typeface="Ubuntu"/>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9" name="Shape 199"/>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200" name="Shape 200"/>
          <p:cNvSpPr txBox="1"/>
          <p:nvPr>
            <p:ph idx="1" type="body"/>
          </p:nvPr>
        </p:nvSpPr>
        <p:spPr>
          <a:xfrm>
            <a:off x="351825" y="746750"/>
            <a:ext cx="8616600" cy="4307100"/>
          </a:xfrm>
          <a:prstGeom prst="rect">
            <a:avLst/>
          </a:prstGeom>
          <a:noFill/>
          <a:ln>
            <a:noFill/>
          </a:ln>
        </p:spPr>
        <p:txBody>
          <a:bodyPr anchorCtr="0" anchor="t" bIns="45700" lIns="91425" rIns="91425" tIns="45700">
            <a:noAutofit/>
          </a:bodyPr>
          <a:lstStyle/>
          <a:p>
            <a:pPr indent="0" lvl="0" marL="0" rtl="0">
              <a:lnSpc>
                <a:spcPct val="100000"/>
              </a:lnSpc>
              <a:spcBef>
                <a:spcPts val="0"/>
              </a:spcBef>
              <a:buNone/>
            </a:pPr>
            <a:r>
              <a:rPr b="1" lang="en" sz="1200">
                <a:solidFill>
                  <a:srgbClr val="FFFFFF"/>
                </a:solidFill>
                <a:latin typeface="Calibri"/>
                <a:ea typeface="Calibri"/>
                <a:cs typeface="Calibri"/>
                <a:sym typeface="Calibri"/>
              </a:rPr>
              <a:t>Use Case ID: VIP745 - Login</a:t>
            </a:r>
          </a:p>
          <a:p>
            <a:pPr indent="0" lvl="0" marL="228600" rtl="0">
              <a:lnSpc>
                <a:spcPct val="100000"/>
              </a:lnSpc>
              <a:spcBef>
                <a:spcPts val="0"/>
              </a:spcBef>
              <a:buNone/>
            </a:pPr>
            <a:r>
              <a:rPr lang="en" sz="1100">
                <a:solidFill>
                  <a:srgbClr val="FFFFFF"/>
                </a:solidFill>
                <a:latin typeface="Calibri"/>
                <a:ea typeface="Calibri"/>
                <a:cs typeface="Calibri"/>
                <a:sym typeface="Calibri"/>
              </a:rPr>
              <a:t>Details: </a:t>
            </a:r>
          </a:p>
          <a:p>
            <a:pPr indent="228600" lvl="0" marL="228600" rtl="0">
              <a:lnSpc>
                <a:spcPct val="100000"/>
              </a:lnSpc>
              <a:spcBef>
                <a:spcPts val="0"/>
              </a:spcBef>
              <a:buNone/>
            </a:pPr>
            <a:r>
              <a:rPr lang="en" sz="1100">
                <a:solidFill>
                  <a:srgbClr val="FFFFFF"/>
                </a:solidFill>
                <a:latin typeface="Calibri"/>
                <a:ea typeface="Calibri"/>
                <a:cs typeface="Calibri"/>
                <a:sym typeface="Calibri"/>
              </a:rPr>
              <a:t>Actor: User</a:t>
            </a:r>
          </a:p>
          <a:p>
            <a:pPr indent="228600" lvl="0" marL="228600" rtl="0">
              <a:lnSpc>
                <a:spcPct val="100000"/>
              </a:lnSpc>
              <a:spcBef>
                <a:spcPts val="0"/>
              </a:spcBef>
              <a:buNone/>
            </a:pPr>
            <a:r>
              <a:rPr lang="en" sz="1100">
                <a:solidFill>
                  <a:srgbClr val="FFFFFF"/>
                </a:solidFill>
                <a:latin typeface="Calibri"/>
                <a:ea typeface="Calibri"/>
                <a:cs typeface="Calibri"/>
                <a:sym typeface="Calibri"/>
              </a:rPr>
              <a:t>Pre-conditions: </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has not logged into the system.</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has navigated to the Login Page</a:t>
            </a:r>
          </a:p>
          <a:p>
            <a:pPr indent="228600" lvl="0" marL="228600" rtl="0">
              <a:lnSpc>
                <a:spcPct val="100000"/>
              </a:lnSpc>
              <a:spcBef>
                <a:spcPts val="0"/>
              </a:spcBef>
              <a:buNone/>
            </a:pPr>
            <a:r>
              <a:rPr lang="en" sz="1100">
                <a:solidFill>
                  <a:srgbClr val="FFFFFF"/>
                </a:solidFill>
                <a:latin typeface="Calibri"/>
                <a:ea typeface="Calibri"/>
                <a:cs typeface="Calibri"/>
                <a:sym typeface="Calibri"/>
              </a:rPr>
              <a:t>Description: </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The use case begins when the user enters their credentials (Email/Password) into the proper fields.</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The user then clicks the “Log in” button</a:t>
            </a:r>
          </a:p>
          <a:p>
            <a:pPr indent="228600" lvl="0" marL="228600" rtl="0">
              <a:lnSpc>
                <a:spcPct val="100000"/>
              </a:lnSpc>
              <a:spcBef>
                <a:spcPts val="0"/>
              </a:spcBef>
              <a:buNone/>
            </a:pPr>
            <a:r>
              <a:rPr lang="en" sz="1100">
                <a:solidFill>
                  <a:srgbClr val="FFFFFF"/>
                </a:solidFill>
                <a:latin typeface="Calibri"/>
                <a:ea typeface="Calibri"/>
                <a:cs typeface="Calibri"/>
                <a:sym typeface="Calibri"/>
              </a:rPr>
              <a:t>Post-conditions:</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is then logged into the system and a session is initiated to keep track of the user.</a:t>
            </a:r>
          </a:p>
          <a:p>
            <a:pPr indent="228600" lvl="0" marL="228600" rtl="0">
              <a:lnSpc>
                <a:spcPct val="100000"/>
              </a:lnSpc>
              <a:spcBef>
                <a:spcPts val="0"/>
              </a:spcBef>
              <a:buNone/>
            </a:pPr>
            <a:r>
              <a:rPr lang="en" sz="1100">
                <a:solidFill>
                  <a:srgbClr val="FFFFFF"/>
                </a:solidFill>
                <a:latin typeface="Calibri"/>
                <a:ea typeface="Calibri"/>
                <a:cs typeface="Calibri"/>
                <a:sym typeface="Calibri"/>
              </a:rPr>
              <a:t>Alternative Courses of Action:</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clicks the G+ icon</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then enters FIU email address</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enters FIU password</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gives Google+ access to VIP</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is then logged into the system</a:t>
            </a:r>
          </a:p>
          <a:p>
            <a:pPr indent="228600" lvl="0" marL="228600" rtl="0">
              <a:lnSpc>
                <a:spcPct val="100000"/>
              </a:lnSpc>
              <a:spcBef>
                <a:spcPts val="0"/>
              </a:spcBef>
              <a:buNone/>
            </a:pPr>
            <a:r>
              <a:t/>
            </a:r>
            <a:endParaRPr b="1" sz="1200">
              <a:solidFill>
                <a:srgbClr val="FFFFFF"/>
              </a:solidFill>
              <a:latin typeface="Calibri"/>
              <a:ea typeface="Calibri"/>
              <a:cs typeface="Calibri"/>
              <a:sym typeface="Calibri"/>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sp>
        <p:nvSpPr>
          <p:cNvPr id="206" name="Shape 206"/>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07" name="Shape 207"/>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208" name="Shape 208"/>
          <p:cNvSpPr txBox="1"/>
          <p:nvPr>
            <p:ph idx="1" type="body"/>
          </p:nvPr>
        </p:nvSpPr>
        <p:spPr>
          <a:xfrm>
            <a:off x="351825" y="703375"/>
            <a:ext cx="8616600" cy="4350600"/>
          </a:xfrm>
          <a:prstGeom prst="rect">
            <a:avLst/>
          </a:prstGeom>
          <a:noFill/>
          <a:ln>
            <a:noFill/>
          </a:ln>
        </p:spPr>
        <p:txBody>
          <a:bodyPr anchorCtr="0" anchor="t" bIns="45700" lIns="91425" rIns="91425" tIns="45700">
            <a:noAutofit/>
          </a:bodyPr>
          <a:lstStyle/>
          <a:p>
            <a:pPr indent="0" lvl="0" marL="0" rtl="0">
              <a:lnSpc>
                <a:spcPct val="100000"/>
              </a:lnSpc>
              <a:spcBef>
                <a:spcPts val="0"/>
              </a:spcBef>
              <a:buNone/>
            </a:pPr>
            <a:r>
              <a:rPr b="1" lang="en" sz="1100">
                <a:solidFill>
                  <a:srgbClr val="FFFFFF"/>
                </a:solidFill>
                <a:latin typeface="Calibri"/>
                <a:ea typeface="Calibri"/>
                <a:cs typeface="Calibri"/>
                <a:sym typeface="Calibri"/>
              </a:rPr>
              <a:t>Use Case ID:(VIP-846 ) Apply for Existing Project</a:t>
            </a:r>
          </a:p>
          <a:p>
            <a:pPr indent="-698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Details: </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Actor: Student</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Pre-conditions: </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has to be on application Page</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Description:</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 case begins when user clicks on Apply button on Apply tab </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VIP will fetch user information and all projects in database</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VIP will display form with current user information and projects</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Student will select project and update any of his information if needed</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will click Save&amp;Submit button</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VIP will update user model</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VIP will send email notification about application</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Post-conditions:</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will be notified that his application has been submitted and navigated to home page</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Alternative Courses of Action:</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User clicks on apply to project on project page</a:t>
            </a:r>
          </a:p>
          <a:p>
            <a:pPr indent="-298450" lvl="0" marL="9144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VIP will populate project dropdown input field with project selected by Student</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Exceptions:</a:t>
            </a:r>
          </a:p>
          <a:p>
            <a:pPr indent="-69850" lvl="0" marL="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		N/A</a:t>
            </a:r>
          </a:p>
          <a:p>
            <a:pPr indent="158750" lvl="0" marL="228600" rtl="0">
              <a:lnSpc>
                <a:spcPct val="100000"/>
              </a:lnSpc>
              <a:spcBef>
                <a:spcPts val="0"/>
              </a:spcBef>
              <a:buClr>
                <a:schemeClr val="dk2"/>
              </a:buClr>
              <a:buSzPct val="100000"/>
              <a:buFont typeface="Arial"/>
              <a:buNone/>
            </a:pPr>
            <a:r>
              <a:rPr lang="en" sz="1100">
                <a:solidFill>
                  <a:srgbClr val="FFFFFF"/>
                </a:solidFill>
                <a:latin typeface="Calibri"/>
                <a:ea typeface="Calibri"/>
                <a:cs typeface="Calibri"/>
                <a:sym typeface="Calibri"/>
              </a:rPr>
              <a:t>Related Uses Case:</a:t>
            </a:r>
          </a:p>
          <a:p>
            <a:pPr indent="-298450" lvl="0" marL="13716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 #848 - View my VIP project page</a:t>
            </a:r>
          </a:p>
          <a:p>
            <a:pPr indent="-298450" lvl="0" marL="1371600" rtl="0">
              <a:lnSpc>
                <a:spcPct val="100000"/>
              </a:lnSpc>
              <a:spcBef>
                <a:spcPts val="0"/>
              </a:spcBef>
              <a:buClr>
                <a:srgbClr val="FFFFFF"/>
              </a:buClr>
              <a:buSzPct val="100000"/>
              <a:buFont typeface="Calibri"/>
              <a:buAutoNum type="arabicPeriod"/>
            </a:pPr>
            <a:r>
              <a:rPr lang="en" sz="1100">
                <a:solidFill>
                  <a:srgbClr val="FFFFFF"/>
                </a:solidFill>
                <a:latin typeface="Calibri"/>
                <a:ea typeface="Calibri"/>
                <a:cs typeface="Calibri"/>
                <a:sym typeface="Calibri"/>
              </a:rPr>
              <a:t>US #745 - View login Page</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p:nvPr/>
        </p:nvSpPr>
        <p:spPr>
          <a:xfrm>
            <a:off x="0" y="651275"/>
            <a:ext cx="9144000" cy="4492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15" name="Shape 215"/>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16" name="Shape 216"/>
          <p:cNvSpPr/>
          <p:nvPr/>
        </p:nvSpPr>
        <p:spPr>
          <a:xfrm>
            <a:off x="0" y="651275"/>
            <a:ext cx="45480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Implement Project Proposal</a:t>
            </a:r>
          </a:p>
        </p:txBody>
      </p:sp>
      <p:pic>
        <p:nvPicPr>
          <p:cNvPr id="217" name="Shape 217"/>
          <p:cNvPicPr preferRelativeResize="0"/>
          <p:nvPr/>
        </p:nvPicPr>
        <p:blipFill>
          <a:blip r:embed="rId3">
            <a:alphaModFix/>
          </a:blip>
          <a:stretch>
            <a:fillRect/>
          </a:stretch>
        </p:blipFill>
        <p:spPr>
          <a:xfrm>
            <a:off x="1847678" y="947074"/>
            <a:ext cx="4263152" cy="4196425"/>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p:nvPr/>
        </p:nvSpPr>
        <p:spPr>
          <a:xfrm>
            <a:off x="0" y="690350"/>
            <a:ext cx="9144000" cy="4453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24" name="Shape 224"/>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25" name="Shape 225"/>
          <p:cNvSpPr/>
          <p:nvPr/>
        </p:nvSpPr>
        <p:spPr>
          <a:xfrm>
            <a:off x="0" y="690350"/>
            <a:ext cx="32607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Register User</a:t>
            </a:r>
          </a:p>
        </p:txBody>
      </p:sp>
      <p:pic>
        <p:nvPicPr>
          <p:cNvPr id="226" name="Shape 226"/>
          <p:cNvPicPr preferRelativeResize="0"/>
          <p:nvPr/>
        </p:nvPicPr>
        <p:blipFill>
          <a:blip r:embed="rId3">
            <a:alphaModFix/>
          </a:blip>
          <a:stretch>
            <a:fillRect/>
          </a:stretch>
        </p:blipFill>
        <p:spPr>
          <a:xfrm>
            <a:off x="1804150" y="986149"/>
            <a:ext cx="5178275" cy="4076349"/>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p:nvPr/>
        </p:nvSpPr>
        <p:spPr>
          <a:xfrm>
            <a:off x="0" y="651275"/>
            <a:ext cx="9144000" cy="44922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3" name="Shape 233"/>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34" name="Shape 234"/>
          <p:cNvSpPr/>
          <p:nvPr/>
        </p:nvSpPr>
        <p:spPr>
          <a:xfrm>
            <a:off x="0" y="651275"/>
            <a:ext cx="38373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View ToDo list</a:t>
            </a:r>
          </a:p>
        </p:txBody>
      </p:sp>
      <p:pic>
        <p:nvPicPr>
          <p:cNvPr id="235" name="Shape 235"/>
          <p:cNvPicPr preferRelativeResize="0"/>
          <p:nvPr/>
        </p:nvPicPr>
        <p:blipFill>
          <a:blip r:embed="rId3">
            <a:alphaModFix/>
          </a:blip>
          <a:stretch>
            <a:fillRect/>
          </a:stretch>
        </p:blipFill>
        <p:spPr>
          <a:xfrm>
            <a:off x="1012775" y="947075"/>
            <a:ext cx="7573456" cy="4123699"/>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p:nvPr/>
        </p:nvSpPr>
        <p:spPr>
          <a:xfrm>
            <a:off x="0" y="638250"/>
            <a:ext cx="9144000" cy="45051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42" name="Shape 242"/>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43" name="Shape 243"/>
          <p:cNvSpPr/>
          <p:nvPr/>
        </p:nvSpPr>
        <p:spPr>
          <a:xfrm>
            <a:off x="0" y="638250"/>
            <a:ext cx="47613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View Current VIP teams</a:t>
            </a:r>
          </a:p>
        </p:txBody>
      </p:sp>
      <p:pic>
        <p:nvPicPr>
          <p:cNvPr id="244" name="Shape 244"/>
          <p:cNvPicPr preferRelativeResize="0"/>
          <p:nvPr/>
        </p:nvPicPr>
        <p:blipFill>
          <a:blip r:embed="rId3">
            <a:alphaModFix/>
          </a:blip>
          <a:stretch>
            <a:fillRect/>
          </a:stretch>
        </p:blipFill>
        <p:spPr>
          <a:xfrm>
            <a:off x="446700" y="934050"/>
            <a:ext cx="7041832" cy="4209300"/>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9" name="Shape 249"/>
        <p:cNvGrpSpPr/>
        <p:nvPr/>
      </p:nvGrpSpPr>
      <p:grpSpPr>
        <a:xfrm>
          <a:off x="0" y="0"/>
          <a:ext cx="0" cy="0"/>
          <a:chOff x="0" y="0"/>
          <a:chExt cx="0" cy="0"/>
        </a:xfrm>
      </p:grpSpPr>
      <p:sp>
        <p:nvSpPr>
          <p:cNvPr id="250" name="Shape 250"/>
          <p:cNvSpPr/>
          <p:nvPr/>
        </p:nvSpPr>
        <p:spPr>
          <a:xfrm>
            <a:off x="0" y="638250"/>
            <a:ext cx="9144000" cy="45051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51" name="Shape 251"/>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52" name="Shape 252"/>
          <p:cNvSpPr/>
          <p:nvPr/>
        </p:nvSpPr>
        <p:spPr>
          <a:xfrm>
            <a:off x="0" y="638250"/>
            <a:ext cx="47613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Student Login</a:t>
            </a:r>
          </a:p>
        </p:txBody>
      </p:sp>
      <p:pic>
        <p:nvPicPr>
          <p:cNvPr id="253" name="Shape 253"/>
          <p:cNvPicPr preferRelativeResize="0"/>
          <p:nvPr/>
        </p:nvPicPr>
        <p:blipFill>
          <a:blip r:embed="rId3">
            <a:alphaModFix/>
          </a:blip>
          <a:stretch>
            <a:fillRect/>
          </a:stretch>
        </p:blipFill>
        <p:spPr>
          <a:xfrm>
            <a:off x="1864674" y="1109150"/>
            <a:ext cx="4061400" cy="3911700"/>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p:nvPr/>
        </p:nvSpPr>
        <p:spPr>
          <a:xfrm>
            <a:off x="0" y="638250"/>
            <a:ext cx="9144000" cy="45054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60" name="Shape 260"/>
          <p:cNvSpPr txBox="1"/>
          <p:nvPr>
            <p:ph type="title"/>
          </p:nvPr>
        </p:nvSpPr>
        <p:spPr>
          <a:xfrm>
            <a:off x="780287" y="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Sequence Diagram</a:t>
            </a:r>
          </a:p>
          <a:p>
            <a:pPr indent="0" lvl="0" marL="0" marR="0" rtl="0" algn="l">
              <a:lnSpc>
                <a:spcPct val="100000"/>
              </a:lnSpc>
              <a:spcBef>
                <a:spcPts val="0"/>
              </a:spcBef>
              <a:spcAft>
                <a:spcPts val="0"/>
              </a:spcAft>
              <a:buSzPct val="25000"/>
              <a:buNone/>
            </a:pPr>
            <a:r>
              <a:t/>
            </a:r>
            <a:endParaRPr>
              <a:solidFill>
                <a:srgbClr val="FFFFFF"/>
              </a:solidFill>
            </a:endParaRPr>
          </a:p>
        </p:txBody>
      </p:sp>
      <p:sp>
        <p:nvSpPr>
          <p:cNvPr id="261" name="Shape 261"/>
          <p:cNvSpPr/>
          <p:nvPr/>
        </p:nvSpPr>
        <p:spPr>
          <a:xfrm>
            <a:off x="0" y="638250"/>
            <a:ext cx="47613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Apply for existing project</a:t>
            </a:r>
          </a:p>
        </p:txBody>
      </p:sp>
      <p:pic>
        <p:nvPicPr>
          <p:cNvPr id="262" name="Shape 262"/>
          <p:cNvPicPr preferRelativeResize="0"/>
          <p:nvPr/>
        </p:nvPicPr>
        <p:blipFill>
          <a:blip r:embed="rId3">
            <a:alphaModFix/>
          </a:blip>
          <a:stretch>
            <a:fillRect/>
          </a:stretch>
        </p:blipFill>
        <p:spPr>
          <a:xfrm>
            <a:off x="3100099" y="934049"/>
            <a:ext cx="3878292" cy="4209450"/>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7" name="Shape 267"/>
        <p:cNvGrpSpPr/>
        <p:nvPr/>
      </p:nvGrpSpPr>
      <p:grpSpPr>
        <a:xfrm>
          <a:off x="0" y="0"/>
          <a:ext cx="0" cy="0"/>
          <a:chOff x="0" y="0"/>
          <a:chExt cx="0" cy="0"/>
        </a:xfrm>
      </p:grpSpPr>
      <p:sp>
        <p:nvSpPr>
          <p:cNvPr id="268" name="Shape 268"/>
          <p:cNvSpPr/>
          <p:nvPr/>
        </p:nvSpPr>
        <p:spPr>
          <a:xfrm>
            <a:off x="0" y="1197272"/>
            <a:ext cx="9144000" cy="3301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69" name="Shape 269"/>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 sz="3800" u="none" cap="none" strike="noStrike">
                <a:solidFill>
                  <a:srgbClr val="FFFFFF"/>
                </a:solidFill>
                <a:latin typeface="Trebuchet MS"/>
                <a:ea typeface="Trebuchet MS"/>
                <a:cs typeface="Trebuchet MS"/>
                <a:sym typeface="Trebuchet MS"/>
              </a:rPr>
              <a:t>System Design: Architecture</a:t>
            </a:r>
          </a:p>
        </p:txBody>
      </p:sp>
      <p:sp>
        <p:nvSpPr>
          <p:cNvPr id="270" name="Shape 270"/>
          <p:cNvSpPr txBox="1"/>
          <p:nvPr>
            <p:ph idx="1" type="body"/>
          </p:nvPr>
        </p:nvSpPr>
        <p:spPr>
          <a:xfrm>
            <a:off x="951025" y="1284402"/>
            <a:ext cx="7676100" cy="2546400"/>
          </a:xfrm>
          <a:prstGeom prst="rect">
            <a:avLst/>
          </a:prstGeom>
          <a:noFill/>
          <a:ln>
            <a:noFill/>
          </a:ln>
        </p:spPr>
        <p:txBody>
          <a:bodyPr anchorCtr="0" anchor="t" bIns="45700" lIns="91425" rIns="91425" tIns="45700">
            <a:noAutofit/>
          </a:bodyPr>
          <a:lstStyle/>
          <a:p>
            <a:pPr indent="-228600" lvl="0" marL="457200" marR="0" rtl="0" algn="l">
              <a:spcBef>
                <a:spcPts val="0"/>
              </a:spcBef>
              <a:spcAft>
                <a:spcPts val="0"/>
              </a:spcAft>
              <a:buClr>
                <a:srgbClr val="FFFFFF"/>
              </a:buClr>
              <a:buAutoNum type="arabicPeriod"/>
            </a:pPr>
            <a:r>
              <a:rPr lang="en">
                <a:solidFill>
                  <a:srgbClr val="FFFFFF"/>
                </a:solidFill>
              </a:rPr>
              <a:t>3-tier</a:t>
            </a:r>
          </a:p>
          <a:p>
            <a:pPr indent="-228600" lvl="0" marL="457200" rtl="0">
              <a:spcBef>
                <a:spcPts val="0"/>
              </a:spcBef>
              <a:buClr>
                <a:srgbClr val="FFFFFF"/>
              </a:buClr>
              <a:buAutoNum type="arabicPeriod"/>
            </a:pPr>
            <a:r>
              <a:rPr lang="en">
                <a:solidFill>
                  <a:schemeClr val="lt1"/>
                </a:solidFill>
              </a:rPr>
              <a:t>Client-Server architecture</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5" name="Shape 275"/>
        <p:cNvGrpSpPr/>
        <p:nvPr/>
      </p:nvGrpSpPr>
      <p:grpSpPr>
        <a:xfrm>
          <a:off x="0" y="0"/>
          <a:ext cx="0" cy="0"/>
          <a:chOff x="0" y="0"/>
          <a:chExt cx="0" cy="0"/>
        </a:xfrm>
      </p:grpSpPr>
      <p:sp>
        <p:nvSpPr>
          <p:cNvPr id="276" name="Shape 276"/>
          <p:cNvSpPr/>
          <p:nvPr/>
        </p:nvSpPr>
        <p:spPr>
          <a:xfrm>
            <a:off x="115250" y="969850"/>
            <a:ext cx="8897100" cy="38193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277" name="Shape 277"/>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 sz="3800" u="none" cap="none" strike="noStrike">
                <a:solidFill>
                  <a:srgbClr val="FFFFFF"/>
                </a:solidFill>
                <a:latin typeface="Trebuchet MS"/>
                <a:ea typeface="Trebuchet MS"/>
                <a:cs typeface="Trebuchet MS"/>
                <a:sym typeface="Trebuchet MS"/>
              </a:rPr>
              <a:t>System Design: Deployment</a:t>
            </a:r>
          </a:p>
        </p:txBody>
      </p:sp>
      <p:pic>
        <p:nvPicPr>
          <p:cNvPr id="278" name="Shape 278"/>
          <p:cNvPicPr preferRelativeResize="0"/>
          <p:nvPr/>
        </p:nvPicPr>
        <p:blipFill>
          <a:blip r:embed="rId3">
            <a:alphaModFix/>
          </a:blip>
          <a:stretch>
            <a:fillRect/>
          </a:stretch>
        </p:blipFill>
        <p:spPr>
          <a:xfrm>
            <a:off x="115249" y="1069175"/>
            <a:ext cx="8633573" cy="3767499"/>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4" name="Shape 134"/>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
                <a:solidFill>
                  <a:srgbClr val="FFFFFF"/>
                </a:solidFill>
              </a:rPr>
              <a:t>Problem Definition</a:t>
            </a:r>
          </a:p>
        </p:txBody>
      </p:sp>
      <p:sp>
        <p:nvSpPr>
          <p:cNvPr id="135" name="Shape 135"/>
          <p:cNvSpPr/>
          <p:nvPr/>
        </p:nvSpPr>
        <p:spPr>
          <a:xfrm>
            <a:off x="379237" y="993000"/>
            <a:ext cx="19428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Problem</a:t>
            </a:r>
          </a:p>
        </p:txBody>
      </p:sp>
      <p:sp>
        <p:nvSpPr>
          <p:cNvPr id="136" name="Shape 136"/>
          <p:cNvSpPr txBox="1"/>
          <p:nvPr>
            <p:ph idx="1" type="body"/>
          </p:nvPr>
        </p:nvSpPr>
        <p:spPr>
          <a:xfrm>
            <a:off x="351825" y="1383100"/>
            <a:ext cx="8616600" cy="3331500"/>
          </a:xfrm>
          <a:prstGeom prst="rect">
            <a:avLst/>
          </a:prstGeom>
          <a:noFill/>
          <a:ln>
            <a:noFill/>
          </a:ln>
        </p:spPr>
        <p:txBody>
          <a:bodyPr anchorCtr="0" anchor="ctr" bIns="45700" lIns="91425" rIns="91425" tIns="45700">
            <a:noAutofit/>
          </a:bodyPr>
          <a:lstStyle/>
          <a:p>
            <a:pPr indent="45720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No current method for Faculty to share projects for cross-disciplines</a:t>
            </a:r>
          </a:p>
          <a:p>
            <a:pPr indent="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Students do not have the ability to easily search for other projects</a:t>
            </a:r>
          </a:p>
          <a:p>
            <a:pPr indent="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No ability for students to view description and requirements to join a project</a:t>
            </a:r>
          </a:p>
          <a:p>
            <a:pPr indent="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Faculty cannot easily and quickly view students who are interested in a project</a:t>
            </a:r>
          </a:p>
          <a:p>
            <a:pPr indent="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Faculty cannot currently propose projects quickly </a:t>
            </a:r>
          </a:p>
          <a:p>
            <a:pPr indent="0" lvl="0" marL="0" rtl="0" algn="just">
              <a:lnSpc>
                <a:spcPct val="100000"/>
              </a:lnSpc>
              <a:spcBef>
                <a:spcPts val="0"/>
              </a:spcBef>
              <a:buNone/>
            </a:pPr>
            <a:r>
              <a:t/>
            </a:r>
            <a:endParaRPr sz="1400">
              <a:solidFill>
                <a:srgbClr val="FFFFFF"/>
              </a:solidFill>
            </a:endParaRPr>
          </a:p>
          <a:p>
            <a:pPr indent="-317500" lvl="0" marL="457200" rtl="0" algn="just">
              <a:lnSpc>
                <a:spcPct val="100000"/>
              </a:lnSpc>
              <a:spcBef>
                <a:spcPts val="0"/>
              </a:spcBef>
              <a:buClr>
                <a:srgbClr val="FFFFFF"/>
              </a:buClr>
              <a:buSzPct val="100000"/>
            </a:pPr>
            <a:r>
              <a:rPr lang="en" sz="1400">
                <a:solidFill>
                  <a:srgbClr val="FFFFFF"/>
                </a:solidFill>
              </a:rPr>
              <a:t>PI/CO-PI cannot currently view and accept/reject all pending projects that have been proposed by faculty</a:t>
            </a:r>
          </a:p>
          <a:p>
            <a:pPr indent="0" lvl="0" marL="0" rtl="0" algn="just">
              <a:lnSpc>
                <a:spcPct val="100000"/>
              </a:lnSpc>
              <a:spcBef>
                <a:spcPts val="0"/>
              </a:spcBef>
              <a:buNone/>
            </a:pPr>
            <a:r>
              <a:t/>
            </a:r>
            <a:endParaRPr sz="1400">
              <a:solidFill>
                <a:srgbClr val="FFFFFF"/>
              </a:solidFill>
            </a:endParaRPr>
          </a:p>
          <a:p>
            <a:pPr indent="387350" lvl="0" marL="0" rtl="0" algn="just">
              <a:lnSpc>
                <a:spcPct val="100000"/>
              </a:lnSpc>
              <a:spcBef>
                <a:spcPts val="0"/>
              </a:spcBef>
              <a:buClr>
                <a:schemeClr val="dk2"/>
              </a:buClr>
              <a:buSzPct val="78571"/>
              <a:buFont typeface="Arial"/>
              <a:buNone/>
            </a:pPr>
            <a:r>
              <a:t/>
            </a:r>
            <a:endParaRPr sz="1400">
              <a:solidFill>
                <a:schemeClr val="lt1"/>
              </a:solidFill>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3" name="Shape 283"/>
        <p:cNvGrpSpPr/>
        <p:nvPr/>
      </p:nvGrpSpPr>
      <p:grpSpPr>
        <a:xfrm>
          <a:off x="0" y="0"/>
          <a:ext cx="0" cy="0"/>
          <a:chOff x="0" y="0"/>
          <a:chExt cx="0" cy="0"/>
        </a:xfrm>
      </p:grpSpPr>
      <p:sp>
        <p:nvSpPr>
          <p:cNvPr id="284" name="Shape 284"/>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85" name="Shape 285"/>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Persistent Data Design</a:t>
            </a:r>
          </a:p>
        </p:txBody>
      </p:sp>
      <p:pic>
        <p:nvPicPr>
          <p:cNvPr id="286" name="Shape 286"/>
          <p:cNvPicPr preferRelativeResize="0"/>
          <p:nvPr/>
        </p:nvPicPr>
        <p:blipFill>
          <a:blip r:embed="rId3">
            <a:alphaModFix/>
          </a:blip>
          <a:stretch>
            <a:fillRect/>
          </a:stretch>
        </p:blipFill>
        <p:spPr>
          <a:xfrm>
            <a:off x="1717941" y="957350"/>
            <a:ext cx="5345958" cy="3800699"/>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1" name="Shape 291"/>
        <p:cNvGrpSpPr/>
        <p:nvPr/>
      </p:nvGrpSpPr>
      <p:grpSpPr>
        <a:xfrm>
          <a:off x="0" y="0"/>
          <a:ext cx="0" cy="0"/>
          <a:chOff x="0" y="0"/>
          <a:chExt cx="0" cy="0"/>
        </a:xfrm>
      </p:grpSpPr>
      <p:sp>
        <p:nvSpPr>
          <p:cNvPr id="292" name="Shape 292"/>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93" name="Shape 293"/>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Security/Privacy</a:t>
            </a:r>
          </a:p>
        </p:txBody>
      </p:sp>
      <p:sp>
        <p:nvSpPr>
          <p:cNvPr id="294" name="Shape 294"/>
          <p:cNvSpPr txBox="1"/>
          <p:nvPr>
            <p:ph idx="1" type="body"/>
          </p:nvPr>
        </p:nvSpPr>
        <p:spPr>
          <a:xfrm>
            <a:off x="351825" y="1383100"/>
            <a:ext cx="8616600" cy="3331500"/>
          </a:xfrm>
          <a:prstGeom prst="rect">
            <a:avLst/>
          </a:prstGeom>
          <a:noFill/>
          <a:ln>
            <a:noFill/>
          </a:ln>
        </p:spPr>
        <p:txBody>
          <a:bodyPr anchorCtr="0" anchor="t" bIns="45700" lIns="91425" rIns="91425" tIns="45700">
            <a:noAutofit/>
          </a:bodyPr>
          <a:lstStyle/>
          <a:p>
            <a:pPr indent="-228600" lvl="0" marL="914400" rtl="0">
              <a:lnSpc>
                <a:spcPct val="100000"/>
              </a:lnSpc>
              <a:spcBef>
                <a:spcPts val="0"/>
              </a:spcBef>
              <a:buClr>
                <a:schemeClr val="lt1"/>
              </a:buClr>
              <a:buAutoNum type="arabicPeriod"/>
            </a:pPr>
            <a:r>
              <a:rPr lang="en">
                <a:solidFill>
                  <a:schemeClr val="lt1"/>
                </a:solidFill>
              </a:rPr>
              <a:t>Oauthd authentication.</a:t>
            </a:r>
          </a:p>
          <a:p>
            <a:pPr indent="-228600" lvl="0" marL="914400" rtl="0">
              <a:lnSpc>
                <a:spcPct val="100000"/>
              </a:lnSpc>
              <a:spcBef>
                <a:spcPts val="0"/>
              </a:spcBef>
              <a:buClr>
                <a:schemeClr val="lt1"/>
              </a:buClr>
              <a:buAutoNum type="arabicPeriod"/>
            </a:pPr>
            <a:r>
              <a:rPr lang="en">
                <a:solidFill>
                  <a:schemeClr val="lt1"/>
                </a:solidFill>
              </a:rPr>
              <a:t>Hashing and salting of passwords.</a:t>
            </a:r>
          </a:p>
          <a:p>
            <a:pPr indent="-228600" lvl="0" marL="914400" rtl="0">
              <a:lnSpc>
                <a:spcPct val="100000"/>
              </a:lnSpc>
              <a:spcBef>
                <a:spcPts val="0"/>
              </a:spcBef>
              <a:buClr>
                <a:schemeClr val="lt1"/>
              </a:buClr>
              <a:buAutoNum type="arabicPeriod"/>
            </a:pPr>
            <a:r>
              <a:rPr lang="en">
                <a:solidFill>
                  <a:schemeClr val="lt1"/>
                </a:solidFill>
              </a:rPr>
              <a:t>Sanitizing user input.</a:t>
            </a:r>
          </a:p>
          <a:p>
            <a:pPr indent="-228600" lvl="0" marL="914400" rtl="0">
              <a:lnSpc>
                <a:spcPct val="100000"/>
              </a:lnSpc>
              <a:spcBef>
                <a:spcPts val="0"/>
              </a:spcBef>
              <a:buClr>
                <a:schemeClr val="lt1"/>
              </a:buClr>
              <a:buAutoNum type="arabicPeriod"/>
            </a:pPr>
            <a:r>
              <a:rPr lang="en">
                <a:solidFill>
                  <a:schemeClr val="lt1"/>
                </a:solidFill>
              </a:rPr>
              <a:t>Token based authentication (bcrypt).</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9" name="Shape 299"/>
        <p:cNvGrpSpPr/>
        <p:nvPr/>
      </p:nvGrpSpPr>
      <p:grpSpPr>
        <a:xfrm>
          <a:off x="0" y="0"/>
          <a:ext cx="0" cy="0"/>
          <a:chOff x="0" y="0"/>
          <a:chExt cx="0" cy="0"/>
        </a:xfrm>
      </p:grpSpPr>
      <p:sp>
        <p:nvSpPr>
          <p:cNvPr id="300" name="Shape 300"/>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01" name="Shape 301"/>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Minimal Class Diagram</a:t>
            </a:r>
          </a:p>
        </p:txBody>
      </p:sp>
      <p:pic>
        <p:nvPicPr>
          <p:cNvPr id="302" name="Shape 302"/>
          <p:cNvPicPr preferRelativeResize="0"/>
          <p:nvPr/>
        </p:nvPicPr>
        <p:blipFill>
          <a:blip r:embed="rId3">
            <a:alphaModFix/>
          </a:blip>
          <a:stretch>
            <a:fillRect/>
          </a:stretch>
        </p:blipFill>
        <p:spPr>
          <a:xfrm>
            <a:off x="1908650" y="957349"/>
            <a:ext cx="5117625" cy="3800699"/>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7" name="Shape 307"/>
        <p:cNvGrpSpPr/>
        <p:nvPr/>
      </p:nvGrpSpPr>
      <p:grpSpPr>
        <a:xfrm>
          <a:off x="0" y="0"/>
          <a:ext cx="0" cy="0"/>
          <a:chOff x="0" y="0"/>
          <a:chExt cx="0" cy="0"/>
        </a:xfrm>
      </p:grpSpPr>
      <p:sp>
        <p:nvSpPr>
          <p:cNvPr id="308" name="Shape 308"/>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09" name="Shape 309"/>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State Machine</a:t>
            </a:r>
          </a:p>
        </p:txBody>
      </p:sp>
      <p:pic>
        <p:nvPicPr>
          <p:cNvPr id="310" name="Shape 310"/>
          <p:cNvPicPr preferRelativeResize="0"/>
          <p:nvPr/>
        </p:nvPicPr>
        <p:blipFill>
          <a:blip r:embed="rId3">
            <a:alphaModFix/>
          </a:blip>
          <a:stretch>
            <a:fillRect/>
          </a:stretch>
        </p:blipFill>
        <p:spPr>
          <a:xfrm>
            <a:off x="1228725" y="1181100"/>
            <a:ext cx="6686550" cy="2781300"/>
          </a:xfrm>
          <a:prstGeom prst="rect">
            <a:avLst/>
          </a:prstGeom>
          <a:noFill/>
          <a:ln>
            <a:noFill/>
          </a:ln>
        </p:spPr>
      </p:pic>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5" name="Shape 315"/>
        <p:cNvGrpSpPr/>
        <p:nvPr/>
      </p:nvGrpSpPr>
      <p:grpSpPr>
        <a:xfrm>
          <a:off x="0" y="0"/>
          <a:ext cx="0" cy="0"/>
          <a:chOff x="0" y="0"/>
          <a:chExt cx="0" cy="0"/>
        </a:xfrm>
      </p:grpSpPr>
      <p:sp>
        <p:nvSpPr>
          <p:cNvPr id="316" name="Shape 316"/>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17" name="Shape 317"/>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Algorithm</a:t>
            </a:r>
          </a:p>
        </p:txBody>
      </p:sp>
      <p:sp>
        <p:nvSpPr>
          <p:cNvPr id="318" name="Shape 318"/>
          <p:cNvSpPr txBox="1"/>
          <p:nvPr/>
        </p:nvSpPr>
        <p:spPr>
          <a:xfrm>
            <a:off x="364725" y="989950"/>
            <a:ext cx="8271300" cy="3686400"/>
          </a:xfrm>
          <a:prstGeom prst="rect">
            <a:avLst/>
          </a:prstGeom>
          <a:noFill/>
          <a:ln>
            <a:noFill/>
          </a:ln>
        </p:spPr>
        <p:txBody>
          <a:bodyPr anchorCtr="0" anchor="t" bIns="91425" lIns="91425" rIns="91425" tIns="91425">
            <a:noAutofit/>
          </a:bodyPr>
          <a:lstStyle/>
          <a:p>
            <a:pPr indent="-304800" lvl="0" marL="457200" rtl="0">
              <a:lnSpc>
                <a:spcPct val="115000"/>
              </a:lnSpc>
              <a:spcBef>
                <a:spcPts val="0"/>
              </a:spcBef>
              <a:buClr>
                <a:srgbClr val="FFFFFF"/>
              </a:buClr>
              <a:buSzPct val="100000"/>
              <a:buChar char="●"/>
            </a:pPr>
            <a:r>
              <a:rPr lang="en" sz="1200">
                <a:solidFill>
                  <a:srgbClr val="FFFFFF"/>
                </a:solidFill>
              </a:rPr>
              <a:t>Checks if the user is in the system yet</a:t>
            </a:r>
          </a:p>
          <a:p>
            <a:pPr indent="-304800" lvl="0" marL="457200" rtl="0">
              <a:lnSpc>
                <a:spcPct val="115000"/>
              </a:lnSpc>
              <a:spcBef>
                <a:spcPts val="0"/>
              </a:spcBef>
              <a:buClr>
                <a:srgbClr val="FFFFFF"/>
              </a:buClr>
              <a:buSzPct val="100000"/>
              <a:buChar char="●"/>
            </a:pPr>
            <a:r>
              <a:rPr lang="en" sz="1200">
                <a:solidFill>
                  <a:srgbClr val="FFFFFF"/>
                </a:solidFill>
              </a:rPr>
              <a:t>Ensure the email has verified the email</a:t>
            </a:r>
          </a:p>
          <a:p>
            <a:pPr indent="-304800" lvl="0" marL="457200" rtl="0">
              <a:lnSpc>
                <a:spcPct val="115000"/>
              </a:lnSpc>
              <a:spcBef>
                <a:spcPts val="0"/>
              </a:spcBef>
              <a:buClr>
                <a:srgbClr val="FFFFFF"/>
              </a:buClr>
              <a:buSzPct val="100000"/>
              <a:buChar char="●"/>
            </a:pPr>
            <a:r>
              <a:rPr lang="en" sz="1200">
                <a:solidFill>
                  <a:srgbClr val="FFFFFF"/>
                </a:solidFill>
              </a:rPr>
              <a:t>Ensures the password is valid by ensuring it meets all necessary criteria</a:t>
            </a:r>
          </a:p>
          <a:p>
            <a:pPr indent="-304800" lvl="0" marL="457200" rtl="0">
              <a:lnSpc>
                <a:spcPct val="115000"/>
              </a:lnSpc>
              <a:spcBef>
                <a:spcPts val="0"/>
              </a:spcBef>
              <a:buClr>
                <a:srgbClr val="FFFFFF"/>
              </a:buClr>
              <a:buSzPct val="100000"/>
              <a:buChar char="●"/>
            </a:pPr>
            <a:r>
              <a:rPr lang="en" sz="1200">
                <a:solidFill>
                  <a:srgbClr val="FFFFFF"/>
                </a:solidFill>
              </a:rPr>
              <a:t>The password will then be hashed and stored with bcrypt(which salts the password and adds more security)</a:t>
            </a:r>
          </a:p>
          <a:p>
            <a:pPr indent="-304800" lvl="0" marL="457200" rtl="0">
              <a:lnSpc>
                <a:spcPct val="115000"/>
              </a:lnSpc>
              <a:spcBef>
                <a:spcPts val="0"/>
              </a:spcBef>
              <a:buClr>
                <a:srgbClr val="FFFFFF"/>
              </a:buClr>
              <a:buSzPct val="100000"/>
              <a:buChar char="●"/>
            </a:pPr>
            <a:r>
              <a:rPr lang="en" sz="1200">
                <a:solidFill>
                  <a:srgbClr val="FFFFFF"/>
                </a:solidFill>
              </a:rPr>
              <a:t>Checks if the user has been approved by a PI</a:t>
            </a:r>
          </a:p>
          <a:p>
            <a:pPr indent="-304800" lvl="0" marL="457200" rtl="0">
              <a:lnSpc>
                <a:spcPct val="115000"/>
              </a:lnSpc>
              <a:spcBef>
                <a:spcPts val="0"/>
              </a:spcBef>
              <a:buClr>
                <a:srgbClr val="FFFFFF"/>
              </a:buClr>
              <a:buSzPct val="100000"/>
              <a:buChar char="●"/>
            </a:pPr>
            <a:r>
              <a:rPr lang="en" sz="1200">
                <a:solidFill>
                  <a:srgbClr val="FFFFFF"/>
                </a:solidFill>
              </a:rPr>
              <a:t>If all checks pass, the user can then login, otherwise the login will fail</a:t>
            </a:r>
          </a:p>
          <a:p>
            <a:pPr lvl="0">
              <a:spcBef>
                <a:spcPts val="0"/>
              </a:spcBef>
              <a:buNone/>
            </a:pPr>
            <a:r>
              <a:t/>
            </a:r>
            <a:endParaRPr sz="1200">
              <a:solidFill>
                <a:srgbClr val="FFFFFF"/>
              </a:solidFill>
            </a:endParaRP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3" name="Shape 323"/>
        <p:cNvGrpSpPr/>
        <p:nvPr/>
      </p:nvGrpSpPr>
      <p:grpSpPr>
        <a:xfrm>
          <a:off x="0" y="0"/>
          <a:ext cx="0" cy="0"/>
          <a:chOff x="0" y="0"/>
          <a:chExt cx="0" cy="0"/>
        </a:xfrm>
      </p:grpSpPr>
      <p:sp>
        <p:nvSpPr>
          <p:cNvPr id="324" name="Shape 324"/>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25" name="Shape 325"/>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Test Cases</a:t>
            </a:r>
          </a:p>
        </p:txBody>
      </p:sp>
      <p:pic>
        <p:nvPicPr>
          <p:cNvPr id="326" name="Shape 326"/>
          <p:cNvPicPr preferRelativeResize="0"/>
          <p:nvPr/>
        </p:nvPicPr>
        <p:blipFill>
          <a:blip r:embed="rId3">
            <a:alphaModFix/>
          </a:blip>
          <a:stretch>
            <a:fillRect/>
          </a:stretch>
        </p:blipFill>
        <p:spPr>
          <a:xfrm>
            <a:off x="1231625" y="1002037"/>
            <a:ext cx="7444749" cy="3711324"/>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1" name="Shape 331"/>
        <p:cNvGrpSpPr/>
        <p:nvPr/>
      </p:nvGrpSpPr>
      <p:grpSpPr>
        <a:xfrm>
          <a:off x="0" y="0"/>
          <a:ext cx="0" cy="0"/>
          <a:chOff x="0" y="0"/>
          <a:chExt cx="0" cy="0"/>
        </a:xfrm>
      </p:grpSpPr>
      <p:sp>
        <p:nvSpPr>
          <p:cNvPr id="332" name="Shape 332"/>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33" name="Shape 333"/>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Test Cases</a:t>
            </a:r>
          </a:p>
        </p:txBody>
      </p:sp>
      <p:pic>
        <p:nvPicPr>
          <p:cNvPr id="334" name="Shape 334"/>
          <p:cNvPicPr preferRelativeResize="0"/>
          <p:nvPr/>
        </p:nvPicPr>
        <p:blipFill>
          <a:blip r:embed="rId3">
            <a:alphaModFix/>
          </a:blip>
          <a:stretch>
            <a:fillRect/>
          </a:stretch>
        </p:blipFill>
        <p:spPr>
          <a:xfrm>
            <a:off x="1792700" y="957350"/>
            <a:ext cx="5425440" cy="3800700"/>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1" name="Shape 141"/>
        <p:cNvGrpSpPr/>
        <p:nvPr/>
      </p:nvGrpSpPr>
      <p:grpSpPr>
        <a:xfrm>
          <a:off x="0" y="0"/>
          <a:ext cx="0" cy="0"/>
          <a:chOff x="0" y="0"/>
          <a:chExt cx="0" cy="0"/>
        </a:xfrm>
      </p:grpSpPr>
      <p:sp>
        <p:nvSpPr>
          <p:cNvPr id="142" name="Shape 142"/>
          <p:cNvSpPr txBox="1"/>
          <p:nvPr>
            <p:ph type="title"/>
          </p:nvPr>
        </p:nvSpPr>
        <p:spPr>
          <a:xfrm>
            <a:off x="779462" y="285750"/>
            <a:ext cx="7583400" cy="783300"/>
          </a:xfrm>
          <a:prstGeom prst="rect">
            <a:avLst/>
          </a:prstGeom>
        </p:spPr>
        <p:txBody>
          <a:bodyPr anchorCtr="0" anchor="t" bIns="91425" lIns="91425" rIns="91425" tIns="91425">
            <a:noAutofit/>
          </a:bodyPr>
          <a:lstStyle/>
          <a:p>
            <a:pPr lvl="0" rtl="0">
              <a:spcBef>
                <a:spcPts val="0"/>
              </a:spcBef>
              <a:buNone/>
            </a:pPr>
            <a:r>
              <a:rPr lang="en">
                <a:solidFill>
                  <a:srgbClr val="FFFFFF"/>
                </a:solidFill>
              </a:rPr>
              <a:t>Full Gantt chart</a:t>
            </a:r>
          </a:p>
        </p:txBody>
      </p:sp>
      <p:pic>
        <p:nvPicPr>
          <p:cNvPr id="143" name="Shape 143"/>
          <p:cNvPicPr preferRelativeResize="0"/>
          <p:nvPr/>
        </p:nvPicPr>
        <p:blipFill>
          <a:blip r:embed="rId3">
            <a:alphaModFix/>
          </a:blip>
          <a:stretch>
            <a:fillRect/>
          </a:stretch>
        </p:blipFill>
        <p:spPr>
          <a:xfrm>
            <a:off x="132325" y="897201"/>
            <a:ext cx="8877726" cy="4143725"/>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0" name="Shape 150"/>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Requirements</a:t>
            </a:r>
          </a:p>
        </p:txBody>
      </p:sp>
      <p:sp>
        <p:nvSpPr>
          <p:cNvPr id="151" name="Shape 151"/>
          <p:cNvSpPr/>
          <p:nvPr/>
        </p:nvSpPr>
        <p:spPr>
          <a:xfrm>
            <a:off x="379251" y="993000"/>
            <a:ext cx="2238900" cy="295800"/>
          </a:xfrm>
          <a:prstGeom prst="rect">
            <a:avLst/>
          </a:prstGeom>
          <a:solidFill>
            <a:srgbClr val="4A86E8"/>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l">
              <a:spcBef>
                <a:spcPts val="0"/>
              </a:spcBef>
              <a:buNone/>
            </a:pPr>
            <a:r>
              <a:rPr b="1" lang="en" sz="2400">
                <a:solidFill>
                  <a:srgbClr val="FFFFFF"/>
                </a:solidFill>
                <a:latin typeface="Ubuntu"/>
                <a:ea typeface="Ubuntu"/>
                <a:cs typeface="Ubuntu"/>
                <a:sym typeface="Ubuntu"/>
              </a:rPr>
              <a:t>User Stories</a:t>
            </a:r>
          </a:p>
        </p:txBody>
      </p:sp>
      <p:sp>
        <p:nvSpPr>
          <p:cNvPr id="152" name="Shape 152"/>
          <p:cNvSpPr txBox="1"/>
          <p:nvPr>
            <p:ph idx="1" type="body"/>
          </p:nvPr>
        </p:nvSpPr>
        <p:spPr>
          <a:xfrm>
            <a:off x="351825" y="1383100"/>
            <a:ext cx="8616600" cy="3331500"/>
          </a:xfrm>
          <a:prstGeom prst="rect">
            <a:avLst/>
          </a:prstGeom>
          <a:noFill/>
          <a:ln>
            <a:noFill/>
          </a:ln>
        </p:spPr>
        <p:txBody>
          <a:bodyPr anchorCtr="0" anchor="t" bIns="45700" lIns="91425" rIns="91425" tIns="45700">
            <a:noAutofit/>
          </a:bodyPr>
          <a:lstStyle/>
          <a:p>
            <a:pPr indent="0" lvl="0" marL="0" rtl="0" algn="just">
              <a:lnSpc>
                <a:spcPct val="100000"/>
              </a:lnSpc>
              <a:spcBef>
                <a:spcPts val="0"/>
              </a:spcBef>
              <a:buNone/>
            </a:pPr>
            <a:r>
              <a:rPr lang="en" sz="1400">
                <a:solidFill>
                  <a:schemeClr val="lt1"/>
                </a:solidFill>
              </a:rPr>
              <a:t>VIP</a:t>
            </a:r>
          </a:p>
          <a:p>
            <a:pPr indent="-317500" lvl="0" marL="457200" rtl="0" algn="just">
              <a:lnSpc>
                <a:spcPct val="100000"/>
              </a:lnSpc>
              <a:spcBef>
                <a:spcPts val="0"/>
              </a:spcBef>
              <a:buClr>
                <a:schemeClr val="lt1"/>
              </a:buClr>
              <a:buSzPct val="100000"/>
            </a:pPr>
            <a:r>
              <a:rPr lang="en" sz="1400">
                <a:solidFill>
                  <a:schemeClr val="lt1"/>
                </a:solidFill>
              </a:rPr>
              <a:t>Propose projects</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Register User</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To-do list</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View current VIP teams</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Student Login</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Apply for Existing Project</a:t>
            </a:r>
          </a:p>
          <a:p>
            <a:pPr indent="0" lvl="0" marL="0" rtl="0" algn="just">
              <a:lnSpc>
                <a:spcPct val="100000"/>
              </a:lnSpc>
              <a:spcBef>
                <a:spcPts val="0"/>
              </a:spcBef>
              <a:buNone/>
            </a:pPr>
            <a:r>
              <a:t/>
            </a:r>
            <a:endParaRPr sz="1400">
              <a:solidFill>
                <a:schemeClr val="lt1"/>
              </a:solidFill>
            </a:endParaRPr>
          </a:p>
          <a:p>
            <a:pPr indent="-317500" lvl="0" marL="457200" rtl="0" algn="just">
              <a:lnSpc>
                <a:spcPct val="100000"/>
              </a:lnSpc>
              <a:spcBef>
                <a:spcPts val="0"/>
              </a:spcBef>
              <a:buClr>
                <a:schemeClr val="lt1"/>
              </a:buClr>
              <a:buSzPct val="100000"/>
            </a:pPr>
            <a:r>
              <a:rPr lang="en" sz="1400">
                <a:solidFill>
                  <a:schemeClr val="lt1"/>
                </a:solidFill>
              </a:rPr>
              <a:t>Forgot Password</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p:nvPr/>
        </p:nvSpPr>
        <p:spPr>
          <a:xfrm>
            <a:off x="0" y="957350"/>
            <a:ext cx="9144000" cy="38007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9" name="Shape 159"/>
          <p:cNvSpPr txBox="1"/>
          <p:nvPr>
            <p:ph type="title"/>
          </p:nvPr>
        </p:nvSpPr>
        <p:spPr>
          <a:xfrm>
            <a:off x="779462" y="285750"/>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 Diagram</a:t>
            </a:r>
          </a:p>
        </p:txBody>
      </p:sp>
      <p:pic>
        <p:nvPicPr>
          <p:cNvPr id="160" name="Shape 160"/>
          <p:cNvPicPr preferRelativeResize="0"/>
          <p:nvPr/>
        </p:nvPicPr>
        <p:blipFill>
          <a:blip r:embed="rId3">
            <a:alphaModFix/>
          </a:blip>
          <a:stretch>
            <a:fillRect/>
          </a:stretch>
        </p:blipFill>
        <p:spPr>
          <a:xfrm>
            <a:off x="2439775" y="957349"/>
            <a:ext cx="3651658" cy="3800700"/>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5" name="Shape 165"/>
        <p:cNvGrpSpPr/>
        <p:nvPr/>
      </p:nvGrpSpPr>
      <p:grpSpPr>
        <a:xfrm>
          <a:off x="0" y="0"/>
          <a:ext cx="0" cy="0"/>
          <a:chOff x="0" y="0"/>
          <a:chExt cx="0" cy="0"/>
        </a:xfrm>
      </p:grpSpPr>
      <p:sp>
        <p:nvSpPr>
          <p:cNvPr id="166" name="Shape 166"/>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67" name="Shape 167"/>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168" name="Shape 168"/>
          <p:cNvSpPr txBox="1"/>
          <p:nvPr>
            <p:ph idx="1" type="body"/>
          </p:nvPr>
        </p:nvSpPr>
        <p:spPr>
          <a:xfrm>
            <a:off x="351825" y="703375"/>
            <a:ext cx="8616600" cy="4350600"/>
          </a:xfrm>
          <a:prstGeom prst="rect">
            <a:avLst/>
          </a:prstGeom>
          <a:noFill/>
          <a:ln>
            <a:noFill/>
          </a:ln>
        </p:spPr>
        <p:txBody>
          <a:bodyPr anchorCtr="0" anchor="t" bIns="45700" lIns="91425" rIns="91425" tIns="45700">
            <a:noAutofit/>
          </a:bodyPr>
          <a:lstStyle/>
          <a:p>
            <a:pPr indent="-69850" lvl="0" marL="0" rtl="0">
              <a:lnSpc>
                <a:spcPct val="100000"/>
              </a:lnSpc>
              <a:spcBef>
                <a:spcPts val="0"/>
              </a:spcBef>
              <a:buClr>
                <a:schemeClr val="dk2"/>
              </a:buClr>
              <a:buSzPct val="91666"/>
              <a:buFont typeface="Arial"/>
              <a:buNone/>
            </a:pPr>
            <a:r>
              <a:rPr b="1" lang="en" sz="1200">
                <a:solidFill>
                  <a:srgbClr val="FFFFFF"/>
                </a:solidFill>
                <a:latin typeface="Calibri"/>
                <a:ea typeface="Calibri"/>
                <a:cs typeface="Calibri"/>
                <a:sym typeface="Calibri"/>
              </a:rPr>
              <a:t>Use Case ID:(MJ-547) Implement Project Proposal</a:t>
            </a:r>
          </a:p>
          <a:p>
            <a:pPr indent="-698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Details: </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Actor: User</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Pre-conditions: </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has navigated to VIP website</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Description: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 case begins when user clicks faculty/propose project</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will be returned a form containing required and optional fields for a project </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Docker will pull the repository using the latest commit</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Post-conditions:</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Project proposal is created</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Alternative Courses of Action: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clicks edit on a project detailed page</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Project proposal form is returned with data pre-filled from selected project</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Certain fields cannot be changed when editing a project(Title)</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Exceptions:</a:t>
            </a:r>
          </a:p>
          <a:p>
            <a:pPr indent="-69850" lvl="0" marL="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		N/A</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Related Uses Case:</a:t>
            </a:r>
          </a:p>
          <a:p>
            <a:pPr indent="158750" lvl="0" marL="228600" rtl="0">
              <a:lnSpc>
                <a:spcPct val="100000"/>
              </a:lnSpc>
              <a:spcBef>
                <a:spcPts val="0"/>
              </a:spcBef>
              <a:buClr>
                <a:schemeClr val="dk2"/>
              </a:buClr>
              <a:buSzPct val="91666"/>
              <a:buFont typeface="Arial"/>
              <a:buNone/>
            </a:pPr>
            <a:r>
              <a:rPr lang="en" sz="1200">
                <a:solidFill>
                  <a:srgbClr val="FFFFFF"/>
                </a:solidFill>
                <a:latin typeface="Calibri"/>
                <a:ea typeface="Calibri"/>
                <a:cs typeface="Calibri"/>
                <a:sym typeface="Calibri"/>
              </a:rPr>
              <a:t>	N/A</a:t>
            </a:r>
          </a:p>
          <a:p>
            <a:pPr indent="-69850" lvl="0" marL="228600" rtl="0">
              <a:lnSpc>
                <a:spcPct val="100000"/>
              </a:lnSpc>
              <a:spcBef>
                <a:spcPts val="0"/>
              </a:spcBef>
              <a:buClr>
                <a:schemeClr val="dk2"/>
              </a:buClr>
              <a:buSzPct val="91666"/>
              <a:buFont typeface="Arial"/>
              <a:buNone/>
            </a:pPr>
            <a:r>
              <a:t/>
            </a:r>
            <a:endParaRPr sz="1200">
              <a:solidFill>
                <a:srgbClr val="FFFFFF"/>
              </a:solidFill>
              <a:latin typeface="Calibri"/>
              <a:ea typeface="Calibri"/>
              <a:cs typeface="Calibri"/>
              <a:sym typeface="Calibri"/>
            </a:endParaRPr>
          </a:p>
          <a:p>
            <a:pPr indent="0" lvl="0" marL="0" rtl="0" algn="just">
              <a:lnSpc>
                <a:spcPct val="100000"/>
              </a:lnSpc>
              <a:spcBef>
                <a:spcPts val="0"/>
              </a:spcBef>
              <a:buNone/>
            </a:pPr>
            <a:r>
              <a:t/>
            </a:r>
            <a:endParaRPr sz="1200">
              <a:solidFill>
                <a:srgbClr val="FFFFFF"/>
              </a:solidFill>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5" name="Shape 175"/>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176" name="Shape 176"/>
          <p:cNvSpPr txBox="1"/>
          <p:nvPr>
            <p:ph idx="1" type="body"/>
          </p:nvPr>
        </p:nvSpPr>
        <p:spPr>
          <a:xfrm>
            <a:off x="351825" y="746750"/>
            <a:ext cx="8616600" cy="4307100"/>
          </a:xfrm>
          <a:prstGeom prst="rect">
            <a:avLst/>
          </a:prstGeom>
          <a:noFill/>
          <a:ln>
            <a:noFill/>
          </a:ln>
        </p:spPr>
        <p:txBody>
          <a:bodyPr anchorCtr="0" anchor="t" bIns="45700" lIns="91425" rIns="91425" tIns="45700">
            <a:noAutofit/>
          </a:bodyPr>
          <a:lstStyle/>
          <a:p>
            <a:pPr indent="0" lvl="0" marL="0" rtl="0">
              <a:lnSpc>
                <a:spcPct val="100000"/>
              </a:lnSpc>
              <a:spcBef>
                <a:spcPts val="0"/>
              </a:spcBef>
              <a:buNone/>
            </a:pPr>
            <a:r>
              <a:rPr b="1" lang="en" sz="1200">
                <a:solidFill>
                  <a:srgbClr val="FFFFFF"/>
                </a:solidFill>
                <a:latin typeface="Calibri"/>
                <a:ea typeface="Calibri"/>
                <a:cs typeface="Calibri"/>
                <a:sym typeface="Calibri"/>
              </a:rPr>
              <a:t>Use Case ID:(VIP-717) Register User</a:t>
            </a:r>
          </a:p>
          <a:p>
            <a:pPr indent="0" lvl="0" marL="228600" rtl="0">
              <a:lnSpc>
                <a:spcPct val="100000"/>
              </a:lnSpc>
              <a:spcBef>
                <a:spcPts val="0"/>
              </a:spcBef>
              <a:buNone/>
            </a:pPr>
            <a:r>
              <a:rPr lang="en" sz="1200">
                <a:solidFill>
                  <a:srgbClr val="FFFFFF"/>
                </a:solidFill>
                <a:latin typeface="Calibri"/>
                <a:ea typeface="Calibri"/>
                <a:cs typeface="Calibri"/>
                <a:sym typeface="Calibri"/>
              </a:rPr>
              <a:t>Details: </a:t>
            </a:r>
          </a:p>
          <a:p>
            <a:pPr indent="228600" lvl="0" marL="228600" rtl="0">
              <a:lnSpc>
                <a:spcPct val="100000"/>
              </a:lnSpc>
              <a:spcBef>
                <a:spcPts val="0"/>
              </a:spcBef>
              <a:buNone/>
            </a:pPr>
            <a:r>
              <a:rPr lang="en" sz="1200">
                <a:solidFill>
                  <a:srgbClr val="FFFFFF"/>
                </a:solidFill>
                <a:latin typeface="Calibri"/>
                <a:ea typeface="Calibri"/>
                <a:cs typeface="Calibri"/>
                <a:sym typeface="Calibri"/>
              </a:rPr>
              <a:t>Actor: User</a:t>
            </a:r>
          </a:p>
          <a:p>
            <a:pPr indent="228600" lvl="0" marL="228600" rtl="0">
              <a:lnSpc>
                <a:spcPct val="100000"/>
              </a:lnSpc>
              <a:spcBef>
                <a:spcPts val="0"/>
              </a:spcBef>
              <a:buNone/>
            </a:pPr>
            <a:r>
              <a:rPr lang="en" sz="1200">
                <a:solidFill>
                  <a:srgbClr val="FFFFFF"/>
                </a:solidFill>
                <a:latin typeface="Calibri"/>
                <a:ea typeface="Calibri"/>
                <a:cs typeface="Calibri"/>
                <a:sym typeface="Calibri"/>
              </a:rPr>
              <a:t>Pre-conditions: </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has navigated to VIP website</a:t>
            </a:r>
          </a:p>
          <a:p>
            <a:pPr indent="228600" lvl="0" marL="228600" rtl="0">
              <a:lnSpc>
                <a:spcPct val="100000"/>
              </a:lnSpc>
              <a:spcBef>
                <a:spcPts val="0"/>
              </a:spcBef>
              <a:buNone/>
            </a:pPr>
            <a:r>
              <a:rPr lang="en" sz="1200">
                <a:solidFill>
                  <a:srgbClr val="FFFFFF"/>
                </a:solidFill>
                <a:latin typeface="Calibri"/>
                <a:ea typeface="Calibri"/>
                <a:cs typeface="Calibri"/>
                <a:sym typeface="Calibri"/>
              </a:rPr>
              <a:t>Description: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 case begins when user clicks Login button.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Login page will have create account button.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will click on button and register for an account.</a:t>
            </a:r>
          </a:p>
          <a:p>
            <a:pPr indent="228600" lvl="0" marL="228600" rtl="0">
              <a:lnSpc>
                <a:spcPct val="100000"/>
              </a:lnSpc>
              <a:spcBef>
                <a:spcPts val="0"/>
              </a:spcBef>
              <a:buNone/>
            </a:pPr>
            <a:r>
              <a:rPr lang="en" sz="1200">
                <a:solidFill>
                  <a:srgbClr val="FFFFFF"/>
                </a:solidFill>
                <a:latin typeface="Calibri"/>
                <a:ea typeface="Calibri"/>
                <a:cs typeface="Calibri"/>
                <a:sym typeface="Calibri"/>
              </a:rPr>
              <a:t>Post-conditions:</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is on registration page.</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does not have a previous account .</a:t>
            </a:r>
          </a:p>
          <a:p>
            <a:pPr indent="228600" lvl="0" marL="228600" rtl="0">
              <a:lnSpc>
                <a:spcPct val="100000"/>
              </a:lnSpc>
              <a:spcBef>
                <a:spcPts val="0"/>
              </a:spcBef>
              <a:buNone/>
            </a:pPr>
            <a:r>
              <a:rPr lang="en" sz="1200">
                <a:solidFill>
                  <a:srgbClr val="FFFFFF"/>
                </a:solidFill>
                <a:latin typeface="Calibri"/>
                <a:ea typeface="Calibri"/>
                <a:cs typeface="Calibri"/>
                <a:sym typeface="Calibri"/>
              </a:rPr>
              <a:t>Alternative Courses of Action:</a:t>
            </a:r>
          </a:p>
          <a:p>
            <a:pPr indent="228600" lvl="0" marL="228600" rtl="0">
              <a:lnSpc>
                <a:spcPct val="100000"/>
              </a:lnSpc>
              <a:spcBef>
                <a:spcPts val="0"/>
              </a:spcBef>
              <a:buNone/>
            </a:pPr>
            <a:r>
              <a:rPr lang="en" sz="1200">
                <a:solidFill>
                  <a:srgbClr val="FFFFFF"/>
                </a:solidFill>
                <a:latin typeface="Calibri"/>
                <a:ea typeface="Calibri"/>
                <a:cs typeface="Calibri"/>
                <a:sym typeface="Calibri"/>
              </a:rPr>
              <a:t>	N/A</a:t>
            </a:r>
          </a:p>
          <a:p>
            <a:pPr indent="228600" lvl="0" marL="228600" rtl="0">
              <a:lnSpc>
                <a:spcPct val="100000"/>
              </a:lnSpc>
              <a:spcBef>
                <a:spcPts val="0"/>
              </a:spcBef>
              <a:buNone/>
            </a:pPr>
            <a:r>
              <a:rPr lang="en" sz="1200">
                <a:solidFill>
                  <a:srgbClr val="FFFFFF"/>
                </a:solidFill>
                <a:latin typeface="Calibri"/>
                <a:ea typeface="Calibri"/>
                <a:cs typeface="Calibri"/>
                <a:sym typeface="Calibri"/>
              </a:rPr>
              <a:t>Exceptions:</a:t>
            </a:r>
          </a:p>
          <a:p>
            <a:pPr indent="0" lvl="0" marL="0" rtl="0">
              <a:lnSpc>
                <a:spcPct val="100000"/>
              </a:lnSpc>
              <a:spcBef>
                <a:spcPts val="0"/>
              </a:spcBef>
              <a:buNone/>
            </a:pPr>
            <a:r>
              <a:rPr lang="en" sz="1200">
                <a:solidFill>
                  <a:srgbClr val="FFFFFF"/>
                </a:solidFill>
                <a:latin typeface="Calibri"/>
                <a:ea typeface="Calibri"/>
                <a:cs typeface="Calibri"/>
                <a:sym typeface="Calibri"/>
              </a:rPr>
              <a:t>		N/A</a:t>
            </a:r>
          </a:p>
          <a:p>
            <a:pPr indent="228600" lvl="0" marL="228600" rtl="0">
              <a:lnSpc>
                <a:spcPct val="100000"/>
              </a:lnSpc>
              <a:spcBef>
                <a:spcPts val="0"/>
              </a:spcBef>
              <a:buNone/>
            </a:pPr>
            <a:r>
              <a:rPr lang="en" sz="1200">
                <a:solidFill>
                  <a:srgbClr val="FFFFFF"/>
                </a:solidFill>
                <a:latin typeface="Calibri"/>
                <a:ea typeface="Calibri"/>
                <a:cs typeface="Calibri"/>
                <a:sym typeface="Calibri"/>
              </a:rPr>
              <a:t>Related Uses Case:</a:t>
            </a:r>
          </a:p>
          <a:p>
            <a:pPr indent="228600" lvl="0" marL="228600" rtl="0">
              <a:lnSpc>
                <a:spcPct val="100000"/>
              </a:lnSpc>
              <a:spcBef>
                <a:spcPts val="0"/>
              </a:spcBef>
              <a:buNone/>
            </a:pPr>
            <a:r>
              <a:rPr lang="en" sz="1200">
                <a:solidFill>
                  <a:srgbClr val="FFFFFF"/>
                </a:solidFill>
                <a:latin typeface="Calibri"/>
                <a:ea typeface="Calibri"/>
                <a:cs typeface="Calibri"/>
                <a:sym typeface="Calibri"/>
              </a:rPr>
              <a:t>	N/A</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1" name="Shape 181"/>
        <p:cNvGrpSpPr/>
        <p:nvPr/>
      </p:nvGrpSpPr>
      <p:grpSpPr>
        <a:xfrm>
          <a:off x="0" y="0"/>
          <a:ext cx="0" cy="0"/>
          <a:chOff x="0" y="0"/>
          <a:chExt cx="0" cy="0"/>
        </a:xfrm>
      </p:grpSpPr>
      <p:sp>
        <p:nvSpPr>
          <p:cNvPr id="182" name="Shape 182"/>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3" name="Shape 183"/>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184" name="Shape 184"/>
          <p:cNvSpPr txBox="1"/>
          <p:nvPr>
            <p:ph idx="1" type="body"/>
          </p:nvPr>
        </p:nvSpPr>
        <p:spPr>
          <a:xfrm>
            <a:off x="351825" y="746750"/>
            <a:ext cx="8616600" cy="4307100"/>
          </a:xfrm>
          <a:prstGeom prst="rect">
            <a:avLst/>
          </a:prstGeom>
          <a:noFill/>
          <a:ln>
            <a:noFill/>
          </a:ln>
        </p:spPr>
        <p:txBody>
          <a:bodyPr anchorCtr="0" anchor="t" bIns="45700" lIns="91425" rIns="91425" tIns="45700">
            <a:noAutofit/>
          </a:bodyPr>
          <a:lstStyle/>
          <a:p>
            <a:pPr indent="0" lvl="0" marL="0" rtl="0">
              <a:lnSpc>
                <a:spcPct val="100000"/>
              </a:lnSpc>
              <a:spcBef>
                <a:spcPts val="0"/>
              </a:spcBef>
              <a:buNone/>
            </a:pPr>
            <a:r>
              <a:rPr b="1" lang="en" sz="1200">
                <a:solidFill>
                  <a:srgbClr val="FFFFFF"/>
                </a:solidFill>
                <a:latin typeface="Calibri"/>
                <a:ea typeface="Calibri"/>
                <a:cs typeface="Calibri"/>
                <a:sym typeface="Calibri"/>
              </a:rPr>
              <a:t>Use Case ID: VIP914 - View ToDo list</a:t>
            </a:r>
          </a:p>
          <a:p>
            <a:pPr indent="0" lvl="0" marL="228600" rtl="0">
              <a:lnSpc>
                <a:spcPct val="100000"/>
              </a:lnSpc>
              <a:spcBef>
                <a:spcPts val="0"/>
              </a:spcBef>
              <a:buNone/>
            </a:pPr>
            <a:r>
              <a:rPr lang="en" sz="1200">
                <a:solidFill>
                  <a:srgbClr val="FFFFFF"/>
                </a:solidFill>
                <a:latin typeface="Calibri"/>
                <a:ea typeface="Calibri"/>
                <a:cs typeface="Calibri"/>
                <a:sym typeface="Calibri"/>
              </a:rPr>
              <a:t>Details: </a:t>
            </a:r>
          </a:p>
          <a:p>
            <a:pPr indent="228600" lvl="0" marL="228600" rtl="0">
              <a:lnSpc>
                <a:spcPct val="100000"/>
              </a:lnSpc>
              <a:spcBef>
                <a:spcPts val="0"/>
              </a:spcBef>
              <a:buNone/>
            </a:pPr>
            <a:r>
              <a:rPr lang="en" sz="1200">
                <a:solidFill>
                  <a:srgbClr val="FFFFFF"/>
                </a:solidFill>
                <a:latin typeface="Calibri"/>
                <a:ea typeface="Calibri"/>
                <a:cs typeface="Calibri"/>
                <a:sym typeface="Calibri"/>
              </a:rPr>
              <a:t>Actor: User</a:t>
            </a:r>
          </a:p>
          <a:p>
            <a:pPr indent="228600" lvl="0" marL="228600" rtl="0">
              <a:lnSpc>
                <a:spcPct val="100000"/>
              </a:lnSpc>
              <a:spcBef>
                <a:spcPts val="0"/>
              </a:spcBef>
              <a:buNone/>
            </a:pPr>
            <a:r>
              <a:rPr lang="en" sz="1200">
                <a:solidFill>
                  <a:srgbClr val="FFFFFF"/>
                </a:solidFill>
                <a:latin typeface="Calibri"/>
                <a:ea typeface="Calibri"/>
                <a:cs typeface="Calibri"/>
                <a:sym typeface="Calibri"/>
              </a:rPr>
              <a:t>Pre-conditions: </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has logged in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User is either Pi, CoPi or Faculty</a:t>
            </a:r>
          </a:p>
          <a:p>
            <a:pPr indent="228600" lvl="0" marL="228600" rtl="0">
              <a:lnSpc>
                <a:spcPct val="100000"/>
              </a:lnSpc>
              <a:spcBef>
                <a:spcPts val="0"/>
              </a:spcBef>
              <a:buNone/>
            </a:pPr>
            <a:r>
              <a:rPr lang="en" sz="1200">
                <a:solidFill>
                  <a:srgbClr val="FFFFFF"/>
                </a:solidFill>
                <a:latin typeface="Calibri"/>
                <a:ea typeface="Calibri"/>
                <a:cs typeface="Calibri"/>
                <a:sym typeface="Calibri"/>
              </a:rPr>
              <a:t>Description: </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 case begins when the user signs in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The user is able to see on the top right how many tasks he/she must complete.</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Clicking on the tasks icon, will take the user to a page that is categorized based upon the type of task needs to be done. For example, all student applications will be together, project proposals will be together, etc.</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The user will be able to click on the task and will direct them to the corresponding page to take action.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Use case ends whenever the user logs out.</a:t>
            </a:r>
          </a:p>
          <a:p>
            <a:pPr indent="228600" lvl="0" marL="228600" rtl="0">
              <a:lnSpc>
                <a:spcPct val="100000"/>
              </a:lnSpc>
              <a:spcBef>
                <a:spcPts val="0"/>
              </a:spcBef>
              <a:buNone/>
            </a:pPr>
            <a:r>
              <a:rPr lang="en" sz="1200">
                <a:solidFill>
                  <a:srgbClr val="FFFFFF"/>
                </a:solidFill>
                <a:latin typeface="Calibri"/>
                <a:ea typeface="Calibri"/>
                <a:cs typeface="Calibri"/>
                <a:sym typeface="Calibri"/>
              </a:rPr>
              <a:t>Post-conditions:</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n/a</a:t>
            </a:r>
          </a:p>
          <a:p>
            <a:pPr indent="228600" lvl="0" marL="228600" rtl="0">
              <a:lnSpc>
                <a:spcPct val="100000"/>
              </a:lnSpc>
              <a:spcBef>
                <a:spcPts val="0"/>
              </a:spcBef>
              <a:buNone/>
            </a:pPr>
            <a:r>
              <a:rPr lang="en" sz="1200">
                <a:solidFill>
                  <a:srgbClr val="FFFFFF"/>
                </a:solidFill>
                <a:latin typeface="Calibri"/>
                <a:ea typeface="Calibri"/>
                <a:cs typeface="Calibri"/>
                <a:sym typeface="Calibri"/>
              </a:rPr>
              <a:t>Alternative Courses of Action:</a:t>
            </a:r>
          </a:p>
          <a:p>
            <a:pPr indent="-304800" lvl="0" marL="914400" rtl="0">
              <a:lnSpc>
                <a:spcPct val="100000"/>
              </a:lnSpc>
              <a:spcBef>
                <a:spcPts val="0"/>
              </a:spcBef>
              <a:buClr>
                <a:srgbClr val="FFFFFF"/>
              </a:buClr>
              <a:buSzPct val="100000"/>
              <a:buFont typeface="Calibri"/>
              <a:buAutoNum type="arabicPeriod"/>
            </a:pPr>
            <a:r>
              <a:rPr lang="en" sz="1200">
                <a:solidFill>
                  <a:srgbClr val="FFFFFF"/>
                </a:solidFill>
                <a:latin typeface="Calibri"/>
                <a:ea typeface="Calibri"/>
                <a:cs typeface="Calibri"/>
                <a:sym typeface="Calibri"/>
              </a:rPr>
              <a:t>n/a</a:t>
            </a:r>
          </a:p>
          <a:p>
            <a:pPr indent="158750" lvl="0" marL="228600" rtl="0">
              <a:lnSpc>
                <a:spcPct val="100000"/>
              </a:lnSpc>
              <a:spcBef>
                <a:spcPts val="0"/>
              </a:spcBef>
              <a:buClr>
                <a:schemeClr val="dk2"/>
              </a:buClr>
              <a:buSzPct val="91666"/>
              <a:buFont typeface="Arial"/>
              <a:buNone/>
            </a:pPr>
            <a:r>
              <a:t/>
            </a:r>
            <a:endParaRPr b="1" sz="1200">
              <a:solidFill>
                <a:srgbClr val="FFFFFF"/>
              </a:solidFill>
              <a:latin typeface="Calibri"/>
              <a:ea typeface="Calibri"/>
              <a:cs typeface="Calibri"/>
              <a:sym typeface="Calibri"/>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p:nvPr/>
        </p:nvSpPr>
        <p:spPr>
          <a:xfrm>
            <a:off x="0" y="746750"/>
            <a:ext cx="9144000" cy="4396800"/>
          </a:xfrm>
          <a:prstGeom prst="rect">
            <a:avLst/>
          </a:prstGeom>
          <a:solidFill>
            <a:srgbClr val="1C4587"/>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1" name="Shape 191"/>
          <p:cNvSpPr txBox="1"/>
          <p:nvPr>
            <p:ph type="title"/>
          </p:nvPr>
        </p:nvSpPr>
        <p:spPr>
          <a:xfrm>
            <a:off x="780287" y="77325"/>
            <a:ext cx="7583400" cy="783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r>
              <a:rPr lang="en">
                <a:solidFill>
                  <a:srgbClr val="FFFFFF"/>
                </a:solidFill>
              </a:rPr>
              <a:t>Use Cases</a:t>
            </a:r>
          </a:p>
        </p:txBody>
      </p:sp>
      <p:sp>
        <p:nvSpPr>
          <p:cNvPr id="192" name="Shape 192"/>
          <p:cNvSpPr txBox="1"/>
          <p:nvPr>
            <p:ph idx="1" type="body"/>
          </p:nvPr>
        </p:nvSpPr>
        <p:spPr>
          <a:xfrm>
            <a:off x="351825" y="746750"/>
            <a:ext cx="8616600" cy="4307100"/>
          </a:xfrm>
          <a:prstGeom prst="rect">
            <a:avLst/>
          </a:prstGeom>
          <a:noFill/>
          <a:ln>
            <a:noFill/>
          </a:ln>
        </p:spPr>
        <p:txBody>
          <a:bodyPr anchorCtr="0" anchor="t" bIns="45700" lIns="91425" rIns="91425" tIns="45700">
            <a:noAutofit/>
          </a:bodyPr>
          <a:lstStyle/>
          <a:p>
            <a:pPr indent="0" lvl="0" marL="0" rtl="0">
              <a:lnSpc>
                <a:spcPct val="100000"/>
              </a:lnSpc>
              <a:spcBef>
                <a:spcPts val="0"/>
              </a:spcBef>
              <a:buNone/>
            </a:pPr>
            <a:r>
              <a:rPr lang="en" sz="1200">
                <a:solidFill>
                  <a:srgbClr val="FFFFFF"/>
                </a:solidFill>
                <a:latin typeface="Times New Roman"/>
                <a:ea typeface="Times New Roman"/>
                <a:cs typeface="Times New Roman"/>
                <a:sym typeface="Times New Roman"/>
              </a:rPr>
              <a:t>Use Case ID:(VIP-848-1) - Teams page</a:t>
            </a:r>
          </a:p>
          <a:p>
            <a:pPr indent="0" lvl="0" marL="0" rtl="0">
              <a:lnSpc>
                <a:spcPct val="100000"/>
              </a:lnSpc>
              <a:spcBef>
                <a:spcPts val="0"/>
              </a:spcBef>
              <a:buNone/>
            </a:pPr>
            <a:r>
              <a:t/>
            </a:r>
            <a:endParaRPr sz="1200">
              <a:solidFill>
                <a:srgbClr val="FFFFFF"/>
              </a:solidFill>
              <a:latin typeface="Times New Roman"/>
              <a:ea typeface="Times New Roman"/>
              <a:cs typeface="Times New Roman"/>
              <a:sym typeface="Times New Roman"/>
            </a:endParaRPr>
          </a:p>
          <a:p>
            <a:pPr indent="0" lvl="0" marL="0" rtl="0">
              <a:lnSpc>
                <a:spcPct val="100000"/>
              </a:lnSpc>
              <a:spcBef>
                <a:spcPts val="0"/>
              </a:spcBef>
              <a:buNone/>
            </a:pPr>
            <a:r>
              <a:rPr b="1" lang="en" sz="1200">
                <a:solidFill>
                  <a:srgbClr val="FFFFFF"/>
                </a:solidFill>
                <a:latin typeface="Times New Roman"/>
                <a:ea typeface="Times New Roman"/>
                <a:cs typeface="Times New Roman"/>
                <a:sym typeface="Times New Roman"/>
              </a:rPr>
              <a:t>Details</a:t>
            </a:r>
            <a:r>
              <a:rPr lang="en" sz="1200">
                <a:solidFill>
                  <a:srgbClr val="FFFFFF"/>
                </a:solidFill>
                <a:latin typeface="Times New Roman"/>
                <a:ea typeface="Times New Roman"/>
                <a:cs typeface="Times New Roman"/>
                <a:sym typeface="Times New Roman"/>
              </a:rPr>
              <a:t>:</a:t>
            </a:r>
          </a:p>
          <a:p>
            <a:pPr indent="0" lvl="0" marL="0" rtl="0">
              <a:lnSpc>
                <a:spcPct val="100000"/>
              </a:lnSpc>
              <a:spcBef>
                <a:spcPts val="0"/>
              </a:spcBef>
              <a:buNone/>
            </a:pPr>
            <a:r>
              <a:rPr lang="en" sz="1200">
                <a:solidFill>
                  <a:srgbClr val="FFFFFF"/>
                </a:solidFill>
                <a:latin typeface="Times New Roman"/>
                <a:ea typeface="Times New Roman"/>
                <a:cs typeface="Times New Roman"/>
                <a:sym typeface="Times New Roman"/>
              </a:rPr>
              <a:t>	</a:t>
            </a:r>
            <a:r>
              <a:rPr b="1" lang="en" sz="1200">
                <a:solidFill>
                  <a:srgbClr val="FFFFFF"/>
                </a:solidFill>
                <a:latin typeface="Times New Roman"/>
                <a:ea typeface="Times New Roman"/>
                <a:cs typeface="Times New Roman"/>
                <a:sym typeface="Times New Roman"/>
              </a:rPr>
              <a:t>Actor</a:t>
            </a:r>
            <a:r>
              <a:rPr lang="en" sz="1200">
                <a:solidFill>
                  <a:srgbClr val="FFFFFF"/>
                </a:solidFill>
                <a:latin typeface="Times New Roman"/>
                <a:ea typeface="Times New Roman"/>
                <a:cs typeface="Times New Roman"/>
                <a:sym typeface="Times New Roman"/>
              </a:rPr>
              <a:t>: Faculty, Student, PI/CO-PI, Guest</a:t>
            </a:r>
          </a:p>
          <a:p>
            <a:pPr indent="0" lvl="0" marL="0" rtl="0">
              <a:lnSpc>
                <a:spcPct val="100000"/>
              </a:lnSpc>
              <a:spcBef>
                <a:spcPts val="0"/>
              </a:spcBef>
              <a:buNone/>
            </a:pPr>
            <a:r>
              <a:rPr lang="en" sz="1200">
                <a:solidFill>
                  <a:srgbClr val="FFFFFF"/>
                </a:solidFill>
                <a:latin typeface="Times New Roman"/>
                <a:ea typeface="Times New Roman"/>
                <a:cs typeface="Times New Roman"/>
                <a:sym typeface="Times New Roman"/>
              </a:rPr>
              <a:t>	</a:t>
            </a:r>
            <a:r>
              <a:rPr b="1" lang="en" sz="1200">
                <a:solidFill>
                  <a:srgbClr val="FFFFFF"/>
                </a:solidFill>
                <a:latin typeface="Times New Roman"/>
                <a:ea typeface="Times New Roman"/>
                <a:cs typeface="Times New Roman"/>
                <a:sym typeface="Times New Roman"/>
              </a:rPr>
              <a:t>Pre-conditions</a:t>
            </a:r>
            <a:r>
              <a:rPr lang="en" sz="1200">
                <a:solidFill>
                  <a:srgbClr val="FFFFFF"/>
                </a:solidFill>
                <a:latin typeface="Times New Roman"/>
                <a:ea typeface="Times New Roman"/>
                <a:cs typeface="Times New Roman"/>
                <a:sym typeface="Times New Roman"/>
              </a:rPr>
              <a:t>: </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User is logged in.</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User is registered to at least one team.</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User is in website.</a:t>
            </a:r>
          </a:p>
          <a:p>
            <a:pPr indent="0" lvl="0" marL="0" rtl="0">
              <a:lnSpc>
                <a:spcPct val="100000"/>
              </a:lnSpc>
              <a:spcBef>
                <a:spcPts val="0"/>
              </a:spcBef>
              <a:buNone/>
            </a:pPr>
            <a:r>
              <a:rPr lang="en" sz="1200">
                <a:solidFill>
                  <a:srgbClr val="FFFFFF"/>
                </a:solidFill>
                <a:latin typeface="Times New Roman"/>
                <a:ea typeface="Times New Roman"/>
                <a:cs typeface="Times New Roman"/>
                <a:sym typeface="Times New Roman"/>
              </a:rPr>
              <a:t>	</a:t>
            </a:r>
            <a:r>
              <a:rPr b="1" lang="en" sz="1200">
                <a:solidFill>
                  <a:srgbClr val="FFFFFF"/>
                </a:solidFill>
                <a:latin typeface="Times New Roman"/>
                <a:ea typeface="Times New Roman"/>
                <a:cs typeface="Times New Roman"/>
                <a:sym typeface="Times New Roman"/>
              </a:rPr>
              <a:t>Description</a:t>
            </a:r>
            <a:r>
              <a:rPr lang="en" sz="1200">
                <a:solidFill>
                  <a:srgbClr val="FFFFFF"/>
                </a:solidFill>
                <a:latin typeface="Times New Roman"/>
                <a:ea typeface="Times New Roman"/>
                <a:cs typeface="Times New Roman"/>
                <a:sym typeface="Times New Roman"/>
              </a:rPr>
              <a:t>: </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Use case begins when user clicks on the TEAMs link in the nav bar.</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system shall then redirect the user to the TEAMs page.</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system shall verify the user and request all the teams the user is registered to.</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system shall present the user with a list of all the teams the user is registered to.</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use case ends when the user is page has been loaded with the teams the user is registered to.</a:t>
            </a:r>
          </a:p>
          <a:p>
            <a:pPr indent="0" lvl="0" marL="0" rtl="0">
              <a:lnSpc>
                <a:spcPct val="100000"/>
              </a:lnSpc>
              <a:spcBef>
                <a:spcPts val="0"/>
              </a:spcBef>
              <a:buNone/>
            </a:pPr>
            <a:r>
              <a:rPr lang="en" sz="1200">
                <a:solidFill>
                  <a:srgbClr val="FFFFFF"/>
                </a:solidFill>
                <a:latin typeface="Times New Roman"/>
                <a:ea typeface="Times New Roman"/>
                <a:cs typeface="Times New Roman"/>
                <a:sym typeface="Times New Roman"/>
              </a:rPr>
              <a:t>	</a:t>
            </a:r>
            <a:r>
              <a:rPr b="1" lang="en" sz="1200">
                <a:solidFill>
                  <a:srgbClr val="FFFFFF"/>
                </a:solidFill>
                <a:latin typeface="Times New Roman"/>
                <a:ea typeface="Times New Roman"/>
                <a:cs typeface="Times New Roman"/>
                <a:sym typeface="Times New Roman"/>
              </a:rPr>
              <a:t>Post-conditions</a:t>
            </a:r>
            <a:r>
              <a:rPr lang="en" sz="1200">
                <a:solidFill>
                  <a:srgbClr val="FFFFFF"/>
                </a:solidFill>
                <a:latin typeface="Times New Roman"/>
                <a:ea typeface="Times New Roman"/>
                <a:cs typeface="Times New Roman"/>
                <a:sym typeface="Times New Roman"/>
              </a:rPr>
              <a:t>: N/A</a:t>
            </a:r>
          </a:p>
          <a:p>
            <a:pPr indent="0" lvl="0" marL="0" rtl="0">
              <a:lnSpc>
                <a:spcPct val="100000"/>
              </a:lnSpc>
              <a:spcBef>
                <a:spcPts val="0"/>
              </a:spcBef>
              <a:buNone/>
            </a:pPr>
            <a:r>
              <a:rPr b="1" lang="en" sz="1200">
                <a:solidFill>
                  <a:srgbClr val="FFFFFF"/>
                </a:solidFill>
                <a:latin typeface="Times New Roman"/>
                <a:ea typeface="Times New Roman"/>
                <a:cs typeface="Times New Roman"/>
                <a:sym typeface="Times New Roman"/>
              </a:rPr>
              <a:t>Alternative Course of Action</a:t>
            </a:r>
            <a:r>
              <a:rPr lang="en" sz="1200">
                <a:solidFill>
                  <a:srgbClr val="FFFFFF"/>
                </a:solidFill>
                <a:latin typeface="Times New Roman"/>
                <a:ea typeface="Times New Roman"/>
                <a:cs typeface="Times New Roman"/>
                <a:sym typeface="Times New Roman"/>
              </a:rPr>
              <a:t>:</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user clicks on a different link</a:t>
            </a:r>
          </a:p>
          <a:p>
            <a:pPr indent="-304800" lvl="0" marL="1371600" rtl="0">
              <a:lnSpc>
                <a:spcPct val="100000"/>
              </a:lnSpc>
              <a:spcBef>
                <a:spcPts val="0"/>
              </a:spcBef>
              <a:buClr>
                <a:srgbClr val="FFFFFF"/>
              </a:buClr>
              <a:buSzPct val="100000"/>
              <a:buFont typeface="Times New Roman"/>
              <a:buAutoNum type="arabicPeriod"/>
            </a:pPr>
            <a:r>
              <a:rPr lang="en" sz="1200">
                <a:solidFill>
                  <a:srgbClr val="FFFFFF"/>
                </a:solidFill>
                <a:latin typeface="Times New Roman"/>
                <a:ea typeface="Times New Roman"/>
                <a:cs typeface="Times New Roman"/>
                <a:sym typeface="Times New Roman"/>
              </a:rPr>
              <a:t>The system shall then display the new page.</a:t>
            </a:r>
          </a:p>
          <a:p>
            <a:pPr indent="457200" lvl="0" marL="0" rtl="0">
              <a:lnSpc>
                <a:spcPct val="100000"/>
              </a:lnSpc>
              <a:spcBef>
                <a:spcPts val="0"/>
              </a:spcBef>
              <a:buNone/>
            </a:pPr>
            <a:r>
              <a:t/>
            </a:r>
            <a:endParaRPr sz="1200">
              <a:solidFill>
                <a:srgbClr val="FFFFFF"/>
              </a:solidFill>
              <a:latin typeface="Times New Roman"/>
              <a:ea typeface="Times New Roman"/>
              <a:cs typeface="Times New Roman"/>
              <a:sym typeface="Times New Roman"/>
            </a:endParaRPr>
          </a:p>
          <a:p>
            <a:pPr indent="0" lvl="0" marL="0" rtl="0">
              <a:lnSpc>
                <a:spcPct val="100000"/>
              </a:lnSpc>
              <a:spcBef>
                <a:spcPts val="0"/>
              </a:spcBef>
              <a:buNone/>
            </a:pPr>
            <a:r>
              <a:rPr b="1" lang="en" sz="1200">
                <a:solidFill>
                  <a:srgbClr val="FFFFFF"/>
                </a:solidFill>
                <a:latin typeface="Times New Roman"/>
                <a:ea typeface="Times New Roman"/>
                <a:cs typeface="Times New Roman"/>
                <a:sym typeface="Times New Roman"/>
              </a:rPr>
              <a:t>Exceptions</a:t>
            </a:r>
            <a:r>
              <a:rPr lang="en" sz="1200">
                <a:solidFill>
                  <a:srgbClr val="FFFFFF"/>
                </a:solidFill>
                <a:latin typeface="Times New Roman"/>
                <a:ea typeface="Times New Roman"/>
                <a:cs typeface="Times New Roman"/>
                <a:sym typeface="Times New Roman"/>
              </a:rPr>
              <a:t>:  N/A</a:t>
            </a:r>
          </a:p>
          <a:p>
            <a:pPr indent="0" lvl="0" marL="0" rtl="0">
              <a:lnSpc>
                <a:spcPct val="100000"/>
              </a:lnSpc>
              <a:spcBef>
                <a:spcPts val="0"/>
              </a:spcBef>
              <a:buNone/>
            </a:pPr>
            <a:r>
              <a:t/>
            </a:r>
            <a:endParaRPr sz="1200">
              <a:solidFill>
                <a:srgbClr val="FFFFFF"/>
              </a:solidFill>
              <a:latin typeface="Times New Roman"/>
              <a:ea typeface="Times New Roman"/>
              <a:cs typeface="Times New Roman"/>
              <a:sym typeface="Times New Roman"/>
            </a:endParaRPr>
          </a:p>
          <a:p>
            <a:pPr indent="0" lvl="0" marL="0" rtl="0">
              <a:lnSpc>
                <a:spcPct val="100000"/>
              </a:lnSpc>
              <a:spcBef>
                <a:spcPts val="0"/>
              </a:spcBef>
              <a:buNone/>
            </a:pPr>
            <a:r>
              <a:rPr b="1" lang="en" sz="1200">
                <a:solidFill>
                  <a:srgbClr val="FFFFFF"/>
                </a:solidFill>
                <a:latin typeface="Times New Roman"/>
                <a:ea typeface="Times New Roman"/>
                <a:cs typeface="Times New Roman"/>
                <a:sym typeface="Times New Roman"/>
              </a:rPr>
              <a:t>Related Use Case</a:t>
            </a:r>
            <a:r>
              <a:rPr lang="en" sz="1200">
                <a:solidFill>
                  <a:srgbClr val="FFFFFF"/>
                </a:solidFill>
                <a:latin typeface="Times New Roman"/>
                <a:ea typeface="Times New Roman"/>
                <a:cs typeface="Times New Roman"/>
                <a:sym typeface="Times New Roman"/>
              </a:rPr>
              <a:t>: N/A </a:t>
            </a:r>
          </a:p>
          <a:p>
            <a:pPr indent="228600" lvl="0" marL="228600" rtl="0">
              <a:lnSpc>
                <a:spcPct val="100000"/>
              </a:lnSpc>
              <a:spcBef>
                <a:spcPts val="0"/>
              </a:spcBef>
              <a:buNone/>
            </a:pPr>
            <a:r>
              <a:t/>
            </a:r>
            <a:endParaRPr b="1" sz="1200">
              <a:solidFill>
                <a:srgbClr val="FFFFFF"/>
              </a:solidFill>
              <a:latin typeface="Calibri"/>
              <a:ea typeface="Calibri"/>
              <a:cs typeface="Calibri"/>
              <a:sym typeface="Calibri"/>
            </a:endParaRP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