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6858000" cx="9144000"/>
  <p:notesSz cx="6858000" cy="9144000"/>
  <p:embeddedFontLst>
    <p:embeddedFont>
      <p:font typeface="PT Sans Narrow"/>
      <p:regular r:id="rId20"/>
      <p:bold r:id="rId21"/>
    </p:embeddedFont>
    <p:embeddedFont>
      <p:font typeface="Open Sans"/>
      <p:regular r:id="rId22"/>
      <p:bold r:id="rId23"/>
      <p:italic r:id="rId24"/>
      <p:boldItalic r:id="rId25"/>
    </p:embeddedFont>
  </p:embeddedFontLst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E83B6C1F-3CC0-491B-A139-D449DE1D0B51}">
  <a:tblStyle styleId="{E83B6C1F-3CC0-491B-A139-D449DE1D0B51}" styleName="Table_0">
    <a:wholeTbl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TSansNarrow-regular.fntdata"/><Relationship Id="rId22" Type="http://schemas.openxmlformats.org/officeDocument/2006/relationships/font" Target="fonts/OpenSans-regular.fntdata"/><Relationship Id="rId21" Type="http://schemas.openxmlformats.org/officeDocument/2006/relationships/font" Target="fonts/PTSansNarrow-bold.fntdata"/><Relationship Id="rId24" Type="http://schemas.openxmlformats.org/officeDocument/2006/relationships/font" Target="fonts/OpenSans-italic.fntdata"/><Relationship Id="rId23" Type="http://schemas.openxmlformats.org/officeDocument/2006/relationships/font" Target="fonts/OpenSans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spcAft>
                <a:spcPts val="0"/>
              </a:spcAft>
              <a:defRPr b="0" baseline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" name="Shape 3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spcAft>
                <a:spcPts val="0"/>
              </a:spcAft>
              <a:defRPr b="0" baseline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" name="Shape 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360"/>
              </a:spcBef>
              <a:spcAft>
                <a:spcPts val="0"/>
              </a:spcAft>
              <a:defRPr b="0" baseline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360"/>
              </a:spcBef>
              <a:spcAft>
                <a:spcPts val="0"/>
              </a:spcAft>
              <a:defRPr b="0" baseline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360"/>
              </a:spcBef>
              <a:spcAft>
                <a:spcPts val="0"/>
              </a:spcAft>
              <a:defRPr b="0" baseline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360"/>
              </a:spcBef>
              <a:spcAft>
                <a:spcPts val="0"/>
              </a:spcAft>
              <a:defRPr b="0" baseline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360"/>
              </a:spcBef>
              <a:spcAft>
                <a:spcPts val="0"/>
              </a:spcAft>
              <a:defRPr b="0" baseline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spcAft>
                <a:spcPts val="0"/>
              </a:spcAft>
              <a:defRPr b="0" baseline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Shape 7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 Detailed design: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6.1. Minimal class diagram. Identify the design patterns used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6.2. State machine for the main control object or the most important object of the implemented uses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6.3. Main algorithm used related to an implemented use case described above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Shape 140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 Detailed design: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6.1. Minimal class diagram. Identify the design patterns used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6.2. State machine for the main control object or the most important object of the implemented uses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6.3. Main algorithm used related to an implemented use case described above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Shape 14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 Test Suites and Test Cases (one sunny day and one rainy day) for the use case represented in part (5) above (2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7.1 One sunny day and one rainy day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7.2 Automated test scripts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1" name="Shape 16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Shape 169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 Management (schedule for entire semester) (one slide; Gantt Chart).</a:t>
            </a:r>
          </a:p>
        </p:txBody>
      </p:sp>
      <p:sp>
        <p:nvSpPr>
          <p:cNvPr id="90" name="Shape 90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Shape 9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Shape 10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Shape 112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System design: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5.1. System decomposition; identify the architecture patterns used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5.2. System deployment – h/w and s/w requirements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5.3. Persistent data design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5.4. Security/Privacy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Shape 119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System design: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5.1. System decomposition; identify the architecture patterns used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5.2. System deployment – h/w and s/w requirements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5.3. Persistent data design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5.4. Security/Privacy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Shape 126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System design: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5.1. System decomposition; identify the architecture patterns used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5.2. System deployment – h/w and s/w requirements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5.3. Persistent data design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5.4. Security/Privacy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7007735" y="4235850"/>
            <a:ext cx="562199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" name="Shape 14"/>
          <p:cNvCxnSpPr/>
          <p:nvPr/>
        </p:nvCxnSpPr>
        <p:spPr>
          <a:xfrm>
            <a:off x="1575034" y="4211001"/>
            <a:ext cx="562199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15" name="Shape 15"/>
          <p:cNvGrpSpPr/>
          <p:nvPr/>
        </p:nvGrpSpPr>
        <p:grpSpPr>
          <a:xfrm>
            <a:off x="1004143" y="1362666"/>
            <a:ext cx="7136667" cy="203194"/>
            <a:chOff x="1346428" y="1011300"/>
            <a:chExt cx="6452100" cy="152400"/>
          </a:xfrm>
        </p:grpSpPr>
        <p:cxnSp>
          <p:nvCxnSpPr>
            <p:cNvPr id="16" name="Shape 16"/>
            <p:cNvCxnSpPr/>
            <p:nvPr/>
          </p:nvCxnSpPr>
          <p:spPr>
            <a:xfrm rot="10800000">
              <a:off x="1346428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7" name="Shape 17"/>
            <p:cNvCxnSpPr/>
            <p:nvPr/>
          </p:nvCxnSpPr>
          <p:spPr>
            <a:xfrm rot="10800000">
              <a:off x="1346428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18" name="Shape 18"/>
          <p:cNvGrpSpPr/>
          <p:nvPr/>
        </p:nvGrpSpPr>
        <p:grpSpPr>
          <a:xfrm>
            <a:off x="1004150" y="5292001"/>
            <a:ext cx="7136667" cy="203194"/>
            <a:chOff x="1346435" y="3969087"/>
            <a:chExt cx="6452100" cy="152400"/>
          </a:xfrm>
        </p:grpSpPr>
        <p:cxnSp>
          <p:nvCxnSpPr>
            <p:cNvPr id="19" name="Shape 19"/>
            <p:cNvCxnSpPr/>
            <p:nvPr/>
          </p:nvCxnSpPr>
          <p:spPr>
            <a:xfrm>
              <a:off x="1346435" y="4121487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0" name="Shape 20"/>
            <p:cNvCxnSpPr/>
            <p:nvPr/>
          </p:nvCxnSpPr>
          <p:spPr>
            <a:xfrm>
              <a:off x="1346435" y="3969087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21" name="Shape 21"/>
          <p:cNvSpPr txBox="1"/>
          <p:nvPr>
            <p:ph type="ctrTitle"/>
          </p:nvPr>
        </p:nvSpPr>
        <p:spPr>
          <a:xfrm>
            <a:off x="1004150" y="2335685"/>
            <a:ext cx="7136700" cy="13632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5400"/>
            </a:lvl1pPr>
            <a:lvl2pPr algn="ctr">
              <a:spcBef>
                <a:spcPts val="0"/>
              </a:spcBef>
              <a:buSzPct val="100000"/>
              <a:defRPr sz="5400"/>
            </a:lvl2pPr>
            <a:lvl3pPr algn="ctr">
              <a:spcBef>
                <a:spcPts val="0"/>
              </a:spcBef>
              <a:buSzPct val="100000"/>
              <a:defRPr sz="5400"/>
            </a:lvl3pPr>
            <a:lvl4pPr algn="ctr">
              <a:spcBef>
                <a:spcPts val="0"/>
              </a:spcBef>
              <a:buSzPct val="100000"/>
              <a:defRPr sz="5400"/>
            </a:lvl4pPr>
            <a:lvl5pPr algn="ctr">
              <a:spcBef>
                <a:spcPts val="0"/>
              </a:spcBef>
              <a:buSzPct val="100000"/>
              <a:defRPr sz="5400"/>
            </a:lvl5pPr>
            <a:lvl6pPr algn="ctr">
              <a:spcBef>
                <a:spcPts val="0"/>
              </a:spcBef>
              <a:buSzPct val="100000"/>
              <a:defRPr sz="5400"/>
            </a:lvl6pPr>
            <a:lvl7pPr algn="ctr">
              <a:spcBef>
                <a:spcPts val="0"/>
              </a:spcBef>
              <a:buSzPct val="100000"/>
              <a:defRPr sz="5400"/>
            </a:lvl7pPr>
            <a:lvl8pPr algn="ctr">
              <a:spcBef>
                <a:spcPts val="0"/>
              </a:spcBef>
              <a:buSzPct val="100000"/>
              <a:defRPr sz="5400"/>
            </a:lvl8pPr>
            <a:lvl9pPr algn="ctr">
              <a:spcBef>
                <a:spcPts val="0"/>
              </a:spcBef>
              <a:buSzPct val="100000"/>
              <a:defRPr sz="5400"/>
            </a:lvl9pPr>
          </a:lstStyle>
          <a:p/>
        </p:txBody>
      </p:sp>
      <p:sp>
        <p:nvSpPr>
          <p:cNvPr id="22" name="Shape 22"/>
          <p:cNvSpPr txBox="1"/>
          <p:nvPr>
            <p:ph idx="1" type="subTitle"/>
          </p:nvPr>
        </p:nvSpPr>
        <p:spPr>
          <a:xfrm>
            <a:off x="2137225" y="3800051"/>
            <a:ext cx="4870499" cy="10568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/>
        </p:nvSpPr>
        <p:spPr>
          <a:xfrm>
            <a:off x="-75" y="6727600"/>
            <a:ext cx="9144000" cy="1304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 txBox="1"/>
          <p:nvPr>
            <p:ph type="title"/>
          </p:nvPr>
        </p:nvSpPr>
        <p:spPr>
          <a:xfrm>
            <a:off x="311700" y="1739800"/>
            <a:ext cx="8520599" cy="2051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algn="ctr">
              <a:spcBef>
                <a:spcPts val="0"/>
              </a:spcBef>
              <a:buClr>
                <a:schemeClr val="accent3"/>
              </a:buClr>
              <a:buSzPct val="100000"/>
              <a:defRPr sz="13000">
                <a:solidFill>
                  <a:schemeClr val="accent3"/>
                </a:solidFill>
              </a:defRPr>
            </a:lvl1pPr>
            <a:lvl2pPr algn="ctr">
              <a:spcBef>
                <a:spcPts val="0"/>
              </a:spcBef>
              <a:buClr>
                <a:schemeClr val="accent3"/>
              </a:buClr>
              <a:buSzPct val="100000"/>
              <a:defRPr sz="13000">
                <a:solidFill>
                  <a:schemeClr val="accent3"/>
                </a:solidFill>
              </a:defRPr>
            </a:lvl2pPr>
            <a:lvl3pPr algn="ctr">
              <a:spcBef>
                <a:spcPts val="0"/>
              </a:spcBef>
              <a:buClr>
                <a:schemeClr val="accent3"/>
              </a:buClr>
              <a:buSzPct val="100000"/>
              <a:defRPr sz="13000">
                <a:solidFill>
                  <a:schemeClr val="accent3"/>
                </a:solidFill>
              </a:defRPr>
            </a:lvl3pPr>
            <a:lvl4pPr algn="ctr">
              <a:spcBef>
                <a:spcPts val="0"/>
              </a:spcBef>
              <a:buClr>
                <a:schemeClr val="accent3"/>
              </a:buClr>
              <a:buSzPct val="100000"/>
              <a:defRPr sz="13000">
                <a:solidFill>
                  <a:schemeClr val="accent3"/>
                </a:solidFill>
              </a:defRPr>
            </a:lvl4pPr>
            <a:lvl5pPr algn="ctr">
              <a:spcBef>
                <a:spcPts val="0"/>
              </a:spcBef>
              <a:buClr>
                <a:schemeClr val="accent3"/>
              </a:buClr>
              <a:buSzPct val="100000"/>
              <a:defRPr sz="13000">
                <a:solidFill>
                  <a:schemeClr val="accent3"/>
                </a:solidFill>
              </a:defRPr>
            </a:lvl5pPr>
            <a:lvl6pPr algn="ctr">
              <a:spcBef>
                <a:spcPts val="0"/>
              </a:spcBef>
              <a:buClr>
                <a:schemeClr val="accent3"/>
              </a:buClr>
              <a:buSzPct val="100000"/>
              <a:defRPr sz="13000">
                <a:solidFill>
                  <a:schemeClr val="accent3"/>
                </a:solidFill>
              </a:defRPr>
            </a:lvl6pPr>
            <a:lvl7pPr algn="ctr">
              <a:spcBef>
                <a:spcPts val="0"/>
              </a:spcBef>
              <a:buClr>
                <a:schemeClr val="accent3"/>
              </a:buClr>
              <a:buSzPct val="100000"/>
              <a:defRPr sz="13000">
                <a:solidFill>
                  <a:schemeClr val="accent3"/>
                </a:solidFill>
              </a:defRPr>
            </a:lvl7pPr>
            <a:lvl8pPr algn="ctr">
              <a:spcBef>
                <a:spcPts val="0"/>
              </a:spcBef>
              <a:buClr>
                <a:schemeClr val="accent3"/>
              </a:buClr>
              <a:buSzPct val="100000"/>
              <a:defRPr sz="13000">
                <a:solidFill>
                  <a:schemeClr val="accent3"/>
                </a:solidFill>
              </a:defRPr>
            </a:lvl8pPr>
            <a:lvl9pPr algn="ctr">
              <a:spcBef>
                <a:spcPts val="0"/>
              </a:spcBef>
              <a:buClr>
                <a:schemeClr val="accent3"/>
              </a:buClr>
              <a:buSzPct val="100000"/>
              <a:defRPr sz="1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311700" y="3994200"/>
            <a:ext cx="8520599" cy="1428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defRPr/>
            </a:lvl1pPr>
            <a:lvl2pPr algn="ctr">
              <a:spcBef>
                <a:spcPts val="0"/>
              </a:spcBef>
              <a:defRPr/>
            </a:lvl2pPr>
            <a:lvl3pPr algn="ctr">
              <a:spcBef>
                <a:spcPts val="0"/>
              </a:spcBef>
              <a:defRPr/>
            </a:lvl3pPr>
            <a:lvl4pPr algn="ctr">
              <a:spcBef>
                <a:spcPts val="0"/>
              </a:spcBef>
              <a:defRPr/>
            </a:lvl4pPr>
            <a:lvl5pPr algn="ctr">
              <a:spcBef>
                <a:spcPts val="0"/>
              </a:spcBef>
              <a:defRPr/>
            </a:lvl5pPr>
            <a:lvl6pPr algn="ctr">
              <a:spcBef>
                <a:spcPts val="0"/>
              </a:spcBef>
              <a:defRPr/>
            </a:lvl6pPr>
            <a:lvl7pPr algn="ctr">
              <a:spcBef>
                <a:spcPts val="0"/>
              </a:spcBef>
              <a:defRPr/>
            </a:lvl7pPr>
            <a:lvl8pPr algn="ctr">
              <a:spcBef>
                <a:spcPts val="0"/>
              </a:spcBef>
              <a:defRPr/>
            </a:lvl8pPr>
            <a:lvl9pPr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Shape 6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99" cy="6481799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 txBox="1"/>
          <p:nvPr>
            <p:ph type="title"/>
          </p:nvPr>
        </p:nvSpPr>
        <p:spPr>
          <a:xfrm>
            <a:off x="779462" y="3810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spcAft>
                <a:spcPts val="0"/>
              </a:spcAft>
              <a:defRPr sz="3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 algn="l">
              <a:spcBef>
                <a:spcPts val="0"/>
              </a:spcBef>
              <a:spcAft>
                <a:spcPts val="0"/>
              </a:spcAft>
              <a:defRPr sz="3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rtl="0" algn="l">
              <a:spcBef>
                <a:spcPts val="0"/>
              </a:spcBef>
              <a:spcAft>
                <a:spcPts val="0"/>
              </a:spcAft>
              <a:defRPr sz="3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rtl="0" algn="l">
              <a:spcBef>
                <a:spcPts val="0"/>
              </a:spcBef>
              <a:spcAft>
                <a:spcPts val="0"/>
              </a:spcAft>
              <a:defRPr sz="3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rtl="0" algn="l">
              <a:spcBef>
                <a:spcPts val="0"/>
              </a:spcBef>
              <a:spcAft>
                <a:spcPts val="0"/>
              </a:spcAft>
              <a:defRPr sz="3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rtl="0" algn="l">
              <a:spcBef>
                <a:spcPts val="0"/>
              </a:spcBef>
              <a:spcAft>
                <a:spcPts val="0"/>
              </a:spcAft>
              <a:defRPr sz="3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rtl="0" algn="l">
              <a:spcBef>
                <a:spcPts val="0"/>
              </a:spcBef>
              <a:spcAft>
                <a:spcPts val="0"/>
              </a:spcAft>
              <a:defRPr sz="3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rtl="0" algn="l">
              <a:spcBef>
                <a:spcPts val="0"/>
              </a:spcBef>
              <a:spcAft>
                <a:spcPts val="0"/>
              </a:spcAft>
              <a:defRPr sz="3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rtl="0" algn="l">
              <a:spcBef>
                <a:spcPts val="0"/>
              </a:spcBef>
              <a:spcAft>
                <a:spcPts val="0"/>
              </a:spcAft>
              <a:defRPr sz="3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779462" y="1828800"/>
            <a:ext cx="7583400" cy="42083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2875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Char char="●"/>
              <a:defRPr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71450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Char char="●"/>
              <a:defRPr sz="20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174625" marL="860425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Char char="●"/>
              <a:defRPr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77800" marL="1143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Char char="●"/>
              <a:defRPr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68275" marL="1425575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Char char="●"/>
              <a:defRPr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381000" y="6288087"/>
            <a:ext cx="1887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spcAft>
                <a:spcPts val="0"/>
              </a:spcAft>
              <a:defRPr b="0" baseline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3305175" y="6288087"/>
            <a:ext cx="52388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spcAft>
                <a:spcPts val="0"/>
              </a:spcAft>
              <a:defRPr b="0" baseline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8404225" y="219075"/>
            <a:ext cx="4937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titl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/>
        </p:nvSpPr>
        <p:spPr>
          <a:xfrm>
            <a:off x="-50" y="3429200"/>
            <a:ext cx="9144000" cy="34286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" name="Shape 26"/>
          <p:cNvSpPr txBox="1"/>
          <p:nvPr>
            <p:ph type="title"/>
          </p:nvPr>
        </p:nvSpPr>
        <p:spPr>
          <a:xfrm>
            <a:off x="311700" y="1086400"/>
            <a:ext cx="8571300" cy="1256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algn="ctr">
              <a:spcBef>
                <a:spcPts val="0"/>
              </a:spcBef>
              <a:defRPr/>
            </a:lvl1pPr>
            <a:lvl2pPr algn="ctr">
              <a:spcBef>
                <a:spcPts val="0"/>
              </a:spcBef>
              <a:defRPr/>
            </a:lvl2pPr>
            <a:lvl3pPr algn="ctr">
              <a:spcBef>
                <a:spcPts val="0"/>
              </a:spcBef>
              <a:defRPr/>
            </a:lvl3pPr>
            <a:lvl4pPr algn="ctr">
              <a:spcBef>
                <a:spcPts val="0"/>
              </a:spcBef>
              <a:defRPr/>
            </a:lvl4pPr>
            <a:lvl5pPr algn="ctr">
              <a:spcBef>
                <a:spcPts val="0"/>
              </a:spcBef>
              <a:defRPr/>
            </a:lvl5pPr>
            <a:lvl6pPr algn="ctr">
              <a:spcBef>
                <a:spcPts val="0"/>
              </a:spcBef>
              <a:defRPr/>
            </a:lvl6pPr>
            <a:lvl7pPr algn="ctr">
              <a:spcBef>
                <a:spcPts val="0"/>
              </a:spcBef>
              <a:defRPr/>
            </a:lvl7pPr>
            <a:lvl8pPr algn="ctr">
              <a:spcBef>
                <a:spcPts val="0"/>
              </a:spcBef>
              <a:defRPr/>
            </a:lvl8pPr>
            <a:lvl9pPr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>
            <a:off x="-75" y="6727600"/>
            <a:ext cx="9144000" cy="1304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" name="Shape 30"/>
          <p:cNvSpPr txBox="1"/>
          <p:nvPr>
            <p:ph type="title"/>
          </p:nvPr>
        </p:nvSpPr>
        <p:spPr>
          <a:xfrm>
            <a:off x="311700" y="593366"/>
            <a:ext cx="8520599" cy="943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311700" y="1688433"/>
            <a:ext cx="8520599" cy="4403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311700" y="593366"/>
            <a:ext cx="8520599" cy="943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311700" y="1688233"/>
            <a:ext cx="3999899" cy="4403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6" name="Shape 36"/>
          <p:cNvSpPr txBox="1"/>
          <p:nvPr>
            <p:ph idx="2" type="body"/>
          </p:nvPr>
        </p:nvSpPr>
        <p:spPr>
          <a:xfrm>
            <a:off x="4832400" y="1688233"/>
            <a:ext cx="3999899" cy="4403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311700" y="593366"/>
            <a:ext cx="8520599" cy="943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x="311700" y="740800"/>
            <a:ext cx="2807999" cy="100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defRPr sz="2400"/>
            </a:lvl1pPr>
            <a:lvl2pPr>
              <a:spcBef>
                <a:spcPts val="0"/>
              </a:spcBef>
              <a:buSzPct val="100000"/>
              <a:defRPr sz="2400"/>
            </a:lvl2pPr>
            <a:lvl3pPr>
              <a:spcBef>
                <a:spcPts val="0"/>
              </a:spcBef>
              <a:buSzPct val="100000"/>
              <a:defRPr sz="2400"/>
            </a:lvl3pPr>
            <a:lvl4pPr>
              <a:spcBef>
                <a:spcPts val="0"/>
              </a:spcBef>
              <a:buSzPct val="100000"/>
              <a:defRPr sz="2400"/>
            </a:lvl4pPr>
            <a:lvl5pPr>
              <a:spcBef>
                <a:spcPts val="0"/>
              </a:spcBef>
              <a:buSzPct val="100000"/>
              <a:defRPr sz="2400"/>
            </a:lvl5pPr>
            <a:lvl6pPr>
              <a:spcBef>
                <a:spcPts val="0"/>
              </a:spcBef>
              <a:buSzPct val="100000"/>
              <a:defRPr sz="2400"/>
            </a:lvl6pPr>
            <a:lvl7pPr>
              <a:spcBef>
                <a:spcPts val="0"/>
              </a:spcBef>
              <a:buSzPct val="100000"/>
              <a:defRPr sz="2400"/>
            </a:lvl7pPr>
            <a:lvl8pPr>
              <a:spcBef>
                <a:spcPts val="0"/>
              </a:spcBef>
              <a:buSzPct val="100000"/>
              <a:defRPr sz="2400"/>
            </a:lvl8pPr>
            <a:lvl9pPr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311700" y="1852800"/>
            <a:ext cx="2807999" cy="4239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2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accent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490250" y="701800"/>
            <a:ext cx="5613599" cy="54542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Clr>
                <a:schemeClr val="dk2"/>
              </a:buClr>
              <a:buSzPct val="100000"/>
              <a:defRPr b="0" sz="5400">
                <a:solidFill>
                  <a:schemeClr val="dk2"/>
                </a:solidFill>
              </a:defRPr>
            </a:lvl1pPr>
            <a:lvl2pPr>
              <a:spcBef>
                <a:spcPts val="0"/>
              </a:spcBef>
              <a:buClr>
                <a:schemeClr val="dk2"/>
              </a:buClr>
              <a:buSzPct val="100000"/>
              <a:defRPr b="0" sz="5400">
                <a:solidFill>
                  <a:schemeClr val="dk2"/>
                </a:solidFill>
              </a:defRPr>
            </a:lvl2pPr>
            <a:lvl3pPr>
              <a:spcBef>
                <a:spcPts val="0"/>
              </a:spcBef>
              <a:buClr>
                <a:schemeClr val="dk2"/>
              </a:buClr>
              <a:buSzPct val="100000"/>
              <a:defRPr b="0" sz="5400">
                <a:solidFill>
                  <a:schemeClr val="dk2"/>
                </a:solidFill>
              </a:defRPr>
            </a:lvl3pPr>
            <a:lvl4pPr>
              <a:spcBef>
                <a:spcPts val="0"/>
              </a:spcBef>
              <a:buClr>
                <a:schemeClr val="dk2"/>
              </a:buClr>
              <a:buSzPct val="100000"/>
              <a:defRPr b="0" sz="5400">
                <a:solidFill>
                  <a:schemeClr val="dk2"/>
                </a:solidFill>
              </a:defRPr>
            </a:lvl4pPr>
            <a:lvl5pPr>
              <a:spcBef>
                <a:spcPts val="0"/>
              </a:spcBef>
              <a:buClr>
                <a:schemeClr val="dk2"/>
              </a:buClr>
              <a:buSzPct val="100000"/>
              <a:defRPr b="0" sz="5400">
                <a:solidFill>
                  <a:schemeClr val="dk2"/>
                </a:solidFill>
              </a:defRPr>
            </a:lvl5pPr>
            <a:lvl6pPr>
              <a:spcBef>
                <a:spcPts val="0"/>
              </a:spcBef>
              <a:buClr>
                <a:schemeClr val="dk2"/>
              </a:buClr>
              <a:buSzPct val="100000"/>
              <a:defRPr b="0" sz="5400">
                <a:solidFill>
                  <a:schemeClr val="dk2"/>
                </a:solidFill>
              </a:defRPr>
            </a:lvl6pPr>
            <a:lvl7pPr>
              <a:spcBef>
                <a:spcPts val="0"/>
              </a:spcBef>
              <a:buClr>
                <a:schemeClr val="dk2"/>
              </a:buClr>
              <a:buSzPct val="100000"/>
              <a:defRPr b="0" sz="5400">
                <a:solidFill>
                  <a:schemeClr val="dk2"/>
                </a:solidFill>
              </a:defRPr>
            </a:lvl7pPr>
            <a:lvl8pPr>
              <a:spcBef>
                <a:spcPts val="0"/>
              </a:spcBef>
              <a:buClr>
                <a:schemeClr val="dk2"/>
              </a:buClr>
              <a:buSzPct val="100000"/>
              <a:defRPr b="0" sz="5400">
                <a:solidFill>
                  <a:schemeClr val="dk2"/>
                </a:solidFill>
              </a:defRPr>
            </a:lvl8pPr>
            <a:lvl9pPr>
              <a:spcBef>
                <a:spcPts val="0"/>
              </a:spcBef>
              <a:buClr>
                <a:schemeClr val="dk2"/>
              </a:buClr>
              <a:buSzPct val="100000"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50" name="Shape 50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1" name="Shape 51"/>
          <p:cNvSpPr txBox="1"/>
          <p:nvPr>
            <p:ph type="title"/>
          </p:nvPr>
        </p:nvSpPr>
        <p:spPr>
          <a:xfrm>
            <a:off x="265500" y="1386233"/>
            <a:ext cx="4045199" cy="22343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200"/>
            </a:lvl1pPr>
            <a:lvl2pPr algn="ctr">
              <a:spcBef>
                <a:spcPts val="0"/>
              </a:spcBef>
              <a:buSzPct val="100000"/>
              <a:defRPr sz="4200"/>
            </a:lvl2pPr>
            <a:lvl3pPr algn="ctr">
              <a:spcBef>
                <a:spcPts val="0"/>
              </a:spcBef>
              <a:buSzPct val="100000"/>
              <a:defRPr sz="4200"/>
            </a:lvl3pPr>
            <a:lvl4pPr algn="ctr">
              <a:spcBef>
                <a:spcPts val="0"/>
              </a:spcBef>
              <a:buSzPct val="100000"/>
              <a:defRPr sz="4200"/>
            </a:lvl4pPr>
            <a:lvl5pPr algn="ctr">
              <a:spcBef>
                <a:spcPts val="0"/>
              </a:spcBef>
              <a:buSzPct val="100000"/>
              <a:defRPr sz="4200"/>
            </a:lvl5pPr>
            <a:lvl6pPr algn="ctr">
              <a:spcBef>
                <a:spcPts val="0"/>
              </a:spcBef>
              <a:buSzPct val="100000"/>
              <a:defRPr sz="4200"/>
            </a:lvl6pPr>
            <a:lvl7pPr algn="ctr">
              <a:spcBef>
                <a:spcPts val="0"/>
              </a:spcBef>
              <a:buSzPct val="100000"/>
              <a:defRPr sz="4200"/>
            </a:lvl7pPr>
            <a:lvl8pPr algn="ctr">
              <a:spcBef>
                <a:spcPts val="0"/>
              </a:spcBef>
              <a:buSzPct val="100000"/>
              <a:defRPr sz="4200"/>
            </a:lvl8pPr>
            <a:lvl9pPr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52" name="Shape 52"/>
          <p:cNvSpPr txBox="1"/>
          <p:nvPr>
            <p:ph idx="1" type="subTitle"/>
          </p:nvPr>
        </p:nvSpPr>
        <p:spPr>
          <a:xfrm>
            <a:off x="265500" y="3635833"/>
            <a:ext cx="4045199" cy="1646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idx="1" type="body"/>
          </p:nvPr>
        </p:nvSpPr>
        <p:spPr>
          <a:xfrm>
            <a:off x="311700" y="5640966"/>
            <a:ext cx="5998800" cy="7982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7" name="Shape 57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title"/>
          </p:nvPr>
        </p:nvSpPr>
        <p:spPr>
          <a:xfrm>
            <a:off x="311700" y="593366"/>
            <a:ext cx="8520599" cy="943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Clr>
                <a:schemeClr val="accent1"/>
              </a:buClr>
              <a:buSzPct val="1000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>
              <a:spcBef>
                <a:spcPts val="0"/>
              </a:spcBef>
              <a:buClr>
                <a:schemeClr val="accent1"/>
              </a:buClr>
              <a:buSzPct val="1000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>
              <a:spcBef>
                <a:spcPts val="0"/>
              </a:spcBef>
              <a:buClr>
                <a:schemeClr val="accent1"/>
              </a:buClr>
              <a:buSzPct val="1000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>
              <a:spcBef>
                <a:spcPts val="0"/>
              </a:spcBef>
              <a:buClr>
                <a:schemeClr val="accent1"/>
              </a:buClr>
              <a:buSzPct val="1000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>
              <a:spcBef>
                <a:spcPts val="0"/>
              </a:spcBef>
              <a:buClr>
                <a:schemeClr val="accent1"/>
              </a:buClr>
              <a:buSzPct val="1000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>
              <a:spcBef>
                <a:spcPts val="0"/>
              </a:spcBef>
              <a:buClr>
                <a:schemeClr val="accent1"/>
              </a:buClr>
              <a:buSzPct val="1000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>
              <a:spcBef>
                <a:spcPts val="0"/>
              </a:spcBef>
              <a:buClr>
                <a:schemeClr val="accent1"/>
              </a:buClr>
              <a:buSzPct val="1000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>
              <a:spcBef>
                <a:spcPts val="0"/>
              </a:spcBef>
              <a:buClr>
                <a:schemeClr val="accent1"/>
              </a:buClr>
              <a:buSzPct val="1000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>
              <a:spcBef>
                <a:spcPts val="0"/>
              </a:spcBef>
              <a:buClr>
                <a:schemeClr val="accent1"/>
              </a:buClr>
              <a:buSzPct val="1000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" type="body"/>
          </p:nvPr>
        </p:nvSpPr>
        <p:spPr>
          <a:xfrm>
            <a:off x="311700" y="1688433"/>
            <a:ext cx="8520599" cy="44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Open Sans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0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ctrTitle"/>
          </p:nvPr>
        </p:nvSpPr>
        <p:spPr>
          <a:xfrm>
            <a:off x="228600" y="2667000"/>
            <a:ext cx="8686800" cy="24383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rgbClr val="BF9000"/>
                </a:solidFill>
              </a:rPr>
              <a:t>Extending VisUnit 1.0</a:t>
            </a:r>
            <a:br>
              <a:rPr b="0" baseline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baseline="0" i="0" lang="en-US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Team Member(s): </a:t>
            </a:r>
            <a:r>
              <a:rPr lang="en-US" sz="2800">
                <a:solidFill>
                  <a:srgbClr val="BF9000"/>
                </a:solidFill>
              </a:rPr>
              <a:t>Dayan Yamin</a:t>
            </a:r>
            <a:br>
              <a:rPr b="0" baseline="0" i="0" lang="en-US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baseline="0" i="0" lang="en-US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 Owner(s): </a:t>
            </a:r>
            <a:r>
              <a:rPr lang="en-US" sz="2800">
                <a:solidFill>
                  <a:srgbClr val="BF9000"/>
                </a:solidFill>
              </a:rPr>
              <a:t>Radu Jianu</a:t>
            </a:r>
            <a:br>
              <a:rPr b="0" baseline="0" i="0" lang="en-US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baseline="0" i="0" lang="en-US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Instructor: </a:t>
            </a:r>
            <a:r>
              <a:rPr lang="en-US" sz="2800">
                <a:solidFill>
                  <a:srgbClr val="BF9000"/>
                </a:solidFill>
              </a:rPr>
              <a:t>Masoud Sadjadi</a:t>
            </a:r>
            <a:br>
              <a:rPr lang="en-US" sz="2800"/>
            </a:br>
            <a:br>
              <a:rPr lang="en-US" sz="2800"/>
            </a:br>
            <a:r>
              <a:rPr lang="en-US" sz="2800">
                <a:solidFill>
                  <a:srgbClr val="BF9000"/>
                </a:solidFill>
              </a:rPr>
              <a:t>S</a:t>
            </a:r>
            <a:r>
              <a:rPr b="0" baseline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chool of </a:t>
            </a:r>
            <a:r>
              <a:rPr lang="en-US" sz="2800">
                <a:solidFill>
                  <a:srgbClr val="BF9000"/>
                </a:solidFill>
              </a:rPr>
              <a:t>C</a:t>
            </a:r>
            <a:r>
              <a:rPr b="0" baseline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omputing and </a:t>
            </a:r>
            <a:r>
              <a:rPr lang="en-US" sz="2800">
                <a:solidFill>
                  <a:srgbClr val="BF9000"/>
                </a:solidFill>
              </a:rPr>
              <a:t>I</a:t>
            </a:r>
            <a:r>
              <a:rPr b="0" baseline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nformation </a:t>
            </a:r>
            <a:r>
              <a:rPr lang="en-US" sz="2800">
                <a:solidFill>
                  <a:srgbClr val="BF9000"/>
                </a:solidFill>
              </a:rPr>
              <a:t>S</a:t>
            </a:r>
            <a:r>
              <a:rPr b="0" baseline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ciences</a:t>
            </a:r>
            <a:br>
              <a:rPr b="0" baseline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800">
                <a:solidFill>
                  <a:srgbClr val="BF9000"/>
                </a:solidFill>
              </a:rPr>
              <a:t>F</a:t>
            </a:r>
            <a:r>
              <a:rPr b="0" baseline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lorida </a:t>
            </a:r>
            <a:r>
              <a:rPr lang="en-US" sz="2800">
                <a:solidFill>
                  <a:srgbClr val="BF9000"/>
                </a:solidFill>
              </a:rPr>
              <a:t>I</a:t>
            </a:r>
            <a:r>
              <a:rPr b="0" baseline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nternational </a:t>
            </a:r>
            <a:r>
              <a:rPr lang="en-US" sz="2800">
                <a:solidFill>
                  <a:srgbClr val="BF9000"/>
                </a:solidFill>
              </a:rPr>
              <a:t>U</a:t>
            </a:r>
            <a:r>
              <a:rPr b="0" baseline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niversity</a:t>
            </a:r>
          </a:p>
        </p:txBody>
      </p:sp>
      <p:sp>
        <p:nvSpPr>
          <p:cNvPr id="78" name="Shape 78"/>
          <p:cNvSpPr txBox="1"/>
          <p:nvPr>
            <p:ph idx="1" type="subTitle"/>
          </p:nvPr>
        </p:nvSpPr>
        <p:spPr>
          <a:xfrm>
            <a:off x="228600" y="5643562"/>
            <a:ext cx="86868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Noto Sans Symbols"/>
              <a:buNone/>
            </a:pPr>
            <a:r>
              <a:rPr b="0" baseline="0" i="0" lang="en-US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&lt;date of the presentation&gt;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228600" y="152400"/>
            <a:ext cx="86868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6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Senior Project </a:t>
            </a:r>
            <a:r>
              <a:rPr lang="en-US" sz="36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Final Presentation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2015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Minimal Class Diagram</a:t>
            </a:r>
          </a:p>
        </p:txBody>
      </p:sp>
      <p:pic>
        <p:nvPicPr>
          <p:cNvPr id="143" name="Shape 1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0078" y="1425574"/>
            <a:ext cx="6440024" cy="5112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type="title"/>
          </p:nvPr>
        </p:nvSpPr>
        <p:spPr>
          <a:xfrm>
            <a:off x="779462" y="-304800"/>
            <a:ext cx="8135999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Main algorithm </a:t>
            </a:r>
          </a:p>
        </p:txBody>
      </p:sp>
      <p:pic>
        <p:nvPicPr>
          <p:cNvPr id="150" name="Shape 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7424" y="646925"/>
            <a:ext cx="6969449" cy="6468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Test Suites and Test Cases</a:t>
            </a:r>
          </a:p>
        </p:txBody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779462" y="1828800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2575" lvl="0" marL="282575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Manual Testing</a:t>
            </a:r>
          </a:p>
          <a:p>
            <a:pPr lvl="1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</a:pPr>
            <a:r>
              <a:rPr lang="en-US" sz="2200"/>
              <a:t>Each feature was tested manually after completion</a:t>
            </a:r>
            <a:r>
              <a:rPr b="0" baseline="0" i="0" lang="en-US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	</a:t>
            </a:r>
          </a:p>
          <a:p>
            <a:pPr indent="-282575" lvl="0" marL="282575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b="0" baseline="0" i="0" lang="en-US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Automated test scripts</a:t>
            </a:r>
            <a:r>
              <a:rPr lang="en-US"/>
              <a:t>.</a:t>
            </a:r>
          </a:p>
          <a:p>
            <a:pPr lvl="1" marR="0" rtl="0" algn="l">
              <a:spcBef>
                <a:spcPts val="2000"/>
              </a:spcBef>
              <a:spcAft>
                <a:spcPts val="0"/>
              </a:spcAft>
            </a:pPr>
            <a:r>
              <a:rPr lang="en-US"/>
              <a:t>Register</a:t>
            </a:r>
          </a:p>
          <a:p>
            <a:pPr lvl="1" rtl="0">
              <a:spcBef>
                <a:spcPts val="2000"/>
              </a:spcBef>
            </a:pPr>
            <a:r>
              <a:rPr lang="en-US"/>
              <a:t>Login</a:t>
            </a:r>
          </a:p>
          <a:p>
            <a:pPr lvl="1" rtl="0">
              <a:spcBef>
                <a:spcPts val="2000"/>
              </a:spcBef>
            </a:pPr>
            <a:r>
              <a:rPr lang="en-US"/>
              <a:t>Logout</a:t>
            </a:r>
          </a:p>
          <a:p>
            <a:pPr lvl="1" rtl="0">
              <a:spcBef>
                <a:spcPts val="2000"/>
              </a:spcBef>
            </a:pPr>
            <a:r>
              <a:rPr lang="en-US"/>
              <a:t>Delete Account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type="title"/>
          </p:nvPr>
        </p:nvSpPr>
        <p:spPr>
          <a:xfrm>
            <a:off x="779462" y="381000"/>
            <a:ext cx="7583400" cy="10445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Automated Test (Example)</a:t>
            </a:r>
          </a:p>
        </p:txBody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779462" y="1828800"/>
            <a:ext cx="7583400" cy="42083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65" name="Shape 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1825" y="2023925"/>
            <a:ext cx="6991350" cy="32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type="title"/>
          </p:nvPr>
        </p:nvSpPr>
        <p:spPr>
          <a:xfrm>
            <a:off x="779462" y="34290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en-US" sz="4800"/>
              <a:t>That’s all!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48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en-US" sz="4800"/>
              <a:t>Thank you!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780287" y="542675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Problem definition</a:t>
            </a:r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780287" y="1685675"/>
            <a:ext cx="7583400" cy="42083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8100" lvl="0" rtl="0">
              <a:lnSpc>
                <a:spcPct val="200000"/>
              </a:lnSpc>
              <a:spcBef>
                <a:spcPts val="0"/>
              </a:spcBef>
              <a:buClr>
                <a:srgbClr val="001D4D"/>
              </a:buClr>
              <a:buSzPct val="100000"/>
              <a:buFont typeface="Trebuchet MS"/>
              <a:buChar char="●"/>
            </a:pPr>
            <a:r>
              <a:rPr lang="en-US" sz="2400">
                <a:solidFill>
                  <a:srgbClr val="000000"/>
                </a:solidFill>
              </a:rPr>
              <a:t>One of the most important features of a software: User Interface</a:t>
            </a:r>
          </a:p>
          <a:p>
            <a:pPr indent="-38100" lvl="0" rtl="0">
              <a:lnSpc>
                <a:spcPct val="200000"/>
              </a:lnSpc>
              <a:spcBef>
                <a:spcPts val="0"/>
              </a:spcBef>
              <a:buClr>
                <a:srgbClr val="001D4D"/>
              </a:buClr>
              <a:buSzPct val="100000"/>
              <a:buFont typeface="Trebuchet MS"/>
              <a:buChar char="●"/>
            </a:pPr>
            <a:r>
              <a:rPr lang="en-US" sz="2400">
                <a:solidFill>
                  <a:srgbClr val="000000"/>
                </a:solidFill>
              </a:rPr>
              <a:t>Not many tools for teams of developers to chose a better interface</a:t>
            </a:r>
          </a:p>
          <a:p>
            <a:pPr indent="-38100" lvl="0" rtl="0">
              <a:lnSpc>
                <a:spcPct val="200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Noto Sans Symbols"/>
              <a:buChar char="●"/>
            </a:pPr>
            <a:r>
              <a:rPr lang="en-US" sz="2400">
                <a:solidFill>
                  <a:srgbClr val="000000"/>
                </a:solidFill>
              </a:rPr>
              <a:t>Tool to compare two different interfaces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Project Management</a:t>
            </a:r>
          </a:p>
        </p:txBody>
      </p:sp>
      <p:pic>
        <p:nvPicPr>
          <p:cNvPr id="93" name="Shape 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75" y="1996574"/>
            <a:ext cx="9143973" cy="3435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User Stories </a:t>
            </a:r>
          </a:p>
        </p:txBody>
      </p:sp>
      <p:graphicFrame>
        <p:nvGraphicFramePr>
          <p:cNvPr id="100" name="Shape 100"/>
          <p:cNvGraphicFramePr/>
          <p:nvPr/>
        </p:nvGraphicFramePr>
        <p:xfrm>
          <a:off x="258375" y="1809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{E83B6C1F-3CC0-491B-A139-D449DE1D0B51}</a:tableStyleId>
              </a:tblPr>
              <a:tblGrid>
                <a:gridCol w="4261550"/>
                <a:gridCol w="4261550"/>
              </a:tblGrid>
              <a:tr h="439375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#667: Website Workflow: Paper Prototype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#714: Viewer Management</a:t>
                      </a:r>
                    </a:p>
                  </a:txBody>
                  <a:tcPr marT="91425" marB="91425" marR="91425" marL="91425"/>
                </a:tc>
              </a:tr>
              <a:tr h="439375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#663: Database Development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#715: Dataset Management</a:t>
                      </a:r>
                    </a:p>
                  </a:txBody>
                  <a:tcPr marT="91425" marB="91425" marR="91425" marL="91425"/>
                </a:tc>
              </a:tr>
              <a:tr h="439375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#668:  UML Development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#723: Edit Dataset Feature</a:t>
                      </a:r>
                    </a:p>
                  </a:txBody>
                  <a:tcPr marT="91425" marB="91425" marR="91425" marL="91425"/>
                </a:tc>
              </a:tr>
              <a:tr h="439375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#666: Develop User System Website</a:t>
                      </a:r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#724: Edit Viewer Feature</a:t>
                      </a:r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439375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#701: Install and implement PHPMailer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#725: Create Study Front end</a:t>
                      </a:r>
                    </a:p>
                  </a:txBody>
                  <a:tcPr marT="91425" marB="91425" marR="91425" marL="91425"/>
                </a:tc>
              </a:tr>
              <a:tr h="439375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#702: Create Controllers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#732: User Settings</a:t>
                      </a:r>
                    </a:p>
                  </a:txBody>
                  <a:tcPr marT="91425" marB="91425" marR="91425" marL="91425"/>
                </a:tc>
              </a:tr>
              <a:tr h="439375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#703: Create Management System</a:t>
                      </a:r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#733: Create Task</a:t>
                      </a:r>
                    </a:p>
                  </a:txBody>
                  <a:tcPr marT="91425" marB="91425" marR="91425" marL="91425"/>
                </a:tc>
              </a:tr>
              <a:tr h="439375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#713: Expand Database Manager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001D4D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#734: Create Test Cases</a:t>
                      </a: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</a:p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779462" y="1828800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161" y="1478099"/>
            <a:ext cx="8713676" cy="510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779462" y="76200"/>
            <a:ext cx="8059799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Sequence Diagrams</a:t>
            </a:r>
          </a:p>
        </p:txBody>
      </p:sp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9850" y="1042175"/>
            <a:ext cx="7086600" cy="641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779462" y="762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Architecture</a:t>
            </a:r>
          </a:p>
        </p:txBody>
      </p:sp>
      <p:pic>
        <p:nvPicPr>
          <p:cNvPr id="122" name="Shape 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887" y="1123950"/>
            <a:ext cx="8248650" cy="573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779462" y="762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</a:t>
            </a:r>
            <a:r>
              <a:rPr b="0" lang="en-US"/>
              <a:t>Deployment</a:t>
            </a:r>
          </a:p>
        </p:txBody>
      </p:sp>
      <p:pic>
        <p:nvPicPr>
          <p:cNvPr id="129" name="Shape 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700" y="1361312"/>
            <a:ext cx="8924925" cy="541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baseline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</a:t>
            </a:r>
          </a:p>
        </p:txBody>
      </p:sp>
      <p:pic>
        <p:nvPicPr>
          <p:cNvPr id="136" name="Shape 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8900" y="2157000"/>
            <a:ext cx="5505450" cy="329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