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2"/>
  </p:notesMasterIdLst>
  <p:handoutMasterIdLst>
    <p:handoutMasterId r:id="rId43"/>
  </p:handoutMasterIdLst>
  <p:sldIdLst>
    <p:sldId id="256" r:id="rId2"/>
    <p:sldId id="257" r:id="rId3"/>
    <p:sldId id="258" r:id="rId4"/>
    <p:sldId id="260" r:id="rId5"/>
    <p:sldId id="261" r:id="rId6"/>
    <p:sldId id="263" r:id="rId7"/>
    <p:sldId id="264" r:id="rId8"/>
    <p:sldId id="265" r:id="rId9"/>
    <p:sldId id="266" r:id="rId10"/>
    <p:sldId id="267" r:id="rId11"/>
    <p:sldId id="268" r:id="rId12"/>
    <p:sldId id="259" r:id="rId13"/>
    <p:sldId id="269" r:id="rId14"/>
    <p:sldId id="270" r:id="rId15"/>
    <p:sldId id="271" r:id="rId16"/>
    <p:sldId id="272" r:id="rId17"/>
    <p:sldId id="273" r:id="rId18"/>
    <p:sldId id="274" r:id="rId19"/>
    <p:sldId id="275" r:id="rId20"/>
    <p:sldId id="276" r:id="rId21"/>
    <p:sldId id="277"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9"/>
    <a:srgbClr val="0000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1" d="100"/>
          <a:sy n="71" d="100"/>
        </p:scale>
        <p:origin x="-1500"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Header</a:t>
            </a: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D08B80F-1969-46D9-B11A-F7D938ADCDFC}" type="datetimeFigureOut">
              <a:rPr lang="en-US" smtClean="0"/>
              <a:t>12/10/2015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12BA779-8F94-4CA8-8035-3C3269AB16E2}" type="slidenum">
              <a:rPr lang="en-US" smtClean="0"/>
              <a:t>‹#›</a:t>
            </a:fld>
            <a:endParaRPr lang="en-US"/>
          </a:p>
        </p:txBody>
      </p:sp>
    </p:spTree>
    <p:extLst>
      <p:ext uri="{BB962C8B-B14F-4D97-AF65-F5344CB8AC3E}">
        <p14:creationId xmlns:p14="http://schemas.microsoft.com/office/powerpoint/2010/main" val="102553008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t>Header</a:t>
            </a: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4F70C0-0E53-4ECF-92CE-AA5E1CD7B411}" type="datetimeFigureOut">
              <a:rPr lang="en-US" smtClean="0"/>
              <a:t>12/10/2015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B76EC2-766F-492F-8FE6-A079B4C7A4A3}" type="slidenum">
              <a:rPr lang="en-US" smtClean="0"/>
              <a:t>‹#›</a:t>
            </a:fld>
            <a:endParaRPr lang="en-US"/>
          </a:p>
        </p:txBody>
      </p:sp>
    </p:spTree>
    <p:extLst>
      <p:ext uri="{BB962C8B-B14F-4D97-AF65-F5344CB8AC3E}">
        <p14:creationId xmlns:p14="http://schemas.microsoft.com/office/powerpoint/2010/main" val="1427275751"/>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FB76EC2-766F-492F-8FE6-A079B4C7A4A3}" type="slidenum">
              <a:rPr lang="en-US" smtClean="0"/>
              <a:t>13</a:t>
            </a:fld>
            <a:endParaRPr lang="en-US"/>
          </a:p>
        </p:txBody>
      </p:sp>
      <p:sp>
        <p:nvSpPr>
          <p:cNvPr id="5" name="Header Placeholder 4"/>
          <p:cNvSpPr>
            <a:spLocks noGrp="1"/>
          </p:cNvSpPr>
          <p:nvPr>
            <p:ph type="hdr" sz="quarter" idx="11"/>
          </p:nvPr>
        </p:nvSpPr>
        <p:spPr/>
        <p:txBody>
          <a:bodyPr/>
          <a:lstStyle/>
          <a:p>
            <a:r>
              <a:rPr lang="en-US" smtClean="0"/>
              <a:t>Header</a:t>
            </a:r>
            <a:endParaRPr lang="en-US"/>
          </a:p>
        </p:txBody>
      </p:sp>
    </p:spTree>
    <p:extLst>
      <p:ext uri="{BB962C8B-B14F-4D97-AF65-F5344CB8AC3E}">
        <p14:creationId xmlns:p14="http://schemas.microsoft.com/office/powerpoint/2010/main" val="2611139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C2C09DC-9156-41FA-93DC-8EC4B73DD075}" type="datetimeFigureOut">
              <a:rPr lang="en-US" smtClean="0"/>
              <a:t>12/10/2015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40C33F0D-282A-45A0-8514-14DBC6BB54E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C2C09DC-9156-41FA-93DC-8EC4B73DD075}" type="datetimeFigureOut">
              <a:rPr lang="en-US" smtClean="0"/>
              <a:t>12/10/2015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C33F0D-282A-45A0-8514-14DBC6BB54E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C2C09DC-9156-41FA-93DC-8EC4B73DD075}" type="datetimeFigureOut">
              <a:rPr lang="en-US" smtClean="0"/>
              <a:t>12/10/2015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C33F0D-282A-45A0-8514-14DBC6BB54E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C2C09DC-9156-41FA-93DC-8EC4B73DD075}" type="datetimeFigureOut">
              <a:rPr lang="en-US" smtClean="0"/>
              <a:t>12/10/2015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C33F0D-282A-45A0-8514-14DBC6BB54E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C2C09DC-9156-41FA-93DC-8EC4B73DD075}" type="datetimeFigureOut">
              <a:rPr lang="en-US" smtClean="0"/>
              <a:t>12/10/2015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C33F0D-282A-45A0-8514-14DBC6BB54E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C2C09DC-9156-41FA-93DC-8EC4B73DD075}" type="datetimeFigureOut">
              <a:rPr lang="en-US" smtClean="0"/>
              <a:t>12/10/2015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C33F0D-282A-45A0-8514-14DBC6BB54E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C2C09DC-9156-41FA-93DC-8EC4B73DD075}" type="datetimeFigureOut">
              <a:rPr lang="en-US" smtClean="0"/>
              <a:t>12/10/2015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C33F0D-282A-45A0-8514-14DBC6BB54E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C2C09DC-9156-41FA-93DC-8EC4B73DD075}" type="datetimeFigureOut">
              <a:rPr lang="en-US" smtClean="0"/>
              <a:t>12/10/2015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C33F0D-282A-45A0-8514-14DBC6BB54E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2C09DC-9156-41FA-93DC-8EC4B73DD075}" type="datetimeFigureOut">
              <a:rPr lang="en-US" smtClean="0"/>
              <a:t>12/10/2015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C33F0D-282A-45A0-8514-14DBC6BB54E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C2C09DC-9156-41FA-93DC-8EC4B73DD075}" type="datetimeFigureOut">
              <a:rPr lang="en-US" smtClean="0"/>
              <a:t>12/10/2015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C33F0D-282A-45A0-8514-14DBC6BB54E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C2C09DC-9156-41FA-93DC-8EC4B73DD075}" type="datetimeFigureOut">
              <a:rPr lang="en-US" smtClean="0"/>
              <a:t>12/10/2015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40C33F0D-282A-45A0-8514-14DBC6BB54E7}"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9C2C09DC-9156-41FA-93DC-8EC4B73DD075}" type="datetimeFigureOut">
              <a:rPr lang="en-US" smtClean="0"/>
              <a:t>12/10/2015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40C33F0D-282A-45A0-8514-14DBC6BB54E7}"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16" y="0"/>
            <a:ext cx="9159815" cy="6858000"/>
          </a:xfrm>
          <a:prstGeom prst="rect">
            <a:avLst/>
          </a:prstGeom>
        </p:spPr>
      </p:pic>
      <p:sp>
        <p:nvSpPr>
          <p:cNvPr id="2" name="Title 1"/>
          <p:cNvSpPr>
            <a:spLocks noGrp="1"/>
          </p:cNvSpPr>
          <p:nvPr>
            <p:ph type="ctrTitle"/>
          </p:nvPr>
        </p:nvSpPr>
        <p:spPr>
          <a:xfrm>
            <a:off x="533400" y="4114800"/>
            <a:ext cx="7924800" cy="1219200"/>
          </a:xfrm>
        </p:spPr>
        <p:txBody>
          <a:bodyPr/>
          <a:lstStyle/>
          <a:p>
            <a:pPr algn="l"/>
            <a:r>
              <a:rPr lang="en-US" dirty="0" err="1" smtClean="0">
                <a:solidFill>
                  <a:schemeClr val="tx1"/>
                </a:solidFill>
              </a:rPr>
              <a:t>GenomePro</a:t>
            </a:r>
            <a:r>
              <a:rPr lang="en-US" dirty="0" smtClean="0">
                <a:solidFill>
                  <a:schemeClr val="tx1"/>
                </a:solidFill>
              </a:rPr>
              <a:t> 2.0</a:t>
            </a:r>
            <a:endParaRPr lang="en-US" dirty="0">
              <a:solidFill>
                <a:schemeClr val="tx1"/>
              </a:solidFill>
            </a:endParaRPr>
          </a:p>
        </p:txBody>
      </p:sp>
      <p:sp>
        <p:nvSpPr>
          <p:cNvPr id="3" name="Subtitle 2"/>
          <p:cNvSpPr>
            <a:spLocks noGrp="1"/>
          </p:cNvSpPr>
          <p:nvPr>
            <p:ph type="subTitle" idx="1"/>
          </p:nvPr>
        </p:nvSpPr>
        <p:spPr>
          <a:xfrm>
            <a:off x="609600" y="5410200"/>
            <a:ext cx="6172200" cy="685800"/>
          </a:xfrm>
        </p:spPr>
        <p:txBody>
          <a:bodyPr>
            <a:noAutofit/>
          </a:bodyPr>
          <a:lstStyle/>
          <a:p>
            <a:pPr algn="l"/>
            <a:r>
              <a:rPr lang="en-US" sz="1400" dirty="0" smtClean="0"/>
              <a:t>Guido Ruiz – Backend Developer</a:t>
            </a:r>
          </a:p>
          <a:p>
            <a:pPr algn="l"/>
            <a:r>
              <a:rPr lang="en-US" sz="1400" dirty="0" smtClean="0"/>
              <a:t>Mardoqueu Mesquita – Frontend Developer</a:t>
            </a:r>
          </a:p>
          <a:p>
            <a:pPr algn="l"/>
            <a:r>
              <a:rPr lang="en-US" sz="1400" dirty="0" smtClean="0"/>
              <a:t>Michael Robinson – Product Owner</a:t>
            </a:r>
            <a:endParaRPr lang="en-US" sz="1400" dirty="0"/>
          </a:p>
        </p:txBody>
      </p:sp>
    </p:spTree>
    <p:extLst>
      <p:ext uri="{BB962C8B-B14F-4D97-AF65-F5344CB8AC3E}">
        <p14:creationId xmlns:p14="http://schemas.microsoft.com/office/powerpoint/2010/main" val="23298257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304800"/>
            <a:ext cx="8229600" cy="1143000"/>
          </a:xfrm>
        </p:spPr>
        <p:txBody>
          <a:bodyPr/>
          <a:lstStyle/>
          <a:p>
            <a:r>
              <a:rPr lang="en-US" dirty="0" smtClean="0"/>
              <a:t>User Stories</a:t>
            </a:r>
            <a:endParaRPr lang="en-US" dirty="0"/>
          </a:p>
        </p:txBody>
      </p:sp>
      <p:sp>
        <p:nvSpPr>
          <p:cNvPr id="5" name="Content Placeholder 4"/>
          <p:cNvSpPr>
            <a:spLocks noGrp="1"/>
          </p:cNvSpPr>
          <p:nvPr>
            <p:ph idx="1"/>
          </p:nvPr>
        </p:nvSpPr>
        <p:spPr>
          <a:xfrm>
            <a:off x="457200" y="1371600"/>
            <a:ext cx="8229600" cy="5105400"/>
          </a:xfrm>
        </p:spPr>
        <p:txBody>
          <a:bodyPr>
            <a:noAutofit/>
          </a:bodyPr>
          <a:lstStyle/>
          <a:p>
            <a:pPr marL="0" indent="0">
              <a:buNone/>
            </a:pPr>
            <a:r>
              <a:rPr lang="en-US" sz="1200" b="1" u="sng" dirty="0">
                <a:latin typeface="Times New Roman" panose="02020603050405020304" pitchFamily="18" charset="0"/>
                <a:cs typeface="Times New Roman" panose="02020603050405020304" pitchFamily="18" charset="0"/>
              </a:rPr>
              <a:t>User Story # 262 – Easier Tools Page Features</a:t>
            </a:r>
            <a:endParaRPr lang="en-US" sz="1200" dirty="0">
              <a:latin typeface="Times New Roman" panose="02020603050405020304" pitchFamily="18" charset="0"/>
              <a:cs typeface="Times New Roman" panose="02020603050405020304" pitchFamily="18" charset="0"/>
            </a:endParaRPr>
          </a:p>
          <a:p>
            <a:pPr marL="0" indent="0">
              <a:buNone/>
            </a:pPr>
            <a:r>
              <a:rPr lang="en-US" sz="1200" b="1" dirty="0">
                <a:latin typeface="Times New Roman" panose="02020603050405020304" pitchFamily="18" charset="0"/>
                <a:cs typeface="Times New Roman" panose="02020603050405020304" pitchFamily="18" charset="0"/>
              </a:rPr>
              <a:t>Priority: Required</a:t>
            </a:r>
            <a:endParaRPr lang="en-US" sz="1200" dirty="0">
              <a:latin typeface="Times New Roman" panose="02020603050405020304" pitchFamily="18" charset="0"/>
              <a:cs typeface="Times New Roman" panose="02020603050405020304" pitchFamily="18" charset="0"/>
            </a:endParaRPr>
          </a:p>
          <a:p>
            <a:pPr marL="0" indent="0">
              <a:buNone/>
            </a:pPr>
            <a:r>
              <a:rPr lang="en-US" sz="1200" b="1" dirty="0">
                <a:latin typeface="Times New Roman" panose="02020603050405020304" pitchFamily="18" charset="0"/>
                <a:cs typeface="Times New Roman" panose="02020603050405020304" pitchFamily="18" charset="0"/>
              </a:rPr>
              <a:t>Description:</a:t>
            </a:r>
            <a:endParaRPr lang="en-US" sz="1200" dirty="0">
              <a:latin typeface="Times New Roman" panose="02020603050405020304" pitchFamily="18" charset="0"/>
              <a:cs typeface="Times New Roman" panose="02020603050405020304" pitchFamily="18" charset="0"/>
            </a:endParaRPr>
          </a:p>
          <a:p>
            <a:pPr marL="0" lvl="0" indent="0">
              <a:buNone/>
            </a:pPr>
            <a:r>
              <a:rPr lang="en-US" sz="1200" dirty="0">
                <a:latin typeface="Times New Roman" panose="02020603050405020304" pitchFamily="18" charset="0"/>
                <a:cs typeface="Times New Roman" panose="02020603050405020304" pitchFamily="18" charset="0"/>
              </a:rPr>
              <a:t>As a user, I want to be able to see my files on double-clicking them and have map files separated from my DNA, RNA and Protein files so that I can submit jobs faster and not have to look too hard for specific files.</a:t>
            </a:r>
          </a:p>
          <a:p>
            <a:pPr marL="0" indent="0">
              <a:buNone/>
            </a:pPr>
            <a:endParaRPr lang="en-US" sz="1200" b="1" u="sng" dirty="0" smtClean="0">
              <a:latin typeface="Times New Roman" panose="02020603050405020304" pitchFamily="18" charset="0"/>
              <a:cs typeface="Times New Roman" panose="02020603050405020304" pitchFamily="18" charset="0"/>
            </a:endParaRPr>
          </a:p>
          <a:p>
            <a:pPr marL="0" indent="0">
              <a:buNone/>
            </a:pPr>
            <a:r>
              <a:rPr lang="en-US" sz="1200" b="1" u="sng" dirty="0" smtClean="0">
                <a:latin typeface="Times New Roman" panose="02020603050405020304" pitchFamily="18" charset="0"/>
                <a:cs typeface="Times New Roman" panose="02020603050405020304" pitchFamily="18" charset="0"/>
              </a:rPr>
              <a:t>User Story # 263 – Result to Upload Files</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Priority: Required</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Description:</a:t>
            </a:r>
            <a:endParaRPr lang="en-US" sz="1200" dirty="0" smtClean="0">
              <a:latin typeface="Times New Roman" panose="02020603050405020304" pitchFamily="18" charset="0"/>
              <a:cs typeface="Times New Roman" panose="02020603050405020304" pitchFamily="18" charset="0"/>
            </a:endParaRPr>
          </a:p>
          <a:p>
            <a:pPr marL="0" lvl="0" indent="0">
              <a:buNone/>
            </a:pPr>
            <a:r>
              <a:rPr lang="en-US" sz="1200" dirty="0" smtClean="0">
                <a:latin typeface="Times New Roman" panose="02020603050405020304" pitchFamily="18" charset="0"/>
                <a:cs typeface="Times New Roman" panose="02020603050405020304" pitchFamily="18" charset="0"/>
              </a:rPr>
              <a:t>As a user, I want to able to use some of my result files as input files for other tools, so that I don’t have to download them and upload them again.</a:t>
            </a:r>
          </a:p>
          <a:p>
            <a:pPr marL="0" indent="0">
              <a:buNone/>
            </a:pPr>
            <a:r>
              <a:rPr lang="en-US" sz="1200" dirty="0" smtClean="0">
                <a:latin typeface="Times New Roman" panose="02020603050405020304" pitchFamily="18" charset="0"/>
                <a:cs typeface="Times New Roman" panose="02020603050405020304" pitchFamily="18" charset="0"/>
              </a:rPr>
              <a:t> </a:t>
            </a:r>
          </a:p>
          <a:p>
            <a:pPr marL="0" indent="0">
              <a:buNone/>
            </a:pPr>
            <a:r>
              <a:rPr lang="en-US" sz="1200" b="1" u="sng" dirty="0" smtClean="0">
                <a:latin typeface="Times New Roman" panose="02020603050405020304" pitchFamily="18" charset="0"/>
                <a:cs typeface="Times New Roman" panose="02020603050405020304" pitchFamily="18" charset="0"/>
              </a:rPr>
              <a:t>User Story # 264 – Media Queries For Website</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Priority: Required</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Description:</a:t>
            </a:r>
            <a:endParaRPr lang="en-US" sz="1200" dirty="0" smtClean="0">
              <a:latin typeface="Times New Roman" panose="02020603050405020304" pitchFamily="18" charset="0"/>
              <a:cs typeface="Times New Roman" panose="02020603050405020304" pitchFamily="18" charset="0"/>
            </a:endParaRPr>
          </a:p>
          <a:p>
            <a:pPr marL="0" lvl="0" indent="0">
              <a:buNone/>
            </a:pPr>
            <a:r>
              <a:rPr lang="en-US" sz="1200" dirty="0" smtClean="0">
                <a:latin typeface="Times New Roman" panose="02020603050405020304" pitchFamily="18" charset="0"/>
                <a:cs typeface="Times New Roman" panose="02020603050405020304" pitchFamily="18" charset="0"/>
              </a:rPr>
              <a:t>As a user, I want to be able to see the </a:t>
            </a:r>
            <a:r>
              <a:rPr lang="en-US" sz="1200" dirty="0" err="1" smtClean="0">
                <a:latin typeface="Times New Roman" panose="02020603050405020304" pitchFamily="18" charset="0"/>
                <a:cs typeface="Times New Roman" panose="02020603050405020304" pitchFamily="18" charset="0"/>
              </a:rPr>
              <a:t>GenomePro</a:t>
            </a:r>
            <a:r>
              <a:rPr lang="en-US" sz="1200" dirty="0" smtClean="0">
                <a:latin typeface="Times New Roman" panose="02020603050405020304" pitchFamily="18" charset="0"/>
                <a:cs typeface="Times New Roman" panose="02020603050405020304" pitchFamily="18" charset="0"/>
              </a:rPr>
              <a:t> website on different screen resolutions e.g. 1024 x 768 to 1920 x 1080 as well as on smaller mobile devices so that I can have access to my files and tools at anytime, anywhere, from the comfort of any device.</a:t>
            </a:r>
          </a:p>
          <a:p>
            <a:pPr marL="0" indent="0">
              <a:buNone/>
            </a:pPr>
            <a:r>
              <a:rPr lang="en-US" sz="1200" dirty="0" smtClean="0">
                <a:latin typeface="Times New Roman" panose="02020603050405020304" pitchFamily="18" charset="0"/>
                <a:cs typeface="Times New Roman" panose="02020603050405020304" pitchFamily="18" charset="0"/>
              </a:rPr>
              <a:t> </a:t>
            </a:r>
          </a:p>
          <a:p>
            <a:pPr marL="0" indent="0">
              <a:buNone/>
            </a:pPr>
            <a:r>
              <a:rPr lang="en-US" sz="1200" b="1" u="sng" dirty="0" smtClean="0">
                <a:latin typeface="Times New Roman" panose="02020603050405020304" pitchFamily="18" charset="0"/>
                <a:cs typeface="Times New Roman" panose="02020603050405020304" pitchFamily="18" charset="0"/>
              </a:rPr>
              <a:t>User Story # 265 – Create </a:t>
            </a:r>
            <a:r>
              <a:rPr lang="en-US" sz="1200" b="1" u="sng" dirty="0" err="1" smtClean="0">
                <a:latin typeface="Times New Roman" panose="02020603050405020304" pitchFamily="18" charset="0"/>
                <a:cs typeface="Times New Roman" panose="02020603050405020304" pitchFamily="18" charset="0"/>
              </a:rPr>
              <a:t>GenomePro</a:t>
            </a:r>
            <a:r>
              <a:rPr lang="en-US" sz="1200" b="1" u="sng" dirty="0" smtClean="0">
                <a:latin typeface="Times New Roman" panose="02020603050405020304" pitchFamily="18" charset="0"/>
                <a:cs typeface="Times New Roman" panose="02020603050405020304" pitchFamily="18" charset="0"/>
              </a:rPr>
              <a:t> Promo Video</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Priority: Required</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Description:</a:t>
            </a:r>
            <a:endParaRPr lang="en-US" sz="1200" dirty="0" smtClean="0">
              <a:latin typeface="Times New Roman" panose="02020603050405020304" pitchFamily="18" charset="0"/>
              <a:cs typeface="Times New Roman" panose="02020603050405020304" pitchFamily="18" charset="0"/>
            </a:endParaRPr>
          </a:p>
          <a:p>
            <a:pPr marL="0" lvl="0" indent="0">
              <a:buNone/>
            </a:pPr>
            <a:r>
              <a:rPr lang="en-US" sz="1200" dirty="0" smtClean="0">
                <a:latin typeface="Times New Roman" panose="02020603050405020304" pitchFamily="18" charset="0"/>
                <a:cs typeface="Times New Roman" panose="02020603050405020304" pitchFamily="18" charset="0"/>
              </a:rPr>
              <a:t>As a user, I want my extracted genome file to be sorted so that I can use it with other </a:t>
            </a:r>
            <a:r>
              <a:rPr lang="en-US" sz="1200" dirty="0" err="1" smtClean="0">
                <a:latin typeface="Times New Roman" panose="02020603050405020304" pitchFamily="18" charset="0"/>
                <a:cs typeface="Times New Roman" panose="02020603050405020304" pitchFamily="18" charset="0"/>
              </a:rPr>
              <a:t>GenomePro</a:t>
            </a:r>
            <a:r>
              <a:rPr lang="en-US" sz="1200" dirty="0" smtClean="0">
                <a:latin typeface="Times New Roman" panose="02020603050405020304" pitchFamily="18" charset="0"/>
                <a:cs typeface="Times New Roman" panose="02020603050405020304" pitchFamily="18" charset="0"/>
              </a:rPr>
              <a:t> tools or use it with my own proprietary tools.</a:t>
            </a:r>
          </a:p>
          <a:p>
            <a:pPr marL="0" indent="0">
              <a:buNone/>
            </a:pPr>
            <a:r>
              <a:rPr lang="en-US" sz="1200" dirty="0" smtClean="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4010239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304800"/>
            <a:ext cx="8229600" cy="1143000"/>
          </a:xfrm>
        </p:spPr>
        <p:txBody>
          <a:bodyPr/>
          <a:lstStyle/>
          <a:p>
            <a:r>
              <a:rPr lang="en-US" dirty="0" smtClean="0"/>
              <a:t>User Stories</a:t>
            </a:r>
            <a:endParaRPr lang="en-US" dirty="0"/>
          </a:p>
        </p:txBody>
      </p:sp>
      <p:sp>
        <p:nvSpPr>
          <p:cNvPr id="5" name="Content Placeholder 4"/>
          <p:cNvSpPr>
            <a:spLocks noGrp="1"/>
          </p:cNvSpPr>
          <p:nvPr>
            <p:ph idx="1"/>
          </p:nvPr>
        </p:nvSpPr>
        <p:spPr>
          <a:xfrm>
            <a:off x="457200" y="1371600"/>
            <a:ext cx="8229600" cy="5105400"/>
          </a:xfrm>
        </p:spPr>
        <p:txBody>
          <a:bodyPr>
            <a:normAutofit fontScale="32500" lnSpcReduction="20000"/>
          </a:bodyPr>
          <a:lstStyle/>
          <a:p>
            <a:pPr marL="0" indent="0">
              <a:buNone/>
            </a:pPr>
            <a:r>
              <a:rPr lang="en-US" sz="3700" dirty="0" smtClean="0">
                <a:latin typeface="Times New Roman" panose="02020603050405020304" pitchFamily="18" charset="0"/>
                <a:cs typeface="Times New Roman" panose="02020603050405020304" pitchFamily="18" charset="0"/>
              </a:rPr>
              <a:t> </a:t>
            </a:r>
          </a:p>
          <a:p>
            <a:pPr marL="0" indent="0">
              <a:buNone/>
            </a:pPr>
            <a:r>
              <a:rPr lang="en-US" sz="3700" b="1" u="sng" dirty="0">
                <a:latin typeface="Times New Roman" panose="02020603050405020304" pitchFamily="18" charset="0"/>
                <a:cs typeface="Times New Roman" panose="02020603050405020304" pitchFamily="18" charset="0"/>
              </a:rPr>
              <a:t>User Story # 266 – Create Sort Tool</a:t>
            </a:r>
            <a:endParaRPr lang="en-US" sz="3700" dirty="0">
              <a:latin typeface="Times New Roman" panose="02020603050405020304" pitchFamily="18" charset="0"/>
              <a:cs typeface="Times New Roman" panose="02020603050405020304" pitchFamily="18" charset="0"/>
            </a:endParaRPr>
          </a:p>
          <a:p>
            <a:pPr marL="0" indent="0">
              <a:buNone/>
            </a:pPr>
            <a:r>
              <a:rPr lang="en-US" sz="3700" b="1" dirty="0">
                <a:latin typeface="Times New Roman" panose="02020603050405020304" pitchFamily="18" charset="0"/>
                <a:cs typeface="Times New Roman" panose="02020603050405020304" pitchFamily="18" charset="0"/>
              </a:rPr>
              <a:t>Priority: Required</a:t>
            </a:r>
            <a:endParaRPr lang="en-US" sz="3700" dirty="0">
              <a:latin typeface="Times New Roman" panose="02020603050405020304" pitchFamily="18" charset="0"/>
              <a:cs typeface="Times New Roman" panose="02020603050405020304" pitchFamily="18" charset="0"/>
            </a:endParaRPr>
          </a:p>
          <a:p>
            <a:pPr marL="0" indent="0">
              <a:buNone/>
            </a:pPr>
            <a:r>
              <a:rPr lang="en-US" sz="3700" b="1" dirty="0">
                <a:latin typeface="Times New Roman" panose="02020603050405020304" pitchFamily="18" charset="0"/>
                <a:cs typeface="Times New Roman" panose="02020603050405020304" pitchFamily="18" charset="0"/>
              </a:rPr>
              <a:t>Description:</a:t>
            </a:r>
            <a:endParaRPr lang="en-US" sz="3700" dirty="0">
              <a:latin typeface="Times New Roman" panose="02020603050405020304" pitchFamily="18" charset="0"/>
              <a:cs typeface="Times New Roman" panose="02020603050405020304" pitchFamily="18" charset="0"/>
            </a:endParaRPr>
          </a:p>
          <a:p>
            <a:pPr marL="0" lvl="0" indent="0">
              <a:buNone/>
            </a:pPr>
            <a:r>
              <a:rPr lang="en-US" sz="3700" dirty="0">
                <a:latin typeface="Times New Roman" panose="02020603050405020304" pitchFamily="18" charset="0"/>
                <a:cs typeface="Times New Roman" panose="02020603050405020304" pitchFamily="18" charset="0"/>
              </a:rPr>
              <a:t>As a user, I want to have a video that describes and promotes the tools offered by </a:t>
            </a:r>
            <a:r>
              <a:rPr lang="en-US" sz="3700" dirty="0" err="1">
                <a:latin typeface="Times New Roman" panose="02020603050405020304" pitchFamily="18" charset="0"/>
                <a:cs typeface="Times New Roman" panose="02020603050405020304" pitchFamily="18" charset="0"/>
              </a:rPr>
              <a:t>GenomePro</a:t>
            </a:r>
            <a:r>
              <a:rPr lang="en-US" sz="3700" dirty="0">
                <a:latin typeface="Times New Roman" panose="02020603050405020304" pitchFamily="18" charset="0"/>
                <a:cs typeface="Times New Roman" panose="02020603050405020304" pitchFamily="18" charset="0"/>
              </a:rPr>
              <a:t> in an easy to follow format so that I can understand all of its features and promote </a:t>
            </a:r>
            <a:r>
              <a:rPr lang="en-US" sz="3700" dirty="0" err="1">
                <a:latin typeface="Times New Roman" panose="02020603050405020304" pitchFamily="18" charset="0"/>
                <a:cs typeface="Times New Roman" panose="02020603050405020304" pitchFamily="18" charset="0"/>
              </a:rPr>
              <a:t>GenomePro</a:t>
            </a:r>
            <a:r>
              <a:rPr lang="en-US" sz="3700" dirty="0">
                <a:latin typeface="Times New Roman" panose="02020603050405020304" pitchFamily="18" charset="0"/>
                <a:cs typeface="Times New Roman" panose="02020603050405020304" pitchFamily="18" charset="0"/>
              </a:rPr>
              <a:t> to my colleagues and friends.</a:t>
            </a:r>
          </a:p>
          <a:p>
            <a:pPr marL="0" indent="0">
              <a:buNone/>
            </a:pPr>
            <a:r>
              <a:rPr lang="en-US" sz="3700" dirty="0">
                <a:latin typeface="Times New Roman" panose="02020603050405020304" pitchFamily="18" charset="0"/>
                <a:cs typeface="Times New Roman" panose="02020603050405020304" pitchFamily="18" charset="0"/>
              </a:rPr>
              <a:t> </a:t>
            </a:r>
            <a:endParaRPr lang="en-US" sz="3700" b="1" u="sng" dirty="0" smtClean="0">
              <a:latin typeface="Times New Roman" panose="02020603050405020304" pitchFamily="18" charset="0"/>
              <a:cs typeface="Times New Roman" panose="02020603050405020304" pitchFamily="18" charset="0"/>
            </a:endParaRPr>
          </a:p>
          <a:p>
            <a:pPr marL="0" indent="0">
              <a:buNone/>
            </a:pPr>
            <a:r>
              <a:rPr lang="en-US" sz="3700" b="1" u="sng" dirty="0" smtClean="0">
                <a:latin typeface="Times New Roman" panose="02020603050405020304" pitchFamily="18" charset="0"/>
                <a:cs typeface="Times New Roman" panose="02020603050405020304" pitchFamily="18" charset="0"/>
              </a:rPr>
              <a:t>User Story # 267 – Create Maps Tool</a:t>
            </a:r>
            <a:endParaRPr lang="en-US" sz="3700" dirty="0" smtClean="0">
              <a:latin typeface="Times New Roman" panose="02020603050405020304" pitchFamily="18" charset="0"/>
              <a:cs typeface="Times New Roman" panose="02020603050405020304" pitchFamily="18" charset="0"/>
            </a:endParaRPr>
          </a:p>
          <a:p>
            <a:pPr marL="0" indent="0">
              <a:buNone/>
            </a:pPr>
            <a:r>
              <a:rPr lang="en-US" sz="3700" b="1" dirty="0" smtClean="0">
                <a:latin typeface="Times New Roman" panose="02020603050405020304" pitchFamily="18" charset="0"/>
                <a:cs typeface="Times New Roman" panose="02020603050405020304" pitchFamily="18" charset="0"/>
              </a:rPr>
              <a:t>Priority: Required</a:t>
            </a:r>
            <a:endParaRPr lang="en-US" sz="3700" dirty="0" smtClean="0">
              <a:latin typeface="Times New Roman" panose="02020603050405020304" pitchFamily="18" charset="0"/>
              <a:cs typeface="Times New Roman" panose="02020603050405020304" pitchFamily="18" charset="0"/>
            </a:endParaRPr>
          </a:p>
          <a:p>
            <a:pPr marL="0" indent="0">
              <a:buNone/>
            </a:pPr>
            <a:r>
              <a:rPr lang="en-US" sz="3700" b="1" dirty="0" smtClean="0">
                <a:latin typeface="Times New Roman" panose="02020603050405020304" pitchFamily="18" charset="0"/>
                <a:cs typeface="Times New Roman" panose="02020603050405020304" pitchFamily="18" charset="0"/>
              </a:rPr>
              <a:t>Description:</a:t>
            </a:r>
            <a:endParaRPr lang="en-US" sz="3700" dirty="0" smtClean="0">
              <a:latin typeface="Times New Roman" panose="02020603050405020304" pitchFamily="18" charset="0"/>
              <a:cs typeface="Times New Roman" panose="02020603050405020304" pitchFamily="18" charset="0"/>
            </a:endParaRPr>
          </a:p>
          <a:p>
            <a:pPr marL="0" lvl="0" indent="0">
              <a:buNone/>
            </a:pPr>
            <a:r>
              <a:rPr lang="en-US" sz="3700" dirty="0" smtClean="0">
                <a:latin typeface="Times New Roman" panose="02020603050405020304" pitchFamily="18" charset="0"/>
                <a:cs typeface="Times New Roman" panose="02020603050405020304" pitchFamily="18" charset="0"/>
              </a:rPr>
              <a:t>As a user, I want to be able to produce a map files from a sorted files, so that I can use the mapped data to generate charts as well as to use as input for other tools.</a:t>
            </a:r>
          </a:p>
          <a:p>
            <a:pPr marL="0" indent="0">
              <a:buNone/>
            </a:pPr>
            <a:r>
              <a:rPr lang="en-US" sz="3700" dirty="0" smtClean="0">
                <a:latin typeface="Times New Roman" panose="02020603050405020304" pitchFamily="18" charset="0"/>
                <a:cs typeface="Times New Roman" panose="02020603050405020304" pitchFamily="18" charset="0"/>
              </a:rPr>
              <a:t>  </a:t>
            </a:r>
          </a:p>
          <a:p>
            <a:pPr marL="0" indent="0">
              <a:buNone/>
            </a:pPr>
            <a:r>
              <a:rPr lang="en-US" sz="3700" b="1" u="sng" dirty="0" smtClean="0">
                <a:latin typeface="Times New Roman" panose="02020603050405020304" pitchFamily="18" charset="0"/>
                <a:cs typeface="Times New Roman" panose="02020603050405020304" pitchFamily="18" charset="0"/>
              </a:rPr>
              <a:t>User Story # 268 – Extend Extract Tool</a:t>
            </a:r>
            <a:endParaRPr lang="en-US" sz="3700" dirty="0" smtClean="0">
              <a:latin typeface="Times New Roman" panose="02020603050405020304" pitchFamily="18" charset="0"/>
              <a:cs typeface="Times New Roman" panose="02020603050405020304" pitchFamily="18" charset="0"/>
            </a:endParaRPr>
          </a:p>
          <a:p>
            <a:pPr marL="0" indent="0">
              <a:buNone/>
            </a:pPr>
            <a:r>
              <a:rPr lang="en-US" sz="3700" b="1" dirty="0" smtClean="0">
                <a:latin typeface="Times New Roman" panose="02020603050405020304" pitchFamily="18" charset="0"/>
                <a:cs typeface="Times New Roman" panose="02020603050405020304" pitchFamily="18" charset="0"/>
              </a:rPr>
              <a:t>Priority: Required</a:t>
            </a:r>
            <a:endParaRPr lang="en-US" sz="3700" dirty="0" smtClean="0">
              <a:latin typeface="Times New Roman" panose="02020603050405020304" pitchFamily="18" charset="0"/>
              <a:cs typeface="Times New Roman" panose="02020603050405020304" pitchFamily="18" charset="0"/>
            </a:endParaRPr>
          </a:p>
          <a:p>
            <a:pPr marL="0" indent="0">
              <a:buNone/>
            </a:pPr>
            <a:r>
              <a:rPr lang="en-US" sz="3700" b="1" dirty="0" smtClean="0">
                <a:latin typeface="Times New Roman" panose="02020603050405020304" pitchFamily="18" charset="0"/>
                <a:cs typeface="Times New Roman" panose="02020603050405020304" pitchFamily="18" charset="0"/>
              </a:rPr>
              <a:t>Description:</a:t>
            </a:r>
            <a:endParaRPr lang="en-US" sz="3700" dirty="0" smtClean="0">
              <a:latin typeface="Times New Roman" panose="02020603050405020304" pitchFamily="18" charset="0"/>
              <a:cs typeface="Times New Roman" panose="02020603050405020304" pitchFamily="18" charset="0"/>
            </a:endParaRPr>
          </a:p>
          <a:p>
            <a:pPr marL="0" lvl="0" indent="0">
              <a:buNone/>
            </a:pPr>
            <a:r>
              <a:rPr lang="en-US" sz="3700" dirty="0" smtClean="0">
                <a:latin typeface="Times New Roman" panose="02020603050405020304" pitchFamily="18" charset="0"/>
                <a:cs typeface="Times New Roman" panose="02020603050405020304" pitchFamily="18" charset="0"/>
              </a:rPr>
              <a:t>As a user, I want the extract tool to offer me different options so that I can also sort the result files it produces and/or sort and create maps from those files, so that I don’t have to redo job submissions.</a:t>
            </a:r>
          </a:p>
          <a:p>
            <a:pPr marL="0" indent="0">
              <a:buNone/>
            </a:pPr>
            <a:r>
              <a:rPr lang="en-US" sz="3700" dirty="0" smtClean="0">
                <a:latin typeface="Times New Roman" panose="02020603050405020304" pitchFamily="18" charset="0"/>
                <a:cs typeface="Times New Roman" panose="02020603050405020304" pitchFamily="18" charset="0"/>
              </a:rPr>
              <a:t> </a:t>
            </a:r>
          </a:p>
          <a:p>
            <a:pPr marL="0" indent="0">
              <a:buNone/>
            </a:pPr>
            <a:r>
              <a:rPr lang="en-US" sz="3700" dirty="0" smtClean="0">
                <a:latin typeface="Times New Roman" panose="02020603050405020304" pitchFamily="18" charset="0"/>
                <a:cs typeface="Times New Roman" panose="02020603050405020304" pitchFamily="18" charset="0"/>
              </a:rPr>
              <a:t> </a:t>
            </a:r>
            <a:r>
              <a:rPr lang="en-US" sz="3700" b="1" u="sng" dirty="0" smtClean="0">
                <a:latin typeface="Times New Roman" panose="02020603050405020304" pitchFamily="18" charset="0"/>
                <a:cs typeface="Times New Roman" panose="02020603050405020304" pitchFamily="18" charset="0"/>
              </a:rPr>
              <a:t>User Story # 269 – Continue Adding Mobile Support</a:t>
            </a:r>
            <a:endParaRPr lang="en-US" sz="3700" dirty="0" smtClean="0">
              <a:latin typeface="Times New Roman" panose="02020603050405020304" pitchFamily="18" charset="0"/>
              <a:cs typeface="Times New Roman" panose="02020603050405020304" pitchFamily="18" charset="0"/>
            </a:endParaRPr>
          </a:p>
          <a:p>
            <a:pPr marL="0" indent="0">
              <a:buNone/>
            </a:pPr>
            <a:r>
              <a:rPr lang="en-US" sz="3700" b="1" dirty="0" smtClean="0">
                <a:latin typeface="Times New Roman" panose="02020603050405020304" pitchFamily="18" charset="0"/>
                <a:cs typeface="Times New Roman" panose="02020603050405020304" pitchFamily="18" charset="0"/>
              </a:rPr>
              <a:t>Priority: Required</a:t>
            </a:r>
            <a:endParaRPr lang="en-US" sz="3700" dirty="0" smtClean="0">
              <a:latin typeface="Times New Roman" panose="02020603050405020304" pitchFamily="18" charset="0"/>
              <a:cs typeface="Times New Roman" panose="02020603050405020304" pitchFamily="18" charset="0"/>
            </a:endParaRPr>
          </a:p>
          <a:p>
            <a:pPr marL="0" indent="0">
              <a:buNone/>
            </a:pPr>
            <a:r>
              <a:rPr lang="en-US" sz="3700" b="1" dirty="0" smtClean="0">
                <a:latin typeface="Times New Roman" panose="02020603050405020304" pitchFamily="18" charset="0"/>
                <a:cs typeface="Times New Roman" panose="02020603050405020304" pitchFamily="18" charset="0"/>
              </a:rPr>
              <a:t>Description:</a:t>
            </a:r>
            <a:endParaRPr lang="en-US" sz="3700" dirty="0" smtClean="0">
              <a:latin typeface="Times New Roman" panose="02020603050405020304" pitchFamily="18" charset="0"/>
              <a:cs typeface="Times New Roman" panose="02020603050405020304" pitchFamily="18" charset="0"/>
            </a:endParaRPr>
          </a:p>
          <a:p>
            <a:pPr marL="0" lvl="0" indent="0">
              <a:buNone/>
            </a:pPr>
            <a:r>
              <a:rPr lang="en-US" sz="3700" dirty="0" smtClean="0">
                <a:latin typeface="Times New Roman" panose="02020603050405020304" pitchFamily="18" charset="0"/>
                <a:cs typeface="Times New Roman" panose="02020603050405020304" pitchFamily="18" charset="0"/>
              </a:rPr>
              <a:t>As a user, I want to be able to have access to </a:t>
            </a:r>
            <a:r>
              <a:rPr lang="en-US" sz="3700" dirty="0" err="1" smtClean="0">
                <a:latin typeface="Times New Roman" panose="02020603050405020304" pitchFamily="18" charset="0"/>
                <a:cs typeface="Times New Roman" panose="02020603050405020304" pitchFamily="18" charset="0"/>
              </a:rPr>
              <a:t>GenomePro</a:t>
            </a:r>
            <a:r>
              <a:rPr lang="en-US" sz="3700" dirty="0" smtClean="0">
                <a:latin typeface="Times New Roman" panose="02020603050405020304" pitchFamily="18" charset="0"/>
                <a:cs typeface="Times New Roman" panose="02020603050405020304" pitchFamily="18" charset="0"/>
              </a:rPr>
              <a:t> using a tablet e.g. IPad, so that I can submit jobs from my mobile devices as well.</a:t>
            </a:r>
          </a:p>
          <a:p>
            <a:endParaRPr lang="en-US" sz="4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363188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914400"/>
            <a:ext cx="3200400" cy="1143000"/>
          </a:xfrm>
        </p:spPr>
        <p:txBody>
          <a:bodyPr>
            <a:normAutofit/>
          </a:bodyPr>
          <a:lstStyle/>
          <a:p>
            <a:r>
              <a:rPr lang="en-US" sz="3000" dirty="0" smtClean="0"/>
              <a:t>Use cases</a:t>
            </a:r>
            <a:br>
              <a:rPr lang="en-US" sz="3000" dirty="0" smtClean="0"/>
            </a:br>
            <a:r>
              <a:rPr lang="en-US" sz="3000" dirty="0" smtClean="0"/>
              <a:t>Implemented</a:t>
            </a:r>
            <a:endParaRPr lang="en-US" sz="3000" dirty="0"/>
          </a:p>
        </p:txBody>
      </p:sp>
      <p:pic>
        <p:nvPicPr>
          <p:cNvPr id="6" name="Content Placeholder 5"/>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53544" y="762000"/>
            <a:ext cx="5809456" cy="5944758"/>
          </a:xfrm>
          <a:prstGeom prst="rect">
            <a:avLst/>
          </a:prstGeom>
        </p:spPr>
      </p:pic>
    </p:spTree>
    <p:extLst>
      <p:ext uri="{BB962C8B-B14F-4D97-AF65-F5344CB8AC3E}">
        <p14:creationId xmlns:p14="http://schemas.microsoft.com/office/powerpoint/2010/main" val="5006749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534400" cy="1143000"/>
          </a:xfrm>
        </p:spPr>
        <p:txBody>
          <a:bodyPr/>
          <a:lstStyle/>
          <a:p>
            <a:r>
              <a:rPr lang="en-US" dirty="0" smtClean="0"/>
              <a:t>Register</a:t>
            </a:r>
            <a:endParaRPr lang="en-US" dirty="0"/>
          </a:p>
        </p:txBody>
      </p:sp>
      <p:pic>
        <p:nvPicPr>
          <p:cNvPr id="6" name="Content Placeholder 5"/>
          <p:cNvPicPr>
            <a:picLocks noGrp="1"/>
          </p:cNvPicPr>
          <p:nvPr>
            <p:ph idx="1"/>
          </p:nvPr>
        </p:nvPicPr>
        <p:blipFill>
          <a:blip r:embed="rId4">
            <a:extLst>
              <a:ext uri="{28A0092B-C50C-407E-A947-70E740481C1C}">
                <a14:useLocalDpi xmlns:a14="http://schemas.microsoft.com/office/drawing/2010/main" val="0"/>
              </a:ext>
            </a:extLst>
          </a:blip>
          <a:stretch>
            <a:fillRect/>
          </a:stretch>
        </p:blipFill>
        <p:spPr>
          <a:xfrm>
            <a:off x="425741" y="1524000"/>
            <a:ext cx="8446979" cy="4950111"/>
          </a:xfrm>
          <a:prstGeom prst="rect">
            <a:avLst/>
          </a:prstGeom>
        </p:spPr>
      </p:pic>
    </p:spTree>
    <p:extLst>
      <p:ext uri="{BB962C8B-B14F-4D97-AF65-F5344CB8AC3E}">
        <p14:creationId xmlns:p14="http://schemas.microsoft.com/office/powerpoint/2010/main" val="10870467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534400" cy="1143000"/>
          </a:xfrm>
        </p:spPr>
        <p:txBody>
          <a:bodyPr/>
          <a:lstStyle/>
          <a:p>
            <a:r>
              <a:rPr lang="en-US" dirty="0" smtClean="0"/>
              <a:t>Login</a:t>
            </a:r>
            <a:endParaRPr lang="en-US" dirty="0"/>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04800" y="1828800"/>
            <a:ext cx="8649434" cy="3887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49987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534400" cy="1143000"/>
          </a:xfrm>
        </p:spPr>
        <p:txBody>
          <a:bodyPr/>
          <a:lstStyle/>
          <a:p>
            <a:r>
              <a:rPr lang="en-US" dirty="0" smtClean="0"/>
              <a:t>Logout</a:t>
            </a:r>
            <a:endParaRPr lang="en-US" dirty="0"/>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04800" y="1676400"/>
            <a:ext cx="8610600" cy="3772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41668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534400" cy="1143000"/>
          </a:xfrm>
        </p:spPr>
        <p:txBody>
          <a:bodyPr/>
          <a:lstStyle/>
          <a:p>
            <a:r>
              <a:rPr lang="en-US" dirty="0" smtClean="0"/>
              <a:t>Submit Jobs</a:t>
            </a:r>
            <a:endParaRPr lang="en-US" dirty="0"/>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28600" y="1524000"/>
            <a:ext cx="8686800" cy="4905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56369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534400" cy="1143000"/>
          </a:xfrm>
        </p:spPr>
        <p:txBody>
          <a:bodyPr/>
          <a:lstStyle/>
          <a:p>
            <a:r>
              <a:rPr lang="en-US" dirty="0" smtClean="0"/>
              <a:t>Profile</a:t>
            </a:r>
            <a:endParaRPr lang="en-US" dirty="0"/>
          </a:p>
        </p:txBody>
      </p:sp>
      <p:pic>
        <p:nvPicPr>
          <p:cNvPr id="409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1447800"/>
            <a:ext cx="7924800" cy="5037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95816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534400" cy="1143000"/>
          </a:xfrm>
        </p:spPr>
        <p:txBody>
          <a:bodyPr/>
          <a:lstStyle/>
          <a:p>
            <a:r>
              <a:rPr lang="en-US" dirty="0" smtClean="0"/>
              <a:t>Job History</a:t>
            </a:r>
            <a:endParaRPr lang="en-US" dirty="0"/>
          </a:p>
        </p:txBody>
      </p:sp>
      <p:pic>
        <p:nvPicPr>
          <p:cNvPr id="512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1447800"/>
            <a:ext cx="8049060" cy="4948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14025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8534400" cy="1143000"/>
          </a:xfrm>
        </p:spPr>
        <p:txBody>
          <a:bodyPr/>
          <a:lstStyle/>
          <a:p>
            <a:r>
              <a:rPr lang="en-US" dirty="0" smtClean="0"/>
              <a:t>Create Charts</a:t>
            </a:r>
            <a:endParaRPr lang="en-US" dirty="0"/>
          </a:p>
        </p:txBody>
      </p:sp>
      <p:pic>
        <p:nvPicPr>
          <p:cNvPr id="614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1000" y="1371600"/>
            <a:ext cx="8305800" cy="5304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96543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2000"/>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28600" y="381000"/>
            <a:ext cx="8610600" cy="1143000"/>
          </a:xfrm>
        </p:spPr>
        <p:txBody>
          <a:bodyPr anchor="t">
            <a:normAutofit fontScale="90000"/>
          </a:bodyPr>
          <a:lstStyle/>
          <a:p>
            <a:pPr>
              <a:buClr>
                <a:schemeClr val="tx1"/>
              </a:buClr>
            </a:pPr>
            <a:r>
              <a:rPr lang="en-US" sz="3200" b="1" dirty="0" smtClean="0">
                <a:latin typeface="Verdana" panose="020B0604030504040204" pitchFamily="34" charset="0"/>
                <a:ea typeface="Verdana" panose="020B0604030504040204" pitchFamily="34" charset="0"/>
                <a:cs typeface="Verdana" panose="020B0604030504040204" pitchFamily="34" charset="0"/>
              </a:rPr>
              <a:t/>
            </a:r>
            <a:br>
              <a:rPr lang="en-US" sz="3200" b="1" dirty="0" smtClean="0">
                <a:latin typeface="Verdana" panose="020B0604030504040204" pitchFamily="34" charset="0"/>
                <a:ea typeface="Verdana" panose="020B0604030504040204" pitchFamily="34" charset="0"/>
                <a:cs typeface="Verdana" panose="020B0604030504040204" pitchFamily="34" charset="0"/>
              </a:rPr>
            </a:br>
            <a:r>
              <a:rPr lang="en-US" sz="32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Problem Definition</a:t>
            </a:r>
            <a:r>
              <a:rPr lang="en-US" sz="15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
            </a:r>
            <a:br>
              <a:rPr lang="en-US" sz="15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br>
            <a:r>
              <a:rPr lang="en-US" sz="15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
            </a:r>
            <a:br>
              <a:rPr lang="en-US" sz="15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br>
            <a:r>
              <a:rPr lang="en-US" sz="15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t/>
            </a:r>
            <a:br>
              <a:rPr lang="en-US" sz="1500" b="1" dirty="0" smtClean="0">
                <a:solidFill>
                  <a:srgbClr val="002060"/>
                </a:solidFill>
                <a:latin typeface="Verdana" panose="020B0604030504040204" pitchFamily="34" charset="0"/>
                <a:ea typeface="Verdana" panose="020B0604030504040204" pitchFamily="34" charset="0"/>
                <a:cs typeface="Verdana" panose="020B0604030504040204" pitchFamily="34" charset="0"/>
              </a:rPr>
            </a:br>
            <a:r>
              <a:rPr lang="en-US" sz="1500" dirty="0" smtClean="0">
                <a:latin typeface="Verdana" panose="020B0604030504040204" pitchFamily="34" charset="0"/>
                <a:ea typeface="Verdana" panose="020B0604030504040204" pitchFamily="34" charset="0"/>
                <a:cs typeface="Verdana" panose="020B0604030504040204" pitchFamily="34" charset="0"/>
              </a:rPr>
              <a:t/>
            </a:r>
            <a:br>
              <a:rPr lang="en-US" sz="1500" dirty="0" smtClean="0">
                <a:latin typeface="Verdana" panose="020B0604030504040204" pitchFamily="34" charset="0"/>
                <a:ea typeface="Verdana" panose="020B0604030504040204" pitchFamily="34" charset="0"/>
                <a:cs typeface="Verdana" panose="020B0604030504040204" pitchFamily="34" charset="0"/>
              </a:rPr>
            </a:br>
            <a:endParaRPr lang="en-US" sz="1500" dirty="0"/>
          </a:p>
        </p:txBody>
      </p:sp>
      <p:sp>
        <p:nvSpPr>
          <p:cNvPr id="5" name="Content Placeholder 4"/>
          <p:cNvSpPr>
            <a:spLocks noGrp="1"/>
          </p:cNvSpPr>
          <p:nvPr>
            <p:ph sz="half" idx="1"/>
          </p:nvPr>
        </p:nvSpPr>
        <p:spPr>
          <a:xfrm>
            <a:off x="152400" y="1828800"/>
            <a:ext cx="4800600" cy="2133600"/>
          </a:xfrm>
        </p:spPr>
        <p:txBody>
          <a:bodyPr>
            <a:normAutofit lnSpcReduction="10000"/>
          </a:bodyPr>
          <a:lstStyle/>
          <a:p>
            <a:pPr marL="0" indent="0">
              <a:buNone/>
            </a:pPr>
            <a:r>
              <a:rPr lang="en-US" sz="1800" b="1" dirty="0">
                <a:solidFill>
                  <a:srgbClr val="000063"/>
                </a:solidFill>
                <a:latin typeface="Times New Roman" panose="02020603050405020304" pitchFamily="18" charset="0"/>
                <a:ea typeface="Verdana" panose="020B0604030504040204" pitchFamily="34" charset="0"/>
                <a:cs typeface="Times New Roman" panose="02020603050405020304" pitchFamily="18" charset="0"/>
              </a:rPr>
              <a:t>Genomic Data Processing:</a:t>
            </a:r>
            <a:br>
              <a:rPr lang="en-US" sz="1800" b="1" dirty="0">
                <a:solidFill>
                  <a:srgbClr val="000063"/>
                </a:solidFill>
                <a:latin typeface="Times New Roman" panose="02020603050405020304" pitchFamily="18" charset="0"/>
                <a:ea typeface="Verdana" panose="020B0604030504040204" pitchFamily="34" charset="0"/>
                <a:cs typeface="Times New Roman" panose="02020603050405020304" pitchFamily="18" charset="0"/>
              </a:rPr>
            </a:br>
            <a:r>
              <a:rPr lang="en-US" sz="1800" b="1" dirty="0">
                <a:solidFill>
                  <a:srgbClr val="000063"/>
                </a:solidFill>
                <a:latin typeface="Times New Roman" panose="02020603050405020304" pitchFamily="18" charset="0"/>
                <a:ea typeface="Verdana" panose="020B0604030504040204" pitchFamily="34" charset="0"/>
                <a:cs typeface="Times New Roman" panose="02020603050405020304" pitchFamily="18" charset="0"/>
              </a:rPr>
              <a:t/>
            </a:r>
            <a:br>
              <a:rPr lang="en-US" sz="1800" b="1" dirty="0">
                <a:solidFill>
                  <a:srgbClr val="000063"/>
                </a:solidFill>
                <a:latin typeface="Times New Roman" panose="02020603050405020304" pitchFamily="18" charset="0"/>
                <a:ea typeface="Verdana" panose="020B0604030504040204" pitchFamily="34" charset="0"/>
                <a:cs typeface="Times New Roman" panose="02020603050405020304" pitchFamily="18" charset="0"/>
              </a:rPr>
            </a:br>
            <a:r>
              <a:rPr lang="en-US" sz="1800" b="1" dirty="0">
                <a:solidFill>
                  <a:srgbClr val="000063"/>
                </a:solidFill>
                <a:latin typeface="Times New Roman" panose="02020603050405020304" pitchFamily="18" charset="0"/>
                <a:ea typeface="Verdana" panose="020B0604030504040204" pitchFamily="34" charset="0"/>
                <a:cs typeface="Times New Roman" panose="02020603050405020304" pitchFamily="18" charset="0"/>
              </a:rPr>
              <a:t>Biomedical Researchers struggle as they perform the necessary steps to find patterns within their genomic data using programs such as Excel to perform arithmetic calculations on extensively large data files</a:t>
            </a:r>
            <a:endParaRPr lang="en-US" sz="1800" b="1" dirty="0">
              <a:solidFill>
                <a:srgbClr val="000063"/>
              </a:solidFill>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sz="half" idx="2"/>
          </p:nvPr>
        </p:nvSpPr>
        <p:spPr>
          <a:xfrm>
            <a:off x="4495800" y="4191000"/>
            <a:ext cx="4648200" cy="2209800"/>
          </a:xfrm>
        </p:spPr>
        <p:txBody>
          <a:bodyPr>
            <a:normAutofit lnSpcReduction="10000"/>
          </a:bodyPr>
          <a:lstStyle/>
          <a:p>
            <a:r>
              <a:rPr lang="en-US" sz="1800" b="1" dirty="0">
                <a:solidFill>
                  <a:srgbClr val="000063"/>
                </a:solidFill>
                <a:latin typeface="Times New Roman" panose="02020603050405020304" pitchFamily="18" charset="0"/>
                <a:ea typeface="Verdana" panose="020B0604030504040204" pitchFamily="34" charset="0"/>
                <a:cs typeface="Times New Roman" panose="02020603050405020304" pitchFamily="18" charset="0"/>
              </a:rPr>
              <a:t/>
            </a:r>
            <a:br>
              <a:rPr lang="en-US" sz="1800" b="1" dirty="0">
                <a:solidFill>
                  <a:srgbClr val="000063"/>
                </a:solidFill>
                <a:latin typeface="Times New Roman" panose="02020603050405020304" pitchFamily="18" charset="0"/>
                <a:ea typeface="Verdana" panose="020B0604030504040204" pitchFamily="34" charset="0"/>
                <a:cs typeface="Times New Roman" panose="02020603050405020304" pitchFamily="18" charset="0"/>
              </a:rPr>
            </a:br>
            <a:r>
              <a:rPr lang="en-US" sz="1800" b="1" dirty="0">
                <a:solidFill>
                  <a:srgbClr val="000063"/>
                </a:solidFill>
                <a:latin typeface="Times New Roman" panose="02020603050405020304" pitchFamily="18" charset="0"/>
                <a:ea typeface="Verdana" panose="020B0604030504040204" pitchFamily="34" charset="0"/>
                <a:cs typeface="Times New Roman" panose="02020603050405020304" pitchFamily="18" charset="0"/>
              </a:rPr>
              <a:t>Many concerns arose from this issue because genome data files need to be first cleaned up, i.e. remove any garbage from the files.</a:t>
            </a:r>
            <a:br>
              <a:rPr lang="en-US" sz="1800" b="1" dirty="0">
                <a:solidFill>
                  <a:srgbClr val="000063"/>
                </a:solidFill>
                <a:latin typeface="Times New Roman" panose="02020603050405020304" pitchFamily="18" charset="0"/>
                <a:ea typeface="Verdana" panose="020B0604030504040204" pitchFamily="34" charset="0"/>
                <a:cs typeface="Times New Roman" panose="02020603050405020304" pitchFamily="18" charset="0"/>
              </a:rPr>
            </a:br>
            <a:r>
              <a:rPr lang="en-US" sz="2800" dirty="0">
                <a:latin typeface="Verdana" panose="020B0604030504040204" pitchFamily="34" charset="0"/>
                <a:ea typeface="Verdana" panose="020B0604030504040204" pitchFamily="34" charset="0"/>
                <a:cs typeface="Verdana" panose="020B0604030504040204" pitchFamily="34" charset="0"/>
              </a:rPr>
              <a:t/>
            </a:r>
            <a:br>
              <a:rPr lang="en-US" sz="2800" dirty="0">
                <a:latin typeface="Verdana" panose="020B0604030504040204" pitchFamily="34" charset="0"/>
                <a:ea typeface="Verdana" panose="020B0604030504040204" pitchFamily="34" charset="0"/>
                <a:cs typeface="Verdana" panose="020B0604030504040204" pitchFamily="34" charset="0"/>
              </a:rPr>
            </a:br>
            <a:r>
              <a:rPr lang="en-US" sz="2800" dirty="0">
                <a:latin typeface="Verdana" panose="020B0604030504040204" pitchFamily="34" charset="0"/>
                <a:ea typeface="Verdana" panose="020B0604030504040204" pitchFamily="34" charset="0"/>
                <a:cs typeface="Verdana" panose="020B0604030504040204" pitchFamily="34" charset="0"/>
              </a:rPr>
              <a:t>	</a:t>
            </a:r>
            <a:endParaRPr lang="en-US" dirty="0"/>
          </a:p>
        </p:txBody>
      </p:sp>
    </p:spTree>
    <p:extLst>
      <p:ext uri="{BB962C8B-B14F-4D97-AF65-F5344CB8AC3E}">
        <p14:creationId xmlns:p14="http://schemas.microsoft.com/office/powerpoint/2010/main" val="29874583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381000"/>
            <a:ext cx="8534400" cy="1143000"/>
          </a:xfrm>
        </p:spPr>
        <p:txBody>
          <a:bodyPr/>
          <a:lstStyle/>
          <a:p>
            <a:r>
              <a:rPr lang="en-US" dirty="0" smtClean="0"/>
              <a:t>Delete Files</a:t>
            </a:r>
            <a:endParaRPr lang="en-US" dirty="0"/>
          </a:p>
        </p:txBody>
      </p:sp>
      <p:pic>
        <p:nvPicPr>
          <p:cNvPr id="717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1000" y="1660686"/>
            <a:ext cx="8382000" cy="3720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32538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457200" y="381000"/>
            <a:ext cx="8534400" cy="1143000"/>
          </a:xfrm>
        </p:spPr>
        <p:txBody>
          <a:bodyPr/>
          <a:lstStyle/>
          <a:p>
            <a:r>
              <a:rPr lang="en-US" dirty="0" smtClean="0"/>
              <a:t>Manage (admin)</a:t>
            </a:r>
            <a:endParaRPr lang="en-US" dirty="0"/>
          </a:p>
        </p:txBody>
      </p:sp>
      <p:pic>
        <p:nvPicPr>
          <p:cNvPr id="819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1000" y="1676400"/>
            <a:ext cx="8534400" cy="3537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35222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838200"/>
            <a:ext cx="3581400" cy="5334000"/>
          </a:xfrm>
        </p:spPr>
        <p:txBody>
          <a:bodyPr>
            <a:normAutofit lnSpcReduction="10000"/>
          </a:bodyPr>
          <a:lstStyle/>
          <a:p>
            <a:pPr algn="l"/>
            <a:r>
              <a:rPr lang="en-US" sz="2500" b="1" dirty="0" smtClean="0"/>
              <a:t>System Design and Decomposition</a:t>
            </a:r>
          </a:p>
          <a:p>
            <a:pPr algn="l"/>
            <a:endParaRPr lang="en-US" sz="1600" dirty="0"/>
          </a:p>
          <a:p>
            <a:pPr algn="l"/>
            <a:r>
              <a:rPr lang="en-US" sz="1600" dirty="0" smtClean="0"/>
              <a:t>The </a:t>
            </a:r>
            <a:r>
              <a:rPr lang="en-US" sz="1600" dirty="0"/>
              <a:t>system implementation </a:t>
            </a:r>
            <a:r>
              <a:rPr lang="en-US" sz="1600" dirty="0" smtClean="0"/>
              <a:t>was designed under the </a:t>
            </a:r>
            <a:r>
              <a:rPr lang="en-US" sz="1600" b="1" dirty="0" smtClean="0"/>
              <a:t>Model </a:t>
            </a:r>
            <a:r>
              <a:rPr lang="en-US" sz="1600" b="1" dirty="0"/>
              <a:t>– View – Controller (MVC) </a:t>
            </a:r>
            <a:r>
              <a:rPr lang="en-US" sz="1600" dirty="0"/>
              <a:t>as the primary architectural pattern for the </a:t>
            </a:r>
            <a:r>
              <a:rPr lang="en-US" sz="1600" dirty="0" err="1" smtClean="0"/>
              <a:t>GenomePro</a:t>
            </a:r>
            <a:r>
              <a:rPr lang="en-US" sz="1600" dirty="0" smtClean="0"/>
              <a:t> 2.0 system.</a:t>
            </a:r>
          </a:p>
          <a:p>
            <a:pPr algn="l"/>
            <a:endParaRPr lang="en-US" sz="1600" dirty="0"/>
          </a:p>
          <a:p>
            <a:pPr algn="l"/>
            <a:r>
              <a:rPr lang="en-US" sz="1600" dirty="0" smtClean="0"/>
              <a:t>This </a:t>
            </a:r>
            <a:r>
              <a:rPr lang="en-US" sz="1600" dirty="0"/>
              <a:t>architecture </a:t>
            </a:r>
            <a:r>
              <a:rPr lang="en-US" sz="1600" dirty="0" smtClean="0"/>
              <a:t>is appropriate </a:t>
            </a:r>
            <a:r>
              <a:rPr lang="en-US" sz="1600" dirty="0"/>
              <a:t>for our system and we are glad to work with </a:t>
            </a:r>
            <a:r>
              <a:rPr lang="en-US" sz="1600" dirty="0" smtClean="0"/>
              <a:t>it. MVC </a:t>
            </a:r>
            <a:r>
              <a:rPr lang="en-US" sz="1600" dirty="0"/>
              <a:t>emphasizes modularity and scalability </a:t>
            </a:r>
            <a:r>
              <a:rPr lang="en-US" sz="1600" dirty="0" smtClean="0"/>
              <a:t>thus allowing us to separate the </a:t>
            </a:r>
            <a:r>
              <a:rPr lang="en-US" sz="1600" dirty="0"/>
              <a:t>application’s data, </a:t>
            </a:r>
            <a:r>
              <a:rPr lang="en-US" sz="1600" dirty="0" smtClean="0"/>
              <a:t>logic</a:t>
            </a:r>
            <a:r>
              <a:rPr lang="en-US" sz="1600" dirty="0"/>
              <a:t>, and user </a:t>
            </a:r>
            <a:r>
              <a:rPr lang="en-US" sz="1600" dirty="0" smtClean="0"/>
              <a:t>interface</a:t>
            </a:r>
          </a:p>
          <a:p>
            <a:pPr algn="l"/>
            <a:endParaRPr lang="en-US" sz="1600" dirty="0">
              <a:latin typeface="Times New Roman" panose="02020603050405020304" pitchFamily="18" charset="0"/>
              <a:cs typeface="Times New Roman" panose="02020603050405020304" pitchFamily="18" charset="0"/>
            </a:endParaRPr>
          </a:p>
          <a:p>
            <a:pPr algn="l"/>
            <a:r>
              <a:rPr lang="en-US" sz="1600" dirty="0"/>
              <a:t>Under the MVC architecture, the system is split into 3 packages: the UI package, the Controller package, and the Data package</a:t>
            </a:r>
            <a:endParaRPr lang="en-US" sz="1500" dirty="0">
              <a:latin typeface="Times New Roman" panose="02020603050405020304" pitchFamily="18" charset="0"/>
              <a:cs typeface="Times New Roman" panose="02020603050405020304" pitchFamily="18" charset="0"/>
            </a:endParaRPr>
          </a:p>
        </p:txBody>
      </p:sp>
      <p:pic>
        <p:nvPicPr>
          <p:cNvPr id="922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14800" y="914400"/>
            <a:ext cx="48006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95855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638800" y="4495800"/>
            <a:ext cx="304800" cy="152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581400" y="4495800"/>
            <a:ext cx="457200" cy="152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581400" y="3269411"/>
            <a:ext cx="381000" cy="15958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953000" y="2971800"/>
            <a:ext cx="381000" cy="152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218852" y="1219200"/>
            <a:ext cx="325298" cy="114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28801" y="82443"/>
            <a:ext cx="5430698" cy="6795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ubtitle 2"/>
          <p:cNvSpPr>
            <a:spLocks noGrp="1"/>
          </p:cNvSpPr>
          <p:nvPr>
            <p:ph type="subTitle" idx="1"/>
          </p:nvPr>
        </p:nvSpPr>
        <p:spPr>
          <a:xfrm>
            <a:off x="457200" y="1153783"/>
            <a:ext cx="3048000" cy="5105400"/>
          </a:xfrm>
        </p:spPr>
        <p:txBody>
          <a:bodyPr>
            <a:normAutofit/>
          </a:bodyPr>
          <a:lstStyle/>
          <a:p>
            <a:pPr algn="l"/>
            <a:r>
              <a:rPr lang="en-US" sz="2000" b="1" dirty="0" smtClean="0"/>
              <a:t>Deployment Diagram</a:t>
            </a:r>
          </a:p>
          <a:p>
            <a:pPr algn="l"/>
            <a:endParaRPr lang="en-US" sz="1600" dirty="0"/>
          </a:p>
          <a:p>
            <a:pPr algn="l"/>
            <a:r>
              <a:rPr lang="en-US" sz="1400" dirty="0" err="1" smtClean="0"/>
              <a:t>GenomePro</a:t>
            </a:r>
            <a:r>
              <a:rPr lang="en-US" sz="1400" dirty="0" smtClean="0"/>
              <a:t> 2.0 is split into 5 tiers:</a:t>
            </a:r>
          </a:p>
          <a:p>
            <a:pPr algn="l"/>
            <a:endParaRPr lang="en-US" sz="1600" dirty="0" smtClean="0"/>
          </a:p>
          <a:p>
            <a:pPr marL="285750" indent="-285750" algn="l">
              <a:buFont typeface="Wingdings" panose="05000000000000000000" pitchFamily="2" charset="2"/>
              <a:buChar char="Ø"/>
            </a:pPr>
            <a:r>
              <a:rPr lang="en-US" sz="1600" dirty="0" smtClean="0"/>
              <a:t>Client</a:t>
            </a:r>
          </a:p>
          <a:p>
            <a:pPr marL="285750" indent="-285750" algn="l">
              <a:buFont typeface="Wingdings" panose="05000000000000000000" pitchFamily="2" charset="2"/>
              <a:buChar char="Ø"/>
            </a:pPr>
            <a:r>
              <a:rPr lang="en-US" sz="1600" dirty="0" smtClean="0"/>
              <a:t>Web</a:t>
            </a:r>
          </a:p>
          <a:p>
            <a:pPr marL="285750" indent="-285750" algn="l">
              <a:buFont typeface="Wingdings" panose="05000000000000000000" pitchFamily="2" charset="2"/>
              <a:buChar char="Ø"/>
            </a:pPr>
            <a:r>
              <a:rPr lang="en-US" sz="1600" dirty="0" smtClean="0"/>
              <a:t>System</a:t>
            </a:r>
          </a:p>
          <a:p>
            <a:pPr marL="285750" indent="-285750" algn="l">
              <a:buFont typeface="Wingdings" panose="05000000000000000000" pitchFamily="2" charset="2"/>
              <a:buChar char="Ø"/>
            </a:pPr>
            <a:r>
              <a:rPr lang="en-US" sz="1600" dirty="0" smtClean="0"/>
              <a:t>Logic</a:t>
            </a:r>
          </a:p>
          <a:p>
            <a:pPr marL="285750" indent="-285750" algn="l">
              <a:buFont typeface="Wingdings" panose="05000000000000000000" pitchFamily="2" charset="2"/>
              <a:buChar char="Ø"/>
            </a:pPr>
            <a:r>
              <a:rPr lang="en-US" sz="1600" dirty="0" smtClean="0"/>
              <a:t>Data</a:t>
            </a:r>
          </a:p>
        </p:txBody>
      </p:sp>
      <p:sp>
        <p:nvSpPr>
          <p:cNvPr id="5" name="Subtitle 2"/>
          <p:cNvSpPr txBox="1">
            <a:spLocks/>
          </p:cNvSpPr>
          <p:nvPr/>
        </p:nvSpPr>
        <p:spPr>
          <a:xfrm>
            <a:off x="5257800" y="1600200"/>
            <a:ext cx="3581400" cy="1524000"/>
          </a:xfrm>
          <a:prstGeom prst="rect">
            <a:avLst/>
          </a:prstGeom>
        </p:spPr>
        <p:txBody>
          <a:bodyPr vert="horz" lIns="0" rIns="18288">
            <a:normAutofit/>
          </a:bodyPr>
          <a:lstStyle>
            <a:lvl1pPr marL="0" marR="45720" indent="0" algn="r" rtl="0" eaLnBrk="1" latinLnBrk="0" hangingPunct="1">
              <a:spcBef>
                <a:spcPct val="20000"/>
              </a:spcBef>
              <a:buClr>
                <a:schemeClr val="accent3"/>
              </a:buClr>
              <a:buSzPct val="95000"/>
              <a:buFont typeface="Wingdings 2"/>
              <a:buNone/>
              <a:defRPr kumimoji="0" sz="2600" kern="1200">
                <a:solidFill>
                  <a:schemeClr val="tx1"/>
                </a:solidFill>
                <a:latin typeface="+mn-lt"/>
                <a:ea typeface="+mn-ea"/>
                <a:cs typeface="+mn-cs"/>
              </a:defRPr>
            </a:lvl1pPr>
            <a:lvl2pPr marL="457200" indent="0" algn="ctr" rtl="0" eaLnBrk="1" latinLnBrk="0" hangingPunct="1">
              <a:spcBef>
                <a:spcPct val="20000"/>
              </a:spcBef>
              <a:buClr>
                <a:schemeClr val="accent1"/>
              </a:buClr>
              <a:buSzPct val="85000"/>
              <a:buFont typeface="Wingdings 2"/>
              <a:buNone/>
              <a:defRPr kumimoji="0" sz="2400" kern="1200">
                <a:solidFill>
                  <a:schemeClr val="tx1"/>
                </a:solidFill>
                <a:latin typeface="+mn-lt"/>
                <a:ea typeface="+mn-ea"/>
                <a:cs typeface="+mn-cs"/>
              </a:defRPr>
            </a:lvl2pPr>
            <a:lvl3pPr marL="914400" indent="0" algn="ctr" rtl="0" eaLnBrk="1" latinLnBrk="0" hangingPunct="1">
              <a:spcBef>
                <a:spcPct val="20000"/>
              </a:spcBef>
              <a:buClr>
                <a:schemeClr val="accent2"/>
              </a:buClr>
              <a:buSzPct val="70000"/>
              <a:buFont typeface="Wingdings 2"/>
              <a:buNone/>
              <a:defRPr kumimoji="0" sz="2100" kern="1200">
                <a:solidFill>
                  <a:schemeClr val="tx1"/>
                </a:solidFill>
                <a:latin typeface="+mn-lt"/>
                <a:ea typeface="+mn-ea"/>
                <a:cs typeface="+mn-cs"/>
              </a:defRPr>
            </a:lvl3pPr>
            <a:lvl4pPr marL="1371600" indent="0" algn="ctr" rtl="0" eaLnBrk="1" latinLnBrk="0" hangingPunct="1">
              <a:spcBef>
                <a:spcPct val="20000"/>
              </a:spcBef>
              <a:buClr>
                <a:schemeClr val="accent3"/>
              </a:buClr>
              <a:buSzPct val="65000"/>
              <a:buFont typeface="Wingdings 2"/>
              <a:buNone/>
              <a:defRPr kumimoji="0" sz="2000" kern="1200">
                <a:solidFill>
                  <a:schemeClr val="tx1"/>
                </a:solidFill>
                <a:latin typeface="+mn-lt"/>
                <a:ea typeface="+mn-ea"/>
                <a:cs typeface="+mn-cs"/>
              </a:defRPr>
            </a:lvl4pPr>
            <a:lvl5pPr marL="1828800" indent="0" algn="ctr" rtl="0" eaLnBrk="1" latinLnBrk="0" hangingPunct="1">
              <a:spcBef>
                <a:spcPct val="20000"/>
              </a:spcBef>
              <a:buClr>
                <a:schemeClr val="accent4"/>
              </a:buClr>
              <a:buSzPct val="65000"/>
              <a:buFont typeface="Wingdings 2"/>
              <a:buNone/>
              <a:defRPr kumimoji="0" sz="2000" kern="1200">
                <a:solidFill>
                  <a:schemeClr val="tx1"/>
                </a:solidFill>
                <a:latin typeface="+mn-lt"/>
                <a:ea typeface="+mn-ea"/>
                <a:cs typeface="+mn-cs"/>
              </a:defRPr>
            </a:lvl5pPr>
            <a:lvl6pPr marL="2286000" indent="0" algn="ctr" rtl="0" eaLnBrk="1" latinLnBrk="0" hangingPunct="1">
              <a:spcBef>
                <a:spcPct val="20000"/>
              </a:spcBef>
              <a:buClr>
                <a:schemeClr val="accent5"/>
              </a:buClr>
              <a:buSzPct val="80000"/>
              <a:buFont typeface="Wingdings 2"/>
              <a:buNone/>
              <a:defRPr kumimoji="0" sz="1800" kern="1200">
                <a:solidFill>
                  <a:schemeClr val="tx1"/>
                </a:solidFill>
                <a:latin typeface="+mn-lt"/>
                <a:ea typeface="+mn-ea"/>
                <a:cs typeface="+mn-cs"/>
              </a:defRPr>
            </a:lvl6pPr>
            <a:lvl7pPr marL="2743200" indent="0" algn="ctr" rtl="0" eaLnBrk="1" latinLnBrk="0" hangingPunct="1">
              <a:spcBef>
                <a:spcPct val="20000"/>
              </a:spcBef>
              <a:buClr>
                <a:schemeClr val="accent6"/>
              </a:buClr>
              <a:buSzPct val="80000"/>
              <a:buFont typeface="Wingdings 2"/>
              <a:buNone/>
              <a:defRPr kumimoji="0" sz="1600" kern="1200" baseline="0">
                <a:solidFill>
                  <a:schemeClr val="tx1"/>
                </a:solidFill>
                <a:latin typeface="+mn-lt"/>
                <a:ea typeface="+mn-ea"/>
                <a:cs typeface="+mn-cs"/>
              </a:defRPr>
            </a:lvl7pPr>
            <a:lvl8pPr marL="3200400" indent="0" algn="ctr" rtl="0" eaLnBrk="1" latinLnBrk="0" hangingPunct="1">
              <a:spcBef>
                <a:spcPct val="20000"/>
              </a:spcBef>
              <a:buClr>
                <a:schemeClr val="tx2"/>
              </a:buClr>
              <a:buNone/>
              <a:defRPr kumimoji="0" sz="1600" kern="1200">
                <a:solidFill>
                  <a:schemeClr val="tx1"/>
                </a:solidFill>
                <a:latin typeface="+mn-lt"/>
                <a:ea typeface="+mn-ea"/>
                <a:cs typeface="+mn-cs"/>
              </a:defRPr>
            </a:lvl8pPr>
            <a:lvl9pPr marL="3657600" indent="0" algn="ctr" rtl="0" eaLnBrk="1" latinLnBrk="0" hangingPunct="1">
              <a:spcBef>
                <a:spcPct val="20000"/>
              </a:spcBef>
              <a:buClr>
                <a:schemeClr val="tx2"/>
              </a:buClr>
              <a:buFontTx/>
              <a:buNone/>
              <a:defRPr kumimoji="0" sz="1400" kern="1200" baseline="0">
                <a:solidFill>
                  <a:schemeClr val="tx1"/>
                </a:solidFill>
                <a:latin typeface="+mn-lt"/>
                <a:ea typeface="+mn-ea"/>
                <a:cs typeface="+mn-cs"/>
              </a:defRPr>
            </a:lvl9pPr>
          </a:lstStyle>
          <a:p>
            <a:pPr algn="l">
              <a:spcBef>
                <a:spcPts val="0"/>
              </a:spcBef>
            </a:pPr>
            <a:r>
              <a:rPr lang="en-US" sz="1600" dirty="0" smtClean="0"/>
              <a:t>The idea is to promote modularity and to limit communication between tiers therefore creating a more secure</a:t>
            </a:r>
          </a:p>
          <a:p>
            <a:pPr algn="l">
              <a:spcBef>
                <a:spcPts val="0"/>
              </a:spcBef>
            </a:pPr>
            <a:r>
              <a:rPr lang="en-US" sz="1600" dirty="0" smtClean="0"/>
              <a:t>and robust system architecture </a:t>
            </a:r>
          </a:p>
          <a:p>
            <a:pPr algn="l"/>
            <a:endParaRPr lang="en-US" sz="1600" dirty="0" smtClean="0"/>
          </a:p>
        </p:txBody>
      </p:sp>
    </p:spTree>
    <p:extLst>
      <p:ext uri="{BB962C8B-B14F-4D97-AF65-F5344CB8AC3E}">
        <p14:creationId xmlns:p14="http://schemas.microsoft.com/office/powerpoint/2010/main" val="25532671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858328"/>
            <a:ext cx="3581400" cy="5334000"/>
          </a:xfrm>
        </p:spPr>
        <p:txBody>
          <a:bodyPr>
            <a:normAutofit/>
          </a:bodyPr>
          <a:lstStyle/>
          <a:p>
            <a:pPr algn="l"/>
            <a:r>
              <a:rPr lang="en-US" sz="2500" b="1" dirty="0" smtClean="0"/>
              <a:t>Database Modeling</a:t>
            </a:r>
          </a:p>
          <a:p>
            <a:pPr algn="l"/>
            <a:endParaRPr lang="en-US" sz="1600" dirty="0" smtClean="0"/>
          </a:p>
          <a:p>
            <a:pPr algn="l"/>
            <a:r>
              <a:rPr lang="en-US" sz="1600" dirty="0" smtClean="0"/>
              <a:t>Because </a:t>
            </a:r>
            <a:r>
              <a:rPr lang="en-US" sz="1600" dirty="0" err="1" smtClean="0"/>
              <a:t>GenomePro</a:t>
            </a:r>
            <a:r>
              <a:rPr lang="en-US" sz="1600" dirty="0" smtClean="0"/>
              <a:t> 2.0 offers several tools to Biomedical Researchers, and each tool handles files in a different manner, the need to build the database around the tools was evident.</a:t>
            </a:r>
          </a:p>
          <a:p>
            <a:pPr algn="l"/>
            <a:endParaRPr lang="en-US" sz="1600" dirty="0"/>
          </a:p>
          <a:p>
            <a:pPr algn="l"/>
            <a:r>
              <a:rPr lang="en-US" sz="1600" dirty="0"/>
              <a:t>T</a:t>
            </a:r>
            <a:r>
              <a:rPr lang="en-US" sz="1600" dirty="0" smtClean="0"/>
              <a:t>here are currently 6 tables. Using joins, multiple information can be obtained from each user, ranging from personal information to job submission or file related information.</a:t>
            </a:r>
          </a:p>
          <a:p>
            <a:pPr algn="l"/>
            <a:endParaRPr lang="en-US" sz="1600" dirty="0"/>
          </a:p>
          <a:p>
            <a:pPr algn="l"/>
            <a:r>
              <a:rPr lang="en-US" sz="1600" dirty="0" err="1" smtClean="0"/>
              <a:t>GenomePro</a:t>
            </a:r>
            <a:r>
              <a:rPr lang="en-US" sz="1600" dirty="0" smtClean="0"/>
              <a:t> 2.0 uses Postgres as its database and the schema is in third normal form.</a:t>
            </a:r>
          </a:p>
        </p:txBody>
      </p:sp>
      <p:pic>
        <p:nvPicPr>
          <p:cNvPr id="2" name="Picture 1"/>
          <p:cNvPicPr>
            <a:picLocks noChangeAspect="1"/>
          </p:cNvPicPr>
          <p:nvPr/>
        </p:nvPicPr>
        <p:blipFill>
          <a:blip r:embed="rId2"/>
          <a:stretch>
            <a:fillRect/>
          </a:stretch>
        </p:blipFill>
        <p:spPr>
          <a:xfrm>
            <a:off x="4114800" y="858328"/>
            <a:ext cx="4797977" cy="5713171"/>
          </a:xfrm>
          <a:prstGeom prst="rect">
            <a:avLst/>
          </a:prstGeom>
        </p:spPr>
      </p:pic>
    </p:spTree>
    <p:extLst>
      <p:ext uri="{BB962C8B-B14F-4D97-AF65-F5344CB8AC3E}">
        <p14:creationId xmlns:p14="http://schemas.microsoft.com/office/powerpoint/2010/main" val="22532907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304800"/>
            <a:ext cx="8229600" cy="1143000"/>
          </a:xfrm>
        </p:spPr>
        <p:txBody>
          <a:bodyPr/>
          <a:lstStyle/>
          <a:p>
            <a:r>
              <a:rPr lang="en-US" dirty="0" smtClean="0"/>
              <a:t>Security</a:t>
            </a:r>
            <a:endParaRPr lang="en-US" dirty="0"/>
          </a:p>
        </p:txBody>
      </p:sp>
      <p:sp>
        <p:nvSpPr>
          <p:cNvPr id="5" name="Content Placeholder 4"/>
          <p:cNvSpPr>
            <a:spLocks noGrp="1"/>
          </p:cNvSpPr>
          <p:nvPr>
            <p:ph idx="1"/>
          </p:nvPr>
        </p:nvSpPr>
        <p:spPr>
          <a:xfrm>
            <a:off x="457200" y="1447800"/>
            <a:ext cx="8229600" cy="5029200"/>
          </a:xfrm>
        </p:spPr>
        <p:txBody>
          <a:bodyPr>
            <a:normAutofit fontScale="25000" lnSpcReduction="20000"/>
          </a:bodyPr>
          <a:lstStyle/>
          <a:p>
            <a:pPr>
              <a:buFont typeface="Wingdings" panose="05000000000000000000" pitchFamily="2" charset="2"/>
              <a:buChar char="Ø"/>
            </a:pPr>
            <a:r>
              <a:rPr lang="en-US" sz="8000" b="1" dirty="0" smtClean="0">
                <a:solidFill>
                  <a:schemeClr val="tx2"/>
                </a:solidFill>
                <a:latin typeface="Times New Roman" panose="02020603050405020304" pitchFamily="18" charset="0"/>
                <a:cs typeface="Times New Roman" panose="02020603050405020304" pitchFamily="18" charset="0"/>
              </a:rPr>
              <a:t>Prepared Statements</a:t>
            </a:r>
          </a:p>
          <a:p>
            <a:pPr marL="0" indent="0">
              <a:buNone/>
            </a:pPr>
            <a:endParaRPr lang="en-US" sz="6000" dirty="0">
              <a:solidFill>
                <a:schemeClr val="tx2"/>
              </a:solidFill>
              <a:latin typeface="Times New Roman" panose="02020603050405020304" pitchFamily="18" charset="0"/>
              <a:cs typeface="Times New Roman" panose="02020603050405020304" pitchFamily="18" charset="0"/>
            </a:endParaRPr>
          </a:p>
          <a:p>
            <a:pPr marL="0" indent="0">
              <a:buNone/>
            </a:pPr>
            <a:r>
              <a:rPr lang="en-US" sz="6000" dirty="0" smtClean="0">
                <a:solidFill>
                  <a:schemeClr val="tx2"/>
                </a:solidFill>
                <a:latin typeface="Times New Roman" panose="02020603050405020304" pitchFamily="18" charset="0"/>
                <a:cs typeface="Times New Roman" panose="02020603050405020304" pitchFamily="18" charset="0"/>
              </a:rPr>
              <a:t>	Database attacks are avoided using SQL prepared statements to verify any queries processed 	by Postgres.</a:t>
            </a:r>
          </a:p>
          <a:p>
            <a:pPr marL="0" indent="0">
              <a:buNone/>
            </a:pPr>
            <a:endParaRPr lang="en-US" sz="6000" dirty="0">
              <a:solidFill>
                <a:schemeClr val="tx2"/>
              </a:solidFill>
              <a:latin typeface="Times New Roman" panose="02020603050405020304" pitchFamily="18" charset="0"/>
              <a:cs typeface="Times New Roman" panose="02020603050405020304" pitchFamily="18" charset="0"/>
            </a:endParaRPr>
          </a:p>
          <a:p>
            <a:pPr marL="0" indent="0">
              <a:buNone/>
            </a:pPr>
            <a:r>
              <a:rPr lang="en-US" sz="6000" dirty="0" smtClean="0">
                <a:solidFill>
                  <a:schemeClr val="tx2"/>
                </a:solidFill>
                <a:latin typeface="Times New Roman" panose="02020603050405020304" pitchFamily="18" charset="0"/>
                <a:cs typeface="Times New Roman" panose="02020603050405020304" pitchFamily="18" charset="0"/>
              </a:rPr>
              <a:t>	All queries run through a database library that handles row retrieval and execution with the 	use of protected variables.</a:t>
            </a:r>
          </a:p>
          <a:p>
            <a:pPr marL="0" indent="0">
              <a:buNone/>
            </a:pPr>
            <a:endParaRPr lang="en-US" sz="6000" dirty="0">
              <a:solidFill>
                <a:schemeClr val="tx2"/>
              </a:solidFill>
              <a:latin typeface="Times New Roman" panose="02020603050405020304" pitchFamily="18" charset="0"/>
              <a:cs typeface="Times New Roman" panose="02020603050405020304" pitchFamily="18" charset="0"/>
            </a:endParaRPr>
          </a:p>
          <a:p>
            <a:pPr marL="0" indent="0">
              <a:buNone/>
            </a:pPr>
            <a:endParaRPr lang="en-US" sz="6000" dirty="0" smtClean="0">
              <a:solidFill>
                <a:schemeClr val="tx2"/>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8000" b="1" dirty="0" smtClean="0">
                <a:solidFill>
                  <a:schemeClr val="tx2"/>
                </a:solidFill>
                <a:latin typeface="Times New Roman" panose="02020603050405020304" pitchFamily="18" charset="0"/>
                <a:cs typeface="Times New Roman" panose="02020603050405020304" pitchFamily="18" charset="0"/>
              </a:rPr>
              <a:t>Automatic Logout</a:t>
            </a:r>
          </a:p>
          <a:p>
            <a:pPr marL="0" indent="0">
              <a:buNone/>
            </a:pPr>
            <a:endParaRPr lang="en-US" sz="6000" dirty="0">
              <a:solidFill>
                <a:schemeClr val="tx2"/>
              </a:solidFill>
              <a:latin typeface="Times New Roman" panose="02020603050405020304" pitchFamily="18" charset="0"/>
              <a:cs typeface="Times New Roman" panose="02020603050405020304" pitchFamily="18" charset="0"/>
            </a:endParaRPr>
          </a:p>
          <a:p>
            <a:pPr marL="0" indent="0">
              <a:buNone/>
            </a:pPr>
            <a:r>
              <a:rPr lang="en-US" sz="6000" dirty="0" smtClean="0">
                <a:solidFill>
                  <a:schemeClr val="tx2"/>
                </a:solidFill>
                <a:latin typeface="Times New Roman" panose="02020603050405020304" pitchFamily="18" charset="0"/>
                <a:cs typeface="Times New Roman" panose="02020603050405020304" pitchFamily="18" charset="0"/>
              </a:rPr>
              <a:t>	After a long period of inactivity, no actions are approved by the web service and the user is 	sent back to the login page</a:t>
            </a:r>
          </a:p>
          <a:p>
            <a:pPr marL="0" indent="0">
              <a:buNone/>
            </a:pPr>
            <a:endParaRPr lang="en-US" sz="6000" dirty="0" smtClean="0">
              <a:solidFill>
                <a:schemeClr val="tx2"/>
              </a:solidFill>
              <a:latin typeface="Times New Roman" panose="02020603050405020304" pitchFamily="18" charset="0"/>
              <a:cs typeface="Times New Roman" panose="02020603050405020304" pitchFamily="18" charset="0"/>
            </a:endParaRPr>
          </a:p>
          <a:p>
            <a:pPr marL="0" indent="0">
              <a:buNone/>
            </a:pPr>
            <a:r>
              <a:rPr lang="en-US" sz="6000" dirty="0" smtClean="0">
                <a:solidFill>
                  <a:schemeClr val="tx2"/>
                </a:solidFill>
                <a:latin typeface="Times New Roman" panose="02020603050405020304" pitchFamily="18" charset="0"/>
                <a:cs typeface="Times New Roman" panose="02020603050405020304" pitchFamily="18" charset="0"/>
              </a:rPr>
              <a:t>	Pages </a:t>
            </a:r>
            <a:r>
              <a:rPr lang="en-US" sz="6000" dirty="0">
                <a:solidFill>
                  <a:schemeClr val="tx2"/>
                </a:solidFill>
                <a:latin typeface="Times New Roman" panose="02020603050405020304" pitchFamily="18" charset="0"/>
                <a:cs typeface="Times New Roman" panose="02020603050405020304" pitchFamily="18" charset="0"/>
              </a:rPr>
              <a:t>there can only be accessed after logging in redirect guest users to the home page, </a:t>
            </a:r>
            <a:r>
              <a:rPr lang="en-US" sz="6000" dirty="0" smtClean="0">
                <a:solidFill>
                  <a:schemeClr val="tx2"/>
                </a:solidFill>
                <a:latin typeface="Times New Roman" panose="02020603050405020304" pitchFamily="18" charset="0"/>
                <a:cs typeface="Times New Roman" panose="02020603050405020304" pitchFamily="18" charset="0"/>
              </a:rPr>
              <a:t>	preventing </a:t>
            </a:r>
            <a:r>
              <a:rPr lang="en-US" sz="6000" dirty="0">
                <a:solidFill>
                  <a:schemeClr val="tx2"/>
                </a:solidFill>
                <a:latin typeface="Times New Roman" panose="02020603050405020304" pitchFamily="18" charset="0"/>
                <a:cs typeface="Times New Roman" panose="02020603050405020304" pitchFamily="18" charset="0"/>
              </a:rPr>
              <a:t>the use of </a:t>
            </a:r>
            <a:r>
              <a:rPr lang="en-US" sz="6000" dirty="0" err="1">
                <a:solidFill>
                  <a:schemeClr val="tx2"/>
                </a:solidFill>
                <a:latin typeface="Times New Roman" panose="02020603050405020304" pitchFamily="18" charset="0"/>
                <a:cs typeface="Times New Roman" panose="02020603050405020304" pitchFamily="18" charset="0"/>
              </a:rPr>
              <a:t>GenomePro</a:t>
            </a:r>
            <a:r>
              <a:rPr lang="en-US" sz="6000" dirty="0">
                <a:solidFill>
                  <a:schemeClr val="tx2"/>
                </a:solidFill>
                <a:latin typeface="Times New Roman" panose="02020603050405020304" pitchFamily="18" charset="0"/>
                <a:cs typeface="Times New Roman" panose="02020603050405020304" pitchFamily="18" charset="0"/>
              </a:rPr>
              <a:t> tools without account verification.</a:t>
            </a:r>
          </a:p>
          <a:p>
            <a:pPr marL="0" indent="0">
              <a:buNone/>
            </a:pPr>
            <a:endParaRPr lang="en-US" sz="6000" dirty="0">
              <a:solidFill>
                <a:schemeClr val="tx2"/>
              </a:solidFill>
              <a:latin typeface="Times New Roman" panose="02020603050405020304" pitchFamily="18" charset="0"/>
              <a:cs typeface="Times New Roman" panose="02020603050405020304" pitchFamily="18" charset="0"/>
            </a:endParaRPr>
          </a:p>
          <a:p>
            <a:pPr marL="0" lvl="0" indent="0">
              <a:buNone/>
            </a:pPr>
            <a:endParaRPr lang="en-US" sz="6000" dirty="0">
              <a:solidFill>
                <a:schemeClr val="tx2"/>
              </a:solidFill>
              <a:latin typeface="Times New Roman" panose="02020603050405020304" pitchFamily="18" charset="0"/>
              <a:cs typeface="Times New Roman" panose="02020603050405020304" pitchFamily="18" charset="0"/>
            </a:endParaRPr>
          </a:p>
          <a:p>
            <a:pPr>
              <a:buFont typeface="Wingdings" panose="05000000000000000000" pitchFamily="2" charset="2"/>
              <a:buChar char="Ø"/>
            </a:pPr>
            <a:r>
              <a:rPr lang="en-US" sz="8000" b="1" dirty="0" smtClean="0">
                <a:solidFill>
                  <a:schemeClr val="tx2"/>
                </a:solidFill>
                <a:latin typeface="Times New Roman" panose="02020603050405020304" pitchFamily="18" charset="0"/>
                <a:cs typeface="Times New Roman" panose="02020603050405020304" pitchFamily="18" charset="0"/>
              </a:rPr>
              <a:t>FTP Password Verification</a:t>
            </a:r>
          </a:p>
          <a:p>
            <a:pPr marL="0" indent="0">
              <a:buNone/>
            </a:pPr>
            <a:endParaRPr lang="en-US" sz="6000" dirty="0">
              <a:solidFill>
                <a:schemeClr val="tx2"/>
              </a:solidFill>
              <a:latin typeface="Times New Roman" panose="02020603050405020304" pitchFamily="18" charset="0"/>
              <a:cs typeface="Times New Roman" panose="02020603050405020304" pitchFamily="18" charset="0"/>
            </a:endParaRPr>
          </a:p>
          <a:p>
            <a:pPr marL="0" indent="0">
              <a:buNone/>
            </a:pPr>
            <a:r>
              <a:rPr lang="en-US" sz="6000" dirty="0" smtClean="0">
                <a:solidFill>
                  <a:schemeClr val="tx2"/>
                </a:solidFill>
                <a:latin typeface="Times New Roman" panose="02020603050405020304" pitchFamily="18" charset="0"/>
                <a:cs typeface="Times New Roman" panose="02020603050405020304" pitchFamily="18" charset="0"/>
              </a:rPr>
              <a:t>	Users are asked for their login information when accessing their FTP, even if they are logged 	into the site, to add another layer of security.</a:t>
            </a:r>
          </a:p>
          <a:p>
            <a:pPr marL="0" indent="0">
              <a:buNone/>
            </a:pPr>
            <a:endParaRPr lang="en-US" sz="6000" dirty="0">
              <a:latin typeface="Times New Roman" panose="02020603050405020304" pitchFamily="18" charset="0"/>
              <a:cs typeface="Times New Roman" panose="02020603050405020304" pitchFamily="18" charset="0"/>
            </a:endParaRPr>
          </a:p>
          <a:p>
            <a:pPr marL="0" indent="0">
              <a:buNone/>
            </a:pPr>
            <a:endParaRPr lang="en-US" sz="6000" dirty="0" smtClean="0">
              <a:latin typeface="Times New Roman" panose="02020603050405020304" pitchFamily="18" charset="0"/>
              <a:cs typeface="Times New Roman" panose="02020603050405020304" pitchFamily="18" charset="0"/>
            </a:endParaRPr>
          </a:p>
          <a:p>
            <a:pPr marL="0" indent="0">
              <a:buNone/>
            </a:pPr>
            <a:endParaRPr lang="en-US" sz="6000" dirty="0">
              <a:latin typeface="Times New Roman" panose="02020603050405020304" pitchFamily="18" charset="0"/>
              <a:cs typeface="Times New Roman" panose="02020603050405020304" pitchFamily="18" charset="0"/>
            </a:endParaRPr>
          </a:p>
          <a:p>
            <a:pPr marL="0" lvl="0" indent="0">
              <a:buNone/>
            </a:pPr>
            <a:endParaRPr lang="en-US" sz="4600" dirty="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 </a:t>
            </a:r>
          </a:p>
          <a:p>
            <a:pPr marL="0" lvl="0" indent="0">
              <a:buNone/>
            </a:pPr>
            <a:endParaRPr lang="en-US" sz="4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438563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28600" y="790771"/>
            <a:ext cx="2362200" cy="762000"/>
          </a:xfrm>
        </p:spPr>
        <p:txBody>
          <a:bodyPr>
            <a:normAutofit/>
          </a:bodyPr>
          <a:lstStyle/>
          <a:p>
            <a:r>
              <a:rPr lang="en-US" sz="2500" dirty="0" smtClean="0"/>
              <a:t>Model Controller</a:t>
            </a:r>
            <a:endParaRPr lang="en-US" sz="2500" dirty="0"/>
          </a:p>
        </p:txBody>
      </p:sp>
      <p:pic>
        <p:nvPicPr>
          <p:cNvPr id="6" name="Content Placeholder 5"/>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743200" y="792209"/>
            <a:ext cx="6190100" cy="5896751"/>
          </a:xfrm>
          <a:prstGeom prst="rect">
            <a:avLst/>
          </a:prstGeom>
          <a:noFill/>
          <a:ln>
            <a:noFill/>
          </a:ln>
        </p:spPr>
      </p:pic>
    </p:spTree>
    <p:extLst>
      <p:ext uri="{BB962C8B-B14F-4D97-AF65-F5344CB8AC3E}">
        <p14:creationId xmlns:p14="http://schemas.microsoft.com/office/powerpoint/2010/main" val="30970473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28600" y="790771"/>
            <a:ext cx="2362200" cy="762000"/>
          </a:xfrm>
        </p:spPr>
        <p:txBody>
          <a:bodyPr>
            <a:normAutofit/>
          </a:bodyPr>
          <a:lstStyle/>
          <a:p>
            <a:r>
              <a:rPr lang="en-US" sz="2500" dirty="0" smtClean="0"/>
              <a:t>Model Controller</a:t>
            </a:r>
            <a:endParaRPr lang="en-US" sz="2500" dirty="0"/>
          </a:p>
        </p:txBody>
      </p:sp>
      <p:pic>
        <p:nvPicPr>
          <p:cNvPr id="3"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593930" y="914400"/>
            <a:ext cx="6336569" cy="5679119"/>
          </a:xfrm>
          <a:prstGeom prst="rect">
            <a:avLst/>
          </a:prstGeom>
        </p:spPr>
      </p:pic>
    </p:spTree>
    <p:extLst>
      <p:ext uri="{BB962C8B-B14F-4D97-AF65-F5344CB8AC3E}">
        <p14:creationId xmlns:p14="http://schemas.microsoft.com/office/powerpoint/2010/main" val="31951209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28600" y="790771"/>
            <a:ext cx="2362200" cy="762000"/>
          </a:xfrm>
        </p:spPr>
        <p:txBody>
          <a:bodyPr>
            <a:normAutofit/>
          </a:bodyPr>
          <a:lstStyle/>
          <a:p>
            <a:r>
              <a:rPr lang="en-US" sz="2500" dirty="0" smtClean="0"/>
              <a:t>View Controller</a:t>
            </a:r>
            <a:endParaRPr lang="en-US" sz="2500" dirty="0"/>
          </a:p>
        </p:txBody>
      </p:sp>
      <p:pic>
        <p:nvPicPr>
          <p:cNvPr id="5" name="Content Placeholder 4"/>
          <p:cNvPicPr>
            <a:picLocks noGrp="1" noChangeAspect="1"/>
          </p:cNvPicPr>
          <p:nvPr>
            <p:ph idx="1"/>
          </p:nvPr>
        </p:nvPicPr>
        <p:blipFill>
          <a:blip r:embed="rId3"/>
          <a:stretch>
            <a:fillRect/>
          </a:stretch>
        </p:blipFill>
        <p:spPr>
          <a:xfrm>
            <a:off x="2819400" y="914400"/>
            <a:ext cx="5864033" cy="5829301"/>
          </a:xfrm>
          <a:prstGeom prst="rect">
            <a:avLst/>
          </a:prstGeom>
        </p:spPr>
      </p:pic>
    </p:spTree>
    <p:extLst>
      <p:ext uri="{BB962C8B-B14F-4D97-AF65-F5344CB8AC3E}">
        <p14:creationId xmlns:p14="http://schemas.microsoft.com/office/powerpoint/2010/main" val="37362399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228600" y="790771"/>
            <a:ext cx="2362200" cy="762000"/>
          </a:xfrm>
        </p:spPr>
        <p:txBody>
          <a:bodyPr>
            <a:normAutofit/>
          </a:bodyPr>
          <a:lstStyle/>
          <a:p>
            <a:r>
              <a:rPr lang="en-US" sz="2500" dirty="0" smtClean="0"/>
              <a:t>View Controller</a:t>
            </a:r>
            <a:endParaRPr lang="en-US" sz="2500" dirty="0"/>
          </a:p>
        </p:txBody>
      </p:sp>
      <p:pic>
        <p:nvPicPr>
          <p:cNvPr id="3" name="Content Placeholder 2"/>
          <p:cNvPicPr>
            <a:picLocks noGrp="1" noChangeAspect="1"/>
          </p:cNvPicPr>
          <p:nvPr>
            <p:ph idx="1"/>
          </p:nvPr>
        </p:nvPicPr>
        <p:blipFill>
          <a:blip r:embed="rId3"/>
          <a:stretch>
            <a:fillRect/>
          </a:stretch>
        </p:blipFill>
        <p:spPr>
          <a:xfrm>
            <a:off x="2362200" y="990600"/>
            <a:ext cx="6643041" cy="5403619"/>
          </a:xfrm>
          <a:prstGeom prst="rect">
            <a:avLst/>
          </a:prstGeom>
        </p:spPr>
      </p:pic>
    </p:spTree>
    <p:extLst>
      <p:ext uri="{BB962C8B-B14F-4D97-AF65-F5344CB8AC3E}">
        <p14:creationId xmlns:p14="http://schemas.microsoft.com/office/powerpoint/2010/main" val="30032884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81000" y="304800"/>
            <a:ext cx="8382000" cy="1143000"/>
          </a:xfrm>
        </p:spPr>
        <p:txBody>
          <a:bodyPr/>
          <a:lstStyle/>
          <a:p>
            <a:r>
              <a:rPr lang="en-US" dirty="0" smtClean="0"/>
              <a:t>Gantt Chart</a:t>
            </a:r>
            <a:endParaRPr lang="en-US" dirty="0"/>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81000" y="1371600"/>
            <a:ext cx="8382000" cy="5105400"/>
          </a:xfrm>
        </p:spPr>
      </p:pic>
    </p:spTree>
    <p:extLst>
      <p:ext uri="{BB962C8B-B14F-4D97-AF65-F5344CB8AC3E}">
        <p14:creationId xmlns:p14="http://schemas.microsoft.com/office/powerpoint/2010/main" val="17687119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78457" y="395377"/>
            <a:ext cx="8229600" cy="1143000"/>
          </a:xfrm>
        </p:spPr>
        <p:txBody>
          <a:bodyPr/>
          <a:lstStyle/>
          <a:p>
            <a:r>
              <a:rPr lang="en-US" dirty="0" smtClean="0"/>
              <a:t>Verification</a:t>
            </a:r>
            <a:endParaRPr lang="en-US" dirty="0"/>
          </a:p>
        </p:txBody>
      </p:sp>
      <p:sp>
        <p:nvSpPr>
          <p:cNvPr id="5" name="Content Placeholder 4"/>
          <p:cNvSpPr>
            <a:spLocks noGrp="1"/>
          </p:cNvSpPr>
          <p:nvPr>
            <p:ph idx="1"/>
          </p:nvPr>
        </p:nvSpPr>
        <p:spPr>
          <a:xfrm>
            <a:off x="457200" y="1447800"/>
            <a:ext cx="8229600" cy="5029200"/>
          </a:xfrm>
        </p:spPr>
        <p:txBody>
          <a:bodyPr>
            <a:normAutofit fontScale="85000" lnSpcReduction="20000"/>
          </a:bodyPr>
          <a:lstStyle/>
          <a:p>
            <a:pPr marL="0" indent="0">
              <a:buNone/>
            </a:pPr>
            <a:endParaRPr lang="en-US" sz="6000" dirty="0">
              <a:latin typeface="Times New Roman" panose="02020603050405020304" pitchFamily="18" charset="0"/>
              <a:cs typeface="Times New Roman" panose="02020603050405020304" pitchFamily="18" charset="0"/>
            </a:endParaRPr>
          </a:p>
          <a:p>
            <a:pPr marL="0" indent="0">
              <a:buNone/>
            </a:pPr>
            <a:endParaRPr lang="en-US" sz="6000" dirty="0" smtClean="0">
              <a:latin typeface="Times New Roman" panose="02020603050405020304" pitchFamily="18" charset="0"/>
              <a:cs typeface="Times New Roman" panose="02020603050405020304" pitchFamily="18" charset="0"/>
            </a:endParaRPr>
          </a:p>
          <a:p>
            <a:pPr marL="0" indent="0">
              <a:buNone/>
            </a:pPr>
            <a:endParaRPr lang="en-US" sz="6000" dirty="0">
              <a:latin typeface="Times New Roman" panose="02020603050405020304" pitchFamily="18" charset="0"/>
              <a:cs typeface="Times New Roman" panose="02020603050405020304" pitchFamily="18" charset="0"/>
            </a:endParaRPr>
          </a:p>
          <a:p>
            <a:pPr marL="0" lvl="0" indent="0">
              <a:buNone/>
            </a:pPr>
            <a:endParaRPr lang="en-US" sz="4600" dirty="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 </a:t>
            </a:r>
          </a:p>
          <a:p>
            <a:pPr marL="0" lvl="0" indent="0">
              <a:buNone/>
            </a:pPr>
            <a:endParaRPr lang="en-US" sz="4600"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2"/>
          <a:stretch>
            <a:fillRect/>
          </a:stretch>
        </p:blipFill>
        <p:spPr>
          <a:xfrm>
            <a:off x="781050" y="1729348"/>
            <a:ext cx="7581900" cy="4537990"/>
          </a:xfrm>
          <a:prstGeom prst="rect">
            <a:avLst/>
          </a:prstGeom>
        </p:spPr>
      </p:pic>
    </p:spTree>
    <p:extLst>
      <p:ext uri="{BB962C8B-B14F-4D97-AF65-F5344CB8AC3E}">
        <p14:creationId xmlns:p14="http://schemas.microsoft.com/office/powerpoint/2010/main" val="33241393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83875"/>
            <a:ext cx="8229600" cy="1143000"/>
          </a:xfrm>
        </p:spPr>
        <p:txBody>
          <a:bodyPr/>
          <a:lstStyle/>
          <a:p>
            <a:r>
              <a:rPr lang="en-US" dirty="0" smtClean="0"/>
              <a:t>Verification</a:t>
            </a:r>
            <a:endParaRPr lang="en-US" dirty="0"/>
          </a:p>
        </p:txBody>
      </p:sp>
      <p:sp>
        <p:nvSpPr>
          <p:cNvPr id="5" name="Content Placeholder 4"/>
          <p:cNvSpPr>
            <a:spLocks noGrp="1"/>
          </p:cNvSpPr>
          <p:nvPr>
            <p:ph idx="1"/>
          </p:nvPr>
        </p:nvSpPr>
        <p:spPr>
          <a:xfrm>
            <a:off x="457200" y="1447800"/>
            <a:ext cx="8229600" cy="5029200"/>
          </a:xfrm>
        </p:spPr>
        <p:txBody>
          <a:bodyPr>
            <a:normAutofit fontScale="85000" lnSpcReduction="20000"/>
          </a:bodyPr>
          <a:lstStyle/>
          <a:p>
            <a:pPr marL="0" indent="0">
              <a:buNone/>
            </a:pPr>
            <a:endParaRPr lang="en-US" sz="6000" dirty="0">
              <a:latin typeface="Times New Roman" panose="02020603050405020304" pitchFamily="18" charset="0"/>
              <a:cs typeface="Times New Roman" panose="02020603050405020304" pitchFamily="18" charset="0"/>
            </a:endParaRPr>
          </a:p>
          <a:p>
            <a:pPr marL="0" indent="0">
              <a:buNone/>
            </a:pPr>
            <a:endParaRPr lang="en-US" sz="6000" dirty="0" smtClean="0">
              <a:latin typeface="Times New Roman" panose="02020603050405020304" pitchFamily="18" charset="0"/>
              <a:cs typeface="Times New Roman" panose="02020603050405020304" pitchFamily="18" charset="0"/>
            </a:endParaRPr>
          </a:p>
          <a:p>
            <a:pPr marL="0" indent="0">
              <a:buNone/>
            </a:pPr>
            <a:endParaRPr lang="en-US" sz="6000" dirty="0">
              <a:latin typeface="Times New Roman" panose="02020603050405020304" pitchFamily="18" charset="0"/>
              <a:cs typeface="Times New Roman" panose="02020603050405020304" pitchFamily="18" charset="0"/>
            </a:endParaRPr>
          </a:p>
          <a:p>
            <a:pPr marL="0" lvl="0" indent="0">
              <a:buNone/>
            </a:pPr>
            <a:endParaRPr lang="en-US" sz="4600" dirty="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 </a:t>
            </a:r>
          </a:p>
          <a:p>
            <a:pPr marL="0" lvl="0" indent="0">
              <a:buNone/>
            </a:pPr>
            <a:endParaRPr lang="en-US" sz="4600"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2"/>
          <a:stretch>
            <a:fillRect/>
          </a:stretch>
        </p:blipFill>
        <p:spPr>
          <a:xfrm>
            <a:off x="762072" y="1715668"/>
            <a:ext cx="7772256" cy="4562475"/>
          </a:xfrm>
          <a:prstGeom prst="rect">
            <a:avLst/>
          </a:prstGeom>
        </p:spPr>
      </p:pic>
    </p:spTree>
    <p:extLst>
      <p:ext uri="{BB962C8B-B14F-4D97-AF65-F5344CB8AC3E}">
        <p14:creationId xmlns:p14="http://schemas.microsoft.com/office/powerpoint/2010/main" val="385115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51781" y="457200"/>
            <a:ext cx="8229600" cy="1143000"/>
          </a:xfrm>
        </p:spPr>
        <p:txBody>
          <a:bodyPr/>
          <a:lstStyle/>
          <a:p>
            <a:r>
              <a:rPr lang="en-US" dirty="0" smtClean="0"/>
              <a:t>Verification</a:t>
            </a:r>
            <a:endParaRPr lang="en-US" dirty="0"/>
          </a:p>
        </p:txBody>
      </p:sp>
      <p:sp>
        <p:nvSpPr>
          <p:cNvPr id="5" name="Content Placeholder 4"/>
          <p:cNvSpPr>
            <a:spLocks noGrp="1"/>
          </p:cNvSpPr>
          <p:nvPr>
            <p:ph idx="1"/>
          </p:nvPr>
        </p:nvSpPr>
        <p:spPr>
          <a:xfrm>
            <a:off x="457200" y="1447800"/>
            <a:ext cx="8229600" cy="5029200"/>
          </a:xfrm>
        </p:spPr>
        <p:txBody>
          <a:bodyPr>
            <a:normAutofit fontScale="85000" lnSpcReduction="20000"/>
          </a:bodyPr>
          <a:lstStyle/>
          <a:p>
            <a:pPr marL="0" indent="0">
              <a:buNone/>
            </a:pPr>
            <a:endParaRPr lang="en-US" sz="6000" dirty="0">
              <a:latin typeface="Times New Roman" panose="02020603050405020304" pitchFamily="18" charset="0"/>
              <a:cs typeface="Times New Roman" panose="02020603050405020304" pitchFamily="18" charset="0"/>
            </a:endParaRPr>
          </a:p>
          <a:p>
            <a:pPr marL="0" indent="0">
              <a:buNone/>
            </a:pPr>
            <a:endParaRPr lang="en-US" sz="6000" dirty="0" smtClean="0">
              <a:latin typeface="Times New Roman" panose="02020603050405020304" pitchFamily="18" charset="0"/>
              <a:cs typeface="Times New Roman" panose="02020603050405020304" pitchFamily="18" charset="0"/>
            </a:endParaRPr>
          </a:p>
          <a:p>
            <a:pPr marL="0" indent="0">
              <a:buNone/>
            </a:pPr>
            <a:endParaRPr lang="en-US" sz="6000" dirty="0">
              <a:latin typeface="Times New Roman" panose="02020603050405020304" pitchFamily="18" charset="0"/>
              <a:cs typeface="Times New Roman" panose="02020603050405020304" pitchFamily="18" charset="0"/>
            </a:endParaRPr>
          </a:p>
          <a:p>
            <a:pPr marL="0" lvl="0" indent="0">
              <a:buNone/>
            </a:pPr>
            <a:endParaRPr lang="en-US" sz="4600" dirty="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 </a:t>
            </a:r>
          </a:p>
          <a:p>
            <a:pPr marL="0" lvl="0" indent="0">
              <a:buNone/>
            </a:pPr>
            <a:endParaRPr lang="en-US" sz="46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914400" y="1600200"/>
            <a:ext cx="7181348" cy="4791075"/>
          </a:xfrm>
          <a:prstGeom prst="rect">
            <a:avLst/>
          </a:prstGeom>
        </p:spPr>
      </p:pic>
    </p:spTree>
    <p:extLst>
      <p:ext uri="{BB962C8B-B14F-4D97-AF65-F5344CB8AC3E}">
        <p14:creationId xmlns:p14="http://schemas.microsoft.com/office/powerpoint/2010/main" val="37269967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43155" y="304800"/>
            <a:ext cx="8229600" cy="1143000"/>
          </a:xfrm>
        </p:spPr>
        <p:txBody>
          <a:bodyPr/>
          <a:lstStyle/>
          <a:p>
            <a:r>
              <a:rPr lang="en-US" dirty="0" smtClean="0"/>
              <a:t>Verification</a:t>
            </a:r>
            <a:endParaRPr lang="en-US" dirty="0"/>
          </a:p>
        </p:txBody>
      </p:sp>
      <p:sp>
        <p:nvSpPr>
          <p:cNvPr id="5" name="Content Placeholder 4"/>
          <p:cNvSpPr>
            <a:spLocks noGrp="1"/>
          </p:cNvSpPr>
          <p:nvPr>
            <p:ph idx="1"/>
          </p:nvPr>
        </p:nvSpPr>
        <p:spPr>
          <a:xfrm>
            <a:off x="457200" y="1447800"/>
            <a:ext cx="8229600" cy="5029200"/>
          </a:xfrm>
        </p:spPr>
        <p:txBody>
          <a:bodyPr>
            <a:normAutofit fontScale="85000" lnSpcReduction="20000"/>
          </a:bodyPr>
          <a:lstStyle/>
          <a:p>
            <a:pPr marL="0" indent="0">
              <a:buNone/>
            </a:pPr>
            <a:endParaRPr lang="en-US" sz="6000" dirty="0">
              <a:latin typeface="Times New Roman" panose="02020603050405020304" pitchFamily="18" charset="0"/>
              <a:cs typeface="Times New Roman" panose="02020603050405020304" pitchFamily="18" charset="0"/>
            </a:endParaRPr>
          </a:p>
          <a:p>
            <a:pPr marL="0" indent="0">
              <a:buNone/>
            </a:pPr>
            <a:endParaRPr lang="en-US" sz="6000" dirty="0" smtClean="0">
              <a:latin typeface="Times New Roman" panose="02020603050405020304" pitchFamily="18" charset="0"/>
              <a:cs typeface="Times New Roman" panose="02020603050405020304" pitchFamily="18" charset="0"/>
            </a:endParaRPr>
          </a:p>
          <a:p>
            <a:pPr marL="0" indent="0">
              <a:buNone/>
            </a:pPr>
            <a:endParaRPr lang="en-US" sz="6000" dirty="0">
              <a:latin typeface="Times New Roman" panose="02020603050405020304" pitchFamily="18" charset="0"/>
              <a:cs typeface="Times New Roman" panose="02020603050405020304" pitchFamily="18" charset="0"/>
            </a:endParaRPr>
          </a:p>
          <a:p>
            <a:pPr marL="0" lvl="0" indent="0">
              <a:buNone/>
            </a:pPr>
            <a:endParaRPr lang="en-US" sz="4600" dirty="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 </a:t>
            </a:r>
          </a:p>
          <a:p>
            <a:pPr marL="0" lvl="0" indent="0">
              <a:buNone/>
            </a:pPr>
            <a:endParaRPr lang="en-US" sz="4600"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914400" y="1524000"/>
            <a:ext cx="7467600" cy="5107661"/>
          </a:xfrm>
          <a:prstGeom prst="rect">
            <a:avLst/>
          </a:prstGeom>
        </p:spPr>
      </p:pic>
    </p:spTree>
    <p:extLst>
      <p:ext uri="{BB962C8B-B14F-4D97-AF65-F5344CB8AC3E}">
        <p14:creationId xmlns:p14="http://schemas.microsoft.com/office/powerpoint/2010/main" val="128517242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419100"/>
            <a:ext cx="8229600" cy="1143000"/>
          </a:xfrm>
        </p:spPr>
        <p:txBody>
          <a:bodyPr/>
          <a:lstStyle/>
          <a:p>
            <a:r>
              <a:rPr lang="en-US" dirty="0" smtClean="0"/>
              <a:t>Verification</a:t>
            </a:r>
            <a:endParaRPr lang="en-US" dirty="0"/>
          </a:p>
        </p:txBody>
      </p:sp>
      <p:sp>
        <p:nvSpPr>
          <p:cNvPr id="5" name="Content Placeholder 4"/>
          <p:cNvSpPr>
            <a:spLocks noGrp="1"/>
          </p:cNvSpPr>
          <p:nvPr>
            <p:ph idx="1"/>
          </p:nvPr>
        </p:nvSpPr>
        <p:spPr>
          <a:xfrm>
            <a:off x="457200" y="1447800"/>
            <a:ext cx="8229600" cy="5029200"/>
          </a:xfrm>
        </p:spPr>
        <p:txBody>
          <a:bodyPr>
            <a:normAutofit fontScale="85000" lnSpcReduction="20000"/>
          </a:bodyPr>
          <a:lstStyle/>
          <a:p>
            <a:pPr marL="0" indent="0">
              <a:buNone/>
            </a:pPr>
            <a:endParaRPr lang="en-US" sz="6000" dirty="0">
              <a:latin typeface="Times New Roman" panose="02020603050405020304" pitchFamily="18" charset="0"/>
              <a:cs typeface="Times New Roman" panose="02020603050405020304" pitchFamily="18" charset="0"/>
            </a:endParaRPr>
          </a:p>
          <a:p>
            <a:pPr marL="0" indent="0">
              <a:buNone/>
            </a:pPr>
            <a:endParaRPr lang="en-US" sz="6000" dirty="0" smtClean="0">
              <a:latin typeface="Times New Roman" panose="02020603050405020304" pitchFamily="18" charset="0"/>
              <a:cs typeface="Times New Roman" panose="02020603050405020304" pitchFamily="18" charset="0"/>
            </a:endParaRPr>
          </a:p>
          <a:p>
            <a:pPr marL="0" indent="0">
              <a:buNone/>
            </a:pPr>
            <a:endParaRPr lang="en-US" sz="6000" dirty="0">
              <a:latin typeface="Times New Roman" panose="02020603050405020304" pitchFamily="18" charset="0"/>
              <a:cs typeface="Times New Roman" panose="02020603050405020304" pitchFamily="18" charset="0"/>
            </a:endParaRPr>
          </a:p>
          <a:p>
            <a:pPr marL="0" lvl="0" indent="0">
              <a:buNone/>
            </a:pPr>
            <a:endParaRPr lang="en-US" sz="4600" dirty="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 </a:t>
            </a:r>
          </a:p>
          <a:p>
            <a:pPr marL="0" lvl="0" indent="0">
              <a:buNone/>
            </a:pPr>
            <a:endParaRPr lang="en-US" sz="46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653068" y="1676400"/>
            <a:ext cx="7837864" cy="4191000"/>
          </a:xfrm>
          <a:prstGeom prst="rect">
            <a:avLst/>
          </a:prstGeom>
        </p:spPr>
      </p:pic>
    </p:spTree>
    <p:extLst>
      <p:ext uri="{BB962C8B-B14F-4D97-AF65-F5344CB8AC3E}">
        <p14:creationId xmlns:p14="http://schemas.microsoft.com/office/powerpoint/2010/main" val="29202101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62000" y="304800"/>
            <a:ext cx="8229600" cy="1143000"/>
          </a:xfrm>
        </p:spPr>
        <p:txBody>
          <a:bodyPr/>
          <a:lstStyle/>
          <a:p>
            <a:r>
              <a:rPr lang="en-US" dirty="0" smtClean="0"/>
              <a:t>Verification</a:t>
            </a:r>
            <a:endParaRPr lang="en-US" dirty="0"/>
          </a:p>
        </p:txBody>
      </p:sp>
      <p:sp>
        <p:nvSpPr>
          <p:cNvPr id="5" name="Content Placeholder 4"/>
          <p:cNvSpPr>
            <a:spLocks noGrp="1"/>
          </p:cNvSpPr>
          <p:nvPr>
            <p:ph idx="1"/>
          </p:nvPr>
        </p:nvSpPr>
        <p:spPr>
          <a:xfrm>
            <a:off x="457200" y="1447800"/>
            <a:ext cx="8229600" cy="5029200"/>
          </a:xfrm>
        </p:spPr>
        <p:txBody>
          <a:bodyPr>
            <a:normAutofit fontScale="85000" lnSpcReduction="20000"/>
          </a:bodyPr>
          <a:lstStyle/>
          <a:p>
            <a:pPr marL="0" indent="0">
              <a:buNone/>
            </a:pPr>
            <a:endParaRPr lang="en-US" sz="6000" dirty="0">
              <a:latin typeface="Times New Roman" panose="02020603050405020304" pitchFamily="18" charset="0"/>
              <a:cs typeface="Times New Roman" panose="02020603050405020304" pitchFamily="18" charset="0"/>
            </a:endParaRPr>
          </a:p>
          <a:p>
            <a:pPr marL="0" indent="0">
              <a:buNone/>
            </a:pPr>
            <a:endParaRPr lang="en-US" sz="6000" dirty="0" smtClean="0">
              <a:latin typeface="Times New Roman" panose="02020603050405020304" pitchFamily="18" charset="0"/>
              <a:cs typeface="Times New Roman" panose="02020603050405020304" pitchFamily="18" charset="0"/>
            </a:endParaRPr>
          </a:p>
          <a:p>
            <a:pPr marL="0" indent="0">
              <a:buNone/>
            </a:pPr>
            <a:endParaRPr lang="en-US" sz="6000" dirty="0">
              <a:latin typeface="Times New Roman" panose="02020603050405020304" pitchFamily="18" charset="0"/>
              <a:cs typeface="Times New Roman" panose="02020603050405020304" pitchFamily="18" charset="0"/>
            </a:endParaRPr>
          </a:p>
          <a:p>
            <a:pPr marL="0" lvl="0" indent="0">
              <a:buNone/>
            </a:pPr>
            <a:endParaRPr lang="en-US" sz="4600" dirty="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 </a:t>
            </a:r>
          </a:p>
          <a:p>
            <a:pPr marL="0" lvl="0" indent="0">
              <a:buNone/>
            </a:pPr>
            <a:endParaRPr lang="en-US" sz="4600"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604268" y="1524000"/>
            <a:ext cx="7935464" cy="4519613"/>
          </a:xfrm>
          <a:prstGeom prst="rect">
            <a:avLst/>
          </a:prstGeom>
        </p:spPr>
      </p:pic>
    </p:spTree>
    <p:extLst>
      <p:ext uri="{BB962C8B-B14F-4D97-AF65-F5344CB8AC3E}">
        <p14:creationId xmlns:p14="http://schemas.microsoft.com/office/powerpoint/2010/main" val="20627008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46858" y="419100"/>
            <a:ext cx="8229600" cy="1143000"/>
          </a:xfrm>
        </p:spPr>
        <p:txBody>
          <a:bodyPr/>
          <a:lstStyle/>
          <a:p>
            <a:r>
              <a:rPr lang="en-US" dirty="0" smtClean="0"/>
              <a:t>Test Scripts</a:t>
            </a:r>
            <a:endParaRPr lang="en-US" dirty="0"/>
          </a:p>
        </p:txBody>
      </p:sp>
      <p:sp>
        <p:nvSpPr>
          <p:cNvPr id="5" name="Content Placeholder 4"/>
          <p:cNvSpPr>
            <a:spLocks noGrp="1"/>
          </p:cNvSpPr>
          <p:nvPr>
            <p:ph idx="1"/>
          </p:nvPr>
        </p:nvSpPr>
        <p:spPr>
          <a:xfrm>
            <a:off x="457200" y="1447800"/>
            <a:ext cx="8229600" cy="5029200"/>
          </a:xfrm>
        </p:spPr>
        <p:txBody>
          <a:bodyPr>
            <a:normAutofit fontScale="85000" lnSpcReduction="20000"/>
          </a:bodyPr>
          <a:lstStyle/>
          <a:p>
            <a:pPr marL="0" indent="0">
              <a:buNone/>
            </a:pPr>
            <a:endParaRPr lang="en-US" sz="6000" dirty="0">
              <a:latin typeface="Times New Roman" panose="02020603050405020304" pitchFamily="18" charset="0"/>
              <a:cs typeface="Times New Roman" panose="02020603050405020304" pitchFamily="18" charset="0"/>
            </a:endParaRPr>
          </a:p>
          <a:p>
            <a:pPr marL="0" indent="0">
              <a:buNone/>
            </a:pPr>
            <a:endParaRPr lang="en-US" sz="6000" dirty="0" smtClean="0">
              <a:latin typeface="Times New Roman" panose="02020603050405020304" pitchFamily="18" charset="0"/>
              <a:cs typeface="Times New Roman" panose="02020603050405020304" pitchFamily="18" charset="0"/>
            </a:endParaRPr>
          </a:p>
          <a:p>
            <a:pPr marL="0" indent="0">
              <a:buNone/>
            </a:pPr>
            <a:endParaRPr lang="en-US" sz="6000" dirty="0">
              <a:latin typeface="Times New Roman" panose="02020603050405020304" pitchFamily="18" charset="0"/>
              <a:cs typeface="Times New Roman" panose="02020603050405020304" pitchFamily="18" charset="0"/>
            </a:endParaRPr>
          </a:p>
          <a:p>
            <a:pPr marL="0" lvl="0" indent="0">
              <a:buNone/>
            </a:pPr>
            <a:endParaRPr lang="en-US" sz="4600" dirty="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 </a:t>
            </a:r>
          </a:p>
          <a:p>
            <a:pPr marL="0" lvl="0" indent="0">
              <a:buNone/>
            </a:pPr>
            <a:endParaRPr lang="en-US" sz="46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546858" y="1676400"/>
            <a:ext cx="8444742" cy="4225910"/>
          </a:xfrm>
          <a:prstGeom prst="rect">
            <a:avLst/>
          </a:prstGeom>
        </p:spPr>
      </p:pic>
    </p:spTree>
    <p:extLst>
      <p:ext uri="{BB962C8B-B14F-4D97-AF65-F5344CB8AC3E}">
        <p14:creationId xmlns:p14="http://schemas.microsoft.com/office/powerpoint/2010/main" val="37672141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46858" y="419100"/>
            <a:ext cx="8229600" cy="1143000"/>
          </a:xfrm>
        </p:spPr>
        <p:txBody>
          <a:bodyPr/>
          <a:lstStyle/>
          <a:p>
            <a:r>
              <a:rPr lang="en-US" dirty="0" smtClean="0"/>
              <a:t>Test Scripts</a:t>
            </a:r>
            <a:endParaRPr lang="en-US" dirty="0"/>
          </a:p>
        </p:txBody>
      </p:sp>
      <p:sp>
        <p:nvSpPr>
          <p:cNvPr id="5" name="Content Placeholder 4"/>
          <p:cNvSpPr>
            <a:spLocks noGrp="1"/>
          </p:cNvSpPr>
          <p:nvPr>
            <p:ph idx="1"/>
          </p:nvPr>
        </p:nvSpPr>
        <p:spPr>
          <a:xfrm>
            <a:off x="457200" y="1447800"/>
            <a:ext cx="8229600" cy="5029200"/>
          </a:xfrm>
        </p:spPr>
        <p:txBody>
          <a:bodyPr>
            <a:normAutofit fontScale="85000" lnSpcReduction="20000"/>
          </a:bodyPr>
          <a:lstStyle/>
          <a:p>
            <a:pPr marL="0" indent="0">
              <a:buNone/>
            </a:pPr>
            <a:endParaRPr lang="en-US" sz="6000" dirty="0">
              <a:latin typeface="Times New Roman" panose="02020603050405020304" pitchFamily="18" charset="0"/>
              <a:cs typeface="Times New Roman" panose="02020603050405020304" pitchFamily="18" charset="0"/>
            </a:endParaRPr>
          </a:p>
          <a:p>
            <a:pPr marL="0" indent="0">
              <a:buNone/>
            </a:pPr>
            <a:endParaRPr lang="en-US" sz="6000" dirty="0" smtClean="0">
              <a:latin typeface="Times New Roman" panose="02020603050405020304" pitchFamily="18" charset="0"/>
              <a:cs typeface="Times New Roman" panose="02020603050405020304" pitchFamily="18" charset="0"/>
            </a:endParaRPr>
          </a:p>
          <a:p>
            <a:pPr marL="0" indent="0">
              <a:buNone/>
            </a:pPr>
            <a:endParaRPr lang="en-US" sz="6000" dirty="0">
              <a:latin typeface="Times New Roman" panose="02020603050405020304" pitchFamily="18" charset="0"/>
              <a:cs typeface="Times New Roman" panose="02020603050405020304" pitchFamily="18" charset="0"/>
            </a:endParaRPr>
          </a:p>
          <a:p>
            <a:pPr marL="0" lvl="0" indent="0">
              <a:buNone/>
            </a:pPr>
            <a:endParaRPr lang="en-US" sz="4600" dirty="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 </a:t>
            </a:r>
          </a:p>
          <a:p>
            <a:pPr marL="0" lvl="0" indent="0">
              <a:buNone/>
            </a:pPr>
            <a:endParaRPr lang="en-US" sz="4600"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533400" y="1447801"/>
            <a:ext cx="3689749" cy="5254712"/>
          </a:xfrm>
          <a:prstGeom prst="rect">
            <a:avLst/>
          </a:prstGeom>
        </p:spPr>
      </p:pic>
    </p:spTree>
    <p:extLst>
      <p:ext uri="{BB962C8B-B14F-4D97-AF65-F5344CB8AC3E}">
        <p14:creationId xmlns:p14="http://schemas.microsoft.com/office/powerpoint/2010/main" val="25170953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46858" y="419100"/>
            <a:ext cx="8229600" cy="1143000"/>
          </a:xfrm>
        </p:spPr>
        <p:txBody>
          <a:bodyPr/>
          <a:lstStyle/>
          <a:p>
            <a:r>
              <a:rPr lang="en-US" dirty="0" smtClean="0"/>
              <a:t>Test Scripts</a:t>
            </a:r>
            <a:endParaRPr lang="en-US" dirty="0"/>
          </a:p>
        </p:txBody>
      </p:sp>
      <p:sp>
        <p:nvSpPr>
          <p:cNvPr id="5" name="Content Placeholder 4"/>
          <p:cNvSpPr>
            <a:spLocks noGrp="1"/>
          </p:cNvSpPr>
          <p:nvPr>
            <p:ph idx="1"/>
          </p:nvPr>
        </p:nvSpPr>
        <p:spPr>
          <a:xfrm>
            <a:off x="457200" y="1447800"/>
            <a:ext cx="8229600" cy="5029200"/>
          </a:xfrm>
        </p:spPr>
        <p:txBody>
          <a:bodyPr>
            <a:normAutofit fontScale="85000" lnSpcReduction="20000"/>
          </a:bodyPr>
          <a:lstStyle/>
          <a:p>
            <a:pPr marL="0" indent="0">
              <a:buNone/>
            </a:pPr>
            <a:endParaRPr lang="en-US" sz="6000" dirty="0">
              <a:latin typeface="Times New Roman" panose="02020603050405020304" pitchFamily="18" charset="0"/>
              <a:cs typeface="Times New Roman" panose="02020603050405020304" pitchFamily="18" charset="0"/>
            </a:endParaRPr>
          </a:p>
          <a:p>
            <a:pPr marL="0" indent="0">
              <a:buNone/>
            </a:pPr>
            <a:endParaRPr lang="en-US" sz="6000" dirty="0" smtClean="0">
              <a:latin typeface="Times New Roman" panose="02020603050405020304" pitchFamily="18" charset="0"/>
              <a:cs typeface="Times New Roman" panose="02020603050405020304" pitchFamily="18" charset="0"/>
            </a:endParaRPr>
          </a:p>
          <a:p>
            <a:pPr marL="0" indent="0">
              <a:buNone/>
            </a:pPr>
            <a:endParaRPr lang="en-US" sz="6000" dirty="0">
              <a:latin typeface="Times New Roman" panose="02020603050405020304" pitchFamily="18" charset="0"/>
              <a:cs typeface="Times New Roman" panose="02020603050405020304" pitchFamily="18" charset="0"/>
            </a:endParaRPr>
          </a:p>
          <a:p>
            <a:pPr marL="0" lvl="0" indent="0">
              <a:buNone/>
            </a:pPr>
            <a:endParaRPr lang="en-US" sz="4600" dirty="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 </a:t>
            </a:r>
          </a:p>
          <a:p>
            <a:pPr marL="0" lvl="0" indent="0">
              <a:buNone/>
            </a:pPr>
            <a:endParaRPr lang="en-US" sz="4600" dirty="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507206" y="1537658"/>
            <a:ext cx="8129587" cy="4728513"/>
          </a:xfrm>
          <a:prstGeom prst="rect">
            <a:avLst/>
          </a:prstGeom>
        </p:spPr>
      </p:pic>
    </p:spTree>
    <p:extLst>
      <p:ext uri="{BB962C8B-B14F-4D97-AF65-F5344CB8AC3E}">
        <p14:creationId xmlns:p14="http://schemas.microsoft.com/office/powerpoint/2010/main" val="5651374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46858" y="419100"/>
            <a:ext cx="8229600" cy="1143000"/>
          </a:xfrm>
        </p:spPr>
        <p:txBody>
          <a:bodyPr/>
          <a:lstStyle/>
          <a:p>
            <a:r>
              <a:rPr lang="en-US" dirty="0" smtClean="0"/>
              <a:t>Test Scripts</a:t>
            </a:r>
            <a:endParaRPr lang="en-US" dirty="0"/>
          </a:p>
        </p:txBody>
      </p:sp>
      <p:sp>
        <p:nvSpPr>
          <p:cNvPr id="5" name="Content Placeholder 4"/>
          <p:cNvSpPr>
            <a:spLocks noGrp="1"/>
          </p:cNvSpPr>
          <p:nvPr>
            <p:ph idx="1"/>
          </p:nvPr>
        </p:nvSpPr>
        <p:spPr>
          <a:xfrm>
            <a:off x="457200" y="1447800"/>
            <a:ext cx="8229600" cy="5029200"/>
          </a:xfrm>
        </p:spPr>
        <p:txBody>
          <a:bodyPr>
            <a:normAutofit fontScale="85000" lnSpcReduction="20000"/>
          </a:bodyPr>
          <a:lstStyle/>
          <a:p>
            <a:pPr marL="0" indent="0">
              <a:buNone/>
            </a:pPr>
            <a:endParaRPr lang="en-US" sz="6000" dirty="0">
              <a:latin typeface="Times New Roman" panose="02020603050405020304" pitchFamily="18" charset="0"/>
              <a:cs typeface="Times New Roman" panose="02020603050405020304" pitchFamily="18" charset="0"/>
            </a:endParaRPr>
          </a:p>
          <a:p>
            <a:pPr marL="0" indent="0">
              <a:buNone/>
            </a:pPr>
            <a:endParaRPr lang="en-US" sz="6000" dirty="0" smtClean="0">
              <a:latin typeface="Times New Roman" panose="02020603050405020304" pitchFamily="18" charset="0"/>
              <a:cs typeface="Times New Roman" panose="02020603050405020304" pitchFamily="18" charset="0"/>
            </a:endParaRPr>
          </a:p>
          <a:p>
            <a:pPr marL="0" indent="0">
              <a:buNone/>
            </a:pPr>
            <a:endParaRPr lang="en-US" sz="6000" dirty="0">
              <a:latin typeface="Times New Roman" panose="02020603050405020304" pitchFamily="18" charset="0"/>
              <a:cs typeface="Times New Roman" panose="02020603050405020304" pitchFamily="18" charset="0"/>
            </a:endParaRPr>
          </a:p>
          <a:p>
            <a:pPr marL="0" lvl="0" indent="0">
              <a:buNone/>
            </a:pPr>
            <a:endParaRPr lang="en-US" sz="4600" dirty="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 </a:t>
            </a:r>
          </a:p>
          <a:p>
            <a:pPr marL="0" lvl="0" indent="0">
              <a:buNone/>
            </a:pPr>
            <a:endParaRPr lang="en-US" sz="46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533400" y="1489841"/>
            <a:ext cx="7836693" cy="5124254"/>
          </a:xfrm>
          <a:prstGeom prst="rect">
            <a:avLst/>
          </a:prstGeom>
        </p:spPr>
      </p:pic>
    </p:spTree>
    <p:extLst>
      <p:ext uri="{BB962C8B-B14F-4D97-AF65-F5344CB8AC3E}">
        <p14:creationId xmlns:p14="http://schemas.microsoft.com/office/powerpoint/2010/main" val="22382367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304800"/>
            <a:ext cx="8229600" cy="1143000"/>
          </a:xfrm>
        </p:spPr>
        <p:txBody>
          <a:bodyPr/>
          <a:lstStyle/>
          <a:p>
            <a:r>
              <a:rPr lang="en-US" dirty="0" smtClean="0"/>
              <a:t>User Stories</a:t>
            </a:r>
            <a:endParaRPr lang="en-US" dirty="0"/>
          </a:p>
        </p:txBody>
      </p:sp>
      <p:sp>
        <p:nvSpPr>
          <p:cNvPr id="5" name="Content Placeholder 4"/>
          <p:cNvSpPr>
            <a:spLocks noGrp="1"/>
          </p:cNvSpPr>
          <p:nvPr>
            <p:ph idx="1"/>
          </p:nvPr>
        </p:nvSpPr>
        <p:spPr>
          <a:xfrm>
            <a:off x="457200" y="1447800"/>
            <a:ext cx="8229600" cy="4876800"/>
          </a:xfrm>
        </p:spPr>
        <p:txBody>
          <a:bodyPr>
            <a:normAutofit fontScale="25000" lnSpcReduction="20000"/>
          </a:bodyPr>
          <a:lstStyle/>
          <a:p>
            <a:pPr marL="0" indent="0">
              <a:buNone/>
            </a:pPr>
            <a:r>
              <a:rPr lang="en-US" sz="4800" b="1" u="sng" dirty="0">
                <a:latin typeface="Times New Roman" panose="02020603050405020304" pitchFamily="18" charset="0"/>
                <a:cs typeface="Times New Roman" panose="02020603050405020304" pitchFamily="18" charset="0"/>
              </a:rPr>
              <a:t>User Story # 231– Modify Existing Forgot Password Feature</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Priority: Required</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Description:</a:t>
            </a:r>
            <a:endParaRPr lang="en-US" sz="4800" dirty="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As a user, I want to login in using a more intuitive way that does not obstruct other components of the website</a:t>
            </a:r>
            <a:r>
              <a:rPr lang="en-US" sz="4800" dirty="0" smtClean="0">
                <a:latin typeface="Times New Roman" panose="02020603050405020304" pitchFamily="18" charset="0"/>
                <a:cs typeface="Times New Roman" panose="02020603050405020304" pitchFamily="18" charset="0"/>
              </a:rPr>
              <a:t>.</a:t>
            </a:r>
          </a:p>
          <a:p>
            <a:pPr marL="0" indent="0">
              <a:buNone/>
            </a:pPr>
            <a:endParaRPr lang="en-US" sz="4800" dirty="0">
              <a:latin typeface="Times New Roman" panose="02020603050405020304" pitchFamily="18" charset="0"/>
              <a:cs typeface="Times New Roman" panose="02020603050405020304" pitchFamily="18" charset="0"/>
            </a:endParaRPr>
          </a:p>
          <a:p>
            <a:pPr marL="0" indent="0">
              <a:buNone/>
            </a:pPr>
            <a:r>
              <a:rPr lang="en-US" sz="4800" b="1" u="sng" dirty="0">
                <a:latin typeface="Times New Roman" panose="02020603050405020304" pitchFamily="18" charset="0"/>
                <a:cs typeface="Times New Roman" panose="02020603050405020304" pitchFamily="18" charset="0"/>
              </a:rPr>
              <a:t>User Story # 232 – Modify Existing Register Page</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Priority: Required</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Description:</a:t>
            </a:r>
            <a:endParaRPr lang="en-US" sz="4800" dirty="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As a user, I want to register in a better, more intuitive way.</a:t>
            </a:r>
          </a:p>
          <a:p>
            <a:pPr marL="0" indent="0">
              <a:buNone/>
            </a:pPr>
            <a:endParaRPr lang="en-US" sz="4800" b="1" u="sng" dirty="0" smtClean="0">
              <a:latin typeface="Times New Roman" panose="02020603050405020304" pitchFamily="18" charset="0"/>
              <a:cs typeface="Times New Roman" panose="02020603050405020304" pitchFamily="18" charset="0"/>
            </a:endParaRPr>
          </a:p>
          <a:p>
            <a:pPr marL="0" indent="0">
              <a:buNone/>
            </a:pPr>
            <a:r>
              <a:rPr lang="en-US" sz="4800" b="1" u="sng" dirty="0" smtClean="0">
                <a:latin typeface="Times New Roman" panose="02020603050405020304" pitchFamily="18" charset="0"/>
                <a:cs typeface="Times New Roman" panose="02020603050405020304" pitchFamily="18" charset="0"/>
              </a:rPr>
              <a:t>User </a:t>
            </a:r>
            <a:r>
              <a:rPr lang="en-US" sz="4800" b="1" u="sng" dirty="0">
                <a:latin typeface="Times New Roman" panose="02020603050405020304" pitchFamily="18" charset="0"/>
                <a:cs typeface="Times New Roman" panose="02020603050405020304" pitchFamily="18" charset="0"/>
              </a:rPr>
              <a:t>Story # 233 – Modify Existing Login Feature</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Priority: Required</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Description:</a:t>
            </a:r>
            <a:endParaRPr lang="en-US" sz="4800" dirty="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As a user, I want to login in using a more intuitive way that does not obstruct other components of the website</a:t>
            </a:r>
            <a:r>
              <a:rPr lang="en-US" sz="4800" dirty="0" smtClean="0">
                <a:latin typeface="Times New Roman" panose="02020603050405020304" pitchFamily="18" charset="0"/>
                <a:cs typeface="Times New Roman" panose="02020603050405020304" pitchFamily="18" charset="0"/>
              </a:rPr>
              <a:t>.</a:t>
            </a:r>
          </a:p>
          <a:p>
            <a:pPr marL="0" indent="0">
              <a:buNone/>
            </a:pPr>
            <a:endParaRPr lang="en-US" sz="4800" dirty="0" smtClean="0">
              <a:latin typeface="Times New Roman" panose="02020603050405020304" pitchFamily="18" charset="0"/>
              <a:cs typeface="Times New Roman" panose="02020603050405020304" pitchFamily="18" charset="0"/>
            </a:endParaRPr>
          </a:p>
          <a:p>
            <a:pPr marL="0" indent="0">
              <a:buNone/>
            </a:pPr>
            <a:r>
              <a:rPr lang="en-US" sz="4800" b="1" u="sng" dirty="0">
                <a:latin typeface="Times New Roman" panose="02020603050405020304" pitchFamily="18" charset="0"/>
                <a:cs typeface="Times New Roman" panose="02020603050405020304" pitchFamily="18" charset="0"/>
              </a:rPr>
              <a:t>User Story # 234 – Modify Existing Submission Feature</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Priority: Required</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Description:</a:t>
            </a:r>
            <a:endParaRPr lang="en-US" sz="4800" dirty="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As a user, I want to be able to submit my sample data (in this case DNA) into the system in a secure way, so that I can use such data for other features of the site</a:t>
            </a:r>
            <a:r>
              <a:rPr lang="en-US" sz="4800" dirty="0" smtClean="0">
                <a:latin typeface="Times New Roman" panose="02020603050405020304" pitchFamily="18" charset="0"/>
                <a:cs typeface="Times New Roman" panose="02020603050405020304" pitchFamily="18" charset="0"/>
              </a:rPr>
              <a:t>.</a:t>
            </a:r>
          </a:p>
          <a:p>
            <a:pPr marL="0" indent="0">
              <a:buNone/>
            </a:pPr>
            <a:endParaRPr lang="en-US" sz="4800" dirty="0">
              <a:latin typeface="Times New Roman" panose="02020603050405020304" pitchFamily="18" charset="0"/>
              <a:cs typeface="Times New Roman" panose="02020603050405020304" pitchFamily="18" charset="0"/>
            </a:endParaRPr>
          </a:p>
          <a:p>
            <a:pPr marL="0" indent="0">
              <a:buNone/>
            </a:pPr>
            <a:r>
              <a:rPr lang="en-US" sz="4800" b="1" u="sng" dirty="0">
                <a:latin typeface="Times New Roman" panose="02020603050405020304" pitchFamily="18" charset="0"/>
                <a:cs typeface="Times New Roman" panose="02020603050405020304" pitchFamily="18" charset="0"/>
              </a:rPr>
              <a:t>User Story # 235 – Change results from Email to FTP</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Priority: Required</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Description:</a:t>
            </a:r>
            <a:endParaRPr lang="en-US" sz="4800" dirty="0">
              <a:latin typeface="Times New Roman" panose="02020603050405020304" pitchFamily="18" charset="0"/>
              <a:cs typeface="Times New Roman" panose="02020603050405020304" pitchFamily="18" charset="0"/>
            </a:endParaRPr>
          </a:p>
          <a:p>
            <a:pPr marL="0" lvl="0" indent="0">
              <a:buNone/>
            </a:pPr>
            <a:r>
              <a:rPr lang="en-US" sz="4800" dirty="0">
                <a:latin typeface="Times New Roman" panose="02020603050405020304" pitchFamily="18" charset="0"/>
                <a:cs typeface="Times New Roman" panose="02020603050405020304" pitchFamily="18" charset="0"/>
              </a:rPr>
              <a:t>As a user, I want any results of my experiments with data to be sent to me in form of an FTP server, so that I can view the results in an effective way that can deal with very large result sets.</a:t>
            </a:r>
          </a:p>
          <a:p>
            <a:pPr marL="0" lvl="0" indent="0">
              <a:buNone/>
            </a:pPr>
            <a:endParaRPr lang="en-US" sz="4800" dirty="0">
              <a:latin typeface="Times New Roman" panose="02020603050405020304" pitchFamily="18" charset="0"/>
              <a:cs typeface="Times New Roman" panose="02020603050405020304" pitchFamily="18" charset="0"/>
            </a:endParaRPr>
          </a:p>
          <a:p>
            <a:pPr marL="0" indent="0">
              <a:buNone/>
            </a:pPr>
            <a:endParaRPr lang="en-US" sz="4800" dirty="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 </a:t>
            </a:r>
          </a:p>
          <a:p>
            <a:pPr marL="0" lvl="0" indent="0">
              <a:buNone/>
            </a:pPr>
            <a:endParaRPr lang="en-US" sz="4600" dirty="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endParaRPr lang="en-US" sz="4600" dirty="0" smtClean="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 </a:t>
            </a:r>
          </a:p>
          <a:p>
            <a:pPr marL="0" lvl="0" indent="0">
              <a:buNone/>
            </a:pPr>
            <a:endParaRPr lang="en-US" sz="4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115920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16" y="0"/>
            <a:ext cx="9159815" cy="6858000"/>
          </a:xfrm>
          <a:prstGeom prst="rect">
            <a:avLst/>
          </a:prstGeom>
        </p:spPr>
      </p:pic>
      <p:sp>
        <p:nvSpPr>
          <p:cNvPr id="2" name="Title 1"/>
          <p:cNvSpPr>
            <a:spLocks noGrp="1"/>
          </p:cNvSpPr>
          <p:nvPr>
            <p:ph type="ctrTitle"/>
          </p:nvPr>
        </p:nvSpPr>
        <p:spPr>
          <a:xfrm>
            <a:off x="533400" y="4114800"/>
            <a:ext cx="7924800" cy="1219200"/>
          </a:xfrm>
        </p:spPr>
        <p:txBody>
          <a:bodyPr/>
          <a:lstStyle/>
          <a:p>
            <a:pPr algn="l"/>
            <a:r>
              <a:rPr lang="en-US" dirty="0" smtClean="0">
                <a:solidFill>
                  <a:schemeClr val="tx1"/>
                </a:solidFill>
              </a:rPr>
              <a:t>THANK YOU!!</a:t>
            </a:r>
            <a:endParaRPr lang="en-US" dirty="0">
              <a:solidFill>
                <a:schemeClr val="tx1"/>
              </a:solidFill>
            </a:endParaRPr>
          </a:p>
        </p:txBody>
      </p:sp>
      <p:sp>
        <p:nvSpPr>
          <p:cNvPr id="3" name="Subtitle 2"/>
          <p:cNvSpPr>
            <a:spLocks noGrp="1"/>
          </p:cNvSpPr>
          <p:nvPr>
            <p:ph type="subTitle" idx="1"/>
          </p:nvPr>
        </p:nvSpPr>
        <p:spPr>
          <a:xfrm>
            <a:off x="609600" y="5410200"/>
            <a:ext cx="6172200" cy="685800"/>
          </a:xfrm>
        </p:spPr>
        <p:txBody>
          <a:bodyPr>
            <a:normAutofit/>
          </a:bodyPr>
          <a:lstStyle/>
          <a:p>
            <a:pPr algn="l"/>
            <a:r>
              <a:rPr lang="en-US" i="1" dirty="0" smtClean="0"/>
              <a:t>The </a:t>
            </a:r>
            <a:r>
              <a:rPr lang="en-US" i="1" dirty="0" err="1" smtClean="0"/>
              <a:t>GenomePro</a:t>
            </a:r>
            <a:r>
              <a:rPr lang="en-US" i="1" dirty="0" smtClean="0"/>
              <a:t> Team</a:t>
            </a:r>
            <a:endParaRPr lang="en-US" i="1" dirty="0"/>
          </a:p>
        </p:txBody>
      </p:sp>
    </p:spTree>
    <p:extLst>
      <p:ext uri="{BB962C8B-B14F-4D97-AF65-F5344CB8AC3E}">
        <p14:creationId xmlns:p14="http://schemas.microsoft.com/office/powerpoint/2010/main" val="25352572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304800"/>
            <a:ext cx="8229600" cy="1143000"/>
          </a:xfrm>
        </p:spPr>
        <p:txBody>
          <a:bodyPr/>
          <a:lstStyle/>
          <a:p>
            <a:r>
              <a:rPr lang="en-US" dirty="0" smtClean="0"/>
              <a:t>User Stories</a:t>
            </a:r>
            <a:endParaRPr lang="en-US" dirty="0"/>
          </a:p>
        </p:txBody>
      </p:sp>
      <p:sp>
        <p:nvSpPr>
          <p:cNvPr id="5" name="Content Placeholder 4"/>
          <p:cNvSpPr>
            <a:spLocks noGrp="1"/>
          </p:cNvSpPr>
          <p:nvPr>
            <p:ph idx="1"/>
          </p:nvPr>
        </p:nvSpPr>
        <p:spPr>
          <a:xfrm>
            <a:off x="457200" y="1371600"/>
            <a:ext cx="8229600" cy="5105400"/>
          </a:xfrm>
        </p:spPr>
        <p:txBody>
          <a:bodyPr>
            <a:normAutofit fontScale="25000" lnSpcReduction="20000"/>
          </a:bodyPr>
          <a:lstStyle/>
          <a:p>
            <a:pPr marL="0" indent="0">
              <a:buNone/>
            </a:pPr>
            <a:r>
              <a:rPr lang="en-US" sz="4800" b="1" u="sng" dirty="0" smtClean="0">
                <a:latin typeface="Times New Roman" panose="02020603050405020304" pitchFamily="18" charset="0"/>
                <a:cs typeface="Times New Roman" panose="02020603050405020304" pitchFamily="18" charset="0"/>
              </a:rPr>
              <a:t>User </a:t>
            </a:r>
            <a:r>
              <a:rPr lang="en-US" sz="4800" b="1" u="sng" dirty="0">
                <a:latin typeface="Times New Roman" panose="02020603050405020304" pitchFamily="18" charset="0"/>
                <a:cs typeface="Times New Roman" panose="02020603050405020304" pitchFamily="18" charset="0"/>
              </a:rPr>
              <a:t>Story # 236 – Modify Existing Task Selecting Feature</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Priority: Required</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Description:</a:t>
            </a:r>
            <a:endParaRPr lang="en-US" sz="4800" dirty="0">
              <a:latin typeface="Times New Roman" panose="02020603050405020304" pitchFamily="18" charset="0"/>
              <a:cs typeface="Times New Roman" panose="02020603050405020304" pitchFamily="18" charset="0"/>
            </a:endParaRPr>
          </a:p>
          <a:p>
            <a:pPr marL="0" lvl="0" indent="0">
              <a:buNone/>
            </a:pPr>
            <a:r>
              <a:rPr lang="en-US" sz="4800" dirty="0">
                <a:latin typeface="Times New Roman" panose="02020603050405020304" pitchFamily="18" charset="0"/>
                <a:cs typeface="Times New Roman" panose="02020603050405020304" pitchFamily="18" charset="0"/>
              </a:rPr>
              <a:t>As a user, I want to be able to select which task I wish to do with my DNA, so that I can get results tailored to me and not have to pass my data through all possible tasks.</a:t>
            </a:r>
          </a:p>
          <a:p>
            <a:pPr marL="0" indent="0">
              <a:buNone/>
            </a:pPr>
            <a:r>
              <a:rPr lang="en-US" sz="4800" b="1" dirty="0"/>
              <a:t> </a:t>
            </a:r>
            <a:endParaRPr lang="en-US" sz="4800" dirty="0"/>
          </a:p>
          <a:p>
            <a:pPr marL="0" indent="0">
              <a:buNone/>
            </a:pPr>
            <a:r>
              <a:rPr lang="en-US" sz="4800" b="1" u="sng" dirty="0" smtClean="0">
                <a:latin typeface="Times New Roman" panose="02020603050405020304" pitchFamily="18" charset="0"/>
                <a:cs typeface="Times New Roman" panose="02020603050405020304" pitchFamily="18" charset="0"/>
              </a:rPr>
              <a:t>User </a:t>
            </a:r>
            <a:r>
              <a:rPr lang="en-US" sz="4800" b="1" u="sng" dirty="0">
                <a:latin typeface="Times New Roman" panose="02020603050405020304" pitchFamily="18" charset="0"/>
                <a:cs typeface="Times New Roman" panose="02020603050405020304" pitchFamily="18" charset="0"/>
              </a:rPr>
              <a:t>Story #237 – Modify Existing About Page</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Priority: Required</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Description:</a:t>
            </a:r>
            <a:endParaRPr lang="en-US" sz="4800" dirty="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As a user, I want to be able to view what </a:t>
            </a:r>
            <a:r>
              <a:rPr lang="en-US" sz="4800" dirty="0" err="1">
                <a:latin typeface="Times New Roman" panose="02020603050405020304" pitchFamily="18" charset="0"/>
                <a:cs typeface="Times New Roman" panose="02020603050405020304" pitchFamily="18" charset="0"/>
              </a:rPr>
              <a:t>GenomePro</a:t>
            </a:r>
            <a:r>
              <a:rPr lang="en-US" sz="4800" dirty="0">
                <a:latin typeface="Times New Roman" panose="02020603050405020304" pitchFamily="18" charset="0"/>
                <a:cs typeface="Times New Roman" panose="02020603050405020304" pitchFamily="18" charset="0"/>
              </a:rPr>
              <a:t> is all about in a more intuitive way than it currently is, so that I don’t have to spend too much time figuring out what functions it can offer me.</a:t>
            </a:r>
          </a:p>
          <a:p>
            <a:pPr marL="0" indent="0">
              <a:buNone/>
            </a:pPr>
            <a:r>
              <a:rPr lang="en-US" sz="4800" dirty="0">
                <a:latin typeface="Times New Roman" panose="02020603050405020304" pitchFamily="18" charset="0"/>
                <a:cs typeface="Times New Roman" panose="02020603050405020304" pitchFamily="18" charset="0"/>
              </a:rPr>
              <a:t> </a:t>
            </a:r>
          </a:p>
          <a:p>
            <a:pPr marL="0" indent="0">
              <a:buNone/>
            </a:pPr>
            <a:r>
              <a:rPr lang="en-US" sz="4800" b="1" u="sng" dirty="0">
                <a:latin typeface="Times New Roman" panose="02020603050405020304" pitchFamily="18" charset="0"/>
                <a:cs typeface="Times New Roman" panose="02020603050405020304" pitchFamily="18" charset="0"/>
              </a:rPr>
              <a:t>User Story # 238 – Modify Existing Profile Page</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Priority: Required</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Description:</a:t>
            </a:r>
            <a:endParaRPr lang="en-US" sz="4800" dirty="0">
              <a:latin typeface="Times New Roman" panose="02020603050405020304" pitchFamily="18" charset="0"/>
              <a:cs typeface="Times New Roman" panose="02020603050405020304" pitchFamily="18" charset="0"/>
            </a:endParaRPr>
          </a:p>
          <a:p>
            <a:pPr marL="0" lvl="0" indent="0">
              <a:buNone/>
            </a:pPr>
            <a:r>
              <a:rPr lang="en-US" sz="4800" dirty="0">
                <a:latin typeface="Times New Roman" panose="02020603050405020304" pitchFamily="18" charset="0"/>
                <a:cs typeface="Times New Roman" panose="02020603050405020304" pitchFamily="18" charset="0"/>
              </a:rPr>
              <a:t>As a user, I want to create my profile in a more unique way, so that the </a:t>
            </a:r>
            <a:r>
              <a:rPr lang="en-US" sz="4800" dirty="0" err="1">
                <a:latin typeface="Times New Roman" panose="02020603050405020304" pitchFamily="18" charset="0"/>
                <a:cs typeface="Times New Roman" panose="02020603050405020304" pitchFamily="18" charset="0"/>
              </a:rPr>
              <a:t>GenomePro</a:t>
            </a:r>
            <a:r>
              <a:rPr lang="en-US" sz="4800" dirty="0">
                <a:latin typeface="Times New Roman" panose="02020603050405020304" pitchFamily="18" charset="0"/>
                <a:cs typeface="Times New Roman" panose="02020603050405020304" pitchFamily="18" charset="0"/>
              </a:rPr>
              <a:t> site can tailor my unique experience and so that administrators of the site know more about the kind of person performing tasks on DNA.</a:t>
            </a:r>
          </a:p>
          <a:p>
            <a:pPr marL="0" indent="0">
              <a:buNone/>
            </a:pPr>
            <a:endParaRPr lang="en-US" sz="4800" b="1" u="sng" dirty="0" smtClean="0">
              <a:latin typeface="Times New Roman" panose="02020603050405020304" pitchFamily="18" charset="0"/>
              <a:cs typeface="Times New Roman" panose="02020603050405020304" pitchFamily="18" charset="0"/>
            </a:endParaRPr>
          </a:p>
          <a:p>
            <a:pPr marL="0" indent="0">
              <a:buNone/>
            </a:pPr>
            <a:r>
              <a:rPr lang="en-US" sz="4800" b="1" u="sng" dirty="0" smtClean="0">
                <a:latin typeface="Times New Roman" panose="02020603050405020304" pitchFamily="18" charset="0"/>
                <a:cs typeface="Times New Roman" panose="02020603050405020304" pitchFamily="18" charset="0"/>
              </a:rPr>
              <a:t>User </a:t>
            </a:r>
            <a:r>
              <a:rPr lang="en-US" sz="4800" b="1" u="sng" dirty="0">
                <a:latin typeface="Times New Roman" panose="02020603050405020304" pitchFamily="18" charset="0"/>
                <a:cs typeface="Times New Roman" panose="02020603050405020304" pitchFamily="18" charset="0"/>
              </a:rPr>
              <a:t>Story # 239 – Modify Existing Home Page</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Priority: Required</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Description:</a:t>
            </a:r>
            <a:endParaRPr lang="en-US" sz="4800" dirty="0">
              <a:latin typeface="Times New Roman" panose="02020603050405020304" pitchFamily="18" charset="0"/>
              <a:cs typeface="Times New Roman" panose="02020603050405020304" pitchFamily="18" charset="0"/>
            </a:endParaRPr>
          </a:p>
          <a:p>
            <a:pPr marL="0" indent="0">
              <a:buNone/>
            </a:pPr>
            <a:r>
              <a:rPr lang="en-US" sz="4800" dirty="0">
                <a:latin typeface="Times New Roman" panose="02020603050405020304" pitchFamily="18" charset="0"/>
                <a:cs typeface="Times New Roman" panose="02020603050405020304" pitchFamily="18" charset="0"/>
              </a:rPr>
              <a:t>As a user, I want the main page of </a:t>
            </a:r>
            <a:r>
              <a:rPr lang="en-US" sz="4800" dirty="0" err="1">
                <a:latin typeface="Times New Roman" panose="02020603050405020304" pitchFamily="18" charset="0"/>
                <a:cs typeface="Times New Roman" panose="02020603050405020304" pitchFamily="18" charset="0"/>
              </a:rPr>
              <a:t>GenomePro</a:t>
            </a:r>
            <a:r>
              <a:rPr lang="en-US" sz="4800" dirty="0">
                <a:latin typeface="Times New Roman" panose="02020603050405020304" pitchFamily="18" charset="0"/>
                <a:cs typeface="Times New Roman" panose="02020603050405020304" pitchFamily="18" charset="0"/>
              </a:rPr>
              <a:t> to be descriptive enough for me to understand what </a:t>
            </a:r>
            <a:r>
              <a:rPr lang="en-US" sz="4800" dirty="0" err="1">
                <a:latin typeface="Times New Roman" panose="02020603050405020304" pitchFamily="18" charset="0"/>
                <a:cs typeface="Times New Roman" panose="02020603050405020304" pitchFamily="18" charset="0"/>
              </a:rPr>
              <a:t>GenomePro</a:t>
            </a:r>
            <a:r>
              <a:rPr lang="en-US" sz="4800" dirty="0">
                <a:latin typeface="Times New Roman" panose="02020603050405020304" pitchFamily="18" charset="0"/>
                <a:cs typeface="Times New Roman" panose="02020603050405020304" pitchFamily="18" charset="0"/>
              </a:rPr>
              <a:t> is about in a nutshell, and must also offer basic functionalities of a site, so that I am not turned down by the authenticity of the system.</a:t>
            </a:r>
          </a:p>
          <a:p>
            <a:pPr marL="0" indent="0">
              <a:buNone/>
            </a:pPr>
            <a:r>
              <a:rPr lang="en-US" sz="4800" dirty="0">
                <a:latin typeface="Times New Roman" panose="02020603050405020304" pitchFamily="18" charset="0"/>
                <a:cs typeface="Times New Roman" panose="02020603050405020304" pitchFamily="18" charset="0"/>
              </a:rPr>
              <a:t> </a:t>
            </a:r>
            <a:endParaRPr lang="en-US" sz="4800" dirty="0" smtClean="0">
              <a:latin typeface="Times New Roman" panose="02020603050405020304" pitchFamily="18" charset="0"/>
              <a:cs typeface="Times New Roman" panose="02020603050405020304" pitchFamily="18" charset="0"/>
            </a:endParaRPr>
          </a:p>
          <a:p>
            <a:pPr marL="0" indent="0">
              <a:buNone/>
            </a:pPr>
            <a:r>
              <a:rPr lang="en-US" sz="4800" b="1" u="sng" dirty="0">
                <a:latin typeface="Times New Roman" panose="02020603050405020304" pitchFamily="18" charset="0"/>
                <a:cs typeface="Times New Roman" panose="02020603050405020304" pitchFamily="18" charset="0"/>
              </a:rPr>
              <a:t>User Story # 241 – Allow PHPMYADMIN Access to Administrators</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Priority: Required</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Description:</a:t>
            </a:r>
            <a:endParaRPr lang="en-US" sz="4800" dirty="0">
              <a:latin typeface="Times New Roman" panose="02020603050405020304" pitchFamily="18" charset="0"/>
              <a:cs typeface="Times New Roman" panose="02020603050405020304" pitchFamily="18" charset="0"/>
            </a:endParaRPr>
          </a:p>
          <a:p>
            <a:pPr marL="0" lvl="0" indent="0">
              <a:buNone/>
            </a:pPr>
            <a:r>
              <a:rPr lang="en-US" sz="4800" dirty="0">
                <a:latin typeface="Times New Roman" panose="02020603050405020304" pitchFamily="18" charset="0"/>
                <a:cs typeface="Times New Roman" panose="02020603050405020304" pitchFamily="18" charset="0"/>
              </a:rPr>
              <a:t>As an administrator, I want to be able to access the </a:t>
            </a:r>
            <a:r>
              <a:rPr lang="en-US" sz="4800" dirty="0" err="1">
                <a:latin typeface="Times New Roman" panose="02020603050405020304" pitchFamily="18" charset="0"/>
                <a:cs typeface="Times New Roman" panose="02020603050405020304" pitchFamily="18" charset="0"/>
              </a:rPr>
              <a:t>PHPMyAdmin</a:t>
            </a:r>
            <a:r>
              <a:rPr lang="en-US" sz="4800" dirty="0">
                <a:latin typeface="Times New Roman" panose="02020603050405020304" pitchFamily="18" charset="0"/>
                <a:cs typeface="Times New Roman" panose="02020603050405020304" pitchFamily="18" charset="0"/>
              </a:rPr>
              <a:t> site, so that I can modify the database and monitor my users.</a:t>
            </a:r>
          </a:p>
          <a:p>
            <a:endParaRPr lang="en-US" sz="4800" dirty="0">
              <a:latin typeface="Times New Roman" panose="02020603050405020304" pitchFamily="18" charset="0"/>
              <a:cs typeface="Times New Roman" panose="02020603050405020304" pitchFamily="18" charset="0"/>
            </a:endParaRPr>
          </a:p>
          <a:p>
            <a:endParaRPr lang="en-US" sz="4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885087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304800"/>
            <a:ext cx="8229600" cy="1143000"/>
          </a:xfrm>
        </p:spPr>
        <p:txBody>
          <a:bodyPr/>
          <a:lstStyle/>
          <a:p>
            <a:r>
              <a:rPr lang="en-US" dirty="0" smtClean="0"/>
              <a:t>User Stories</a:t>
            </a:r>
            <a:endParaRPr lang="en-US" dirty="0"/>
          </a:p>
        </p:txBody>
      </p:sp>
      <p:sp>
        <p:nvSpPr>
          <p:cNvPr id="5" name="Content Placeholder 4"/>
          <p:cNvSpPr>
            <a:spLocks noGrp="1"/>
          </p:cNvSpPr>
          <p:nvPr>
            <p:ph idx="1"/>
          </p:nvPr>
        </p:nvSpPr>
        <p:spPr>
          <a:xfrm>
            <a:off x="457200" y="1371600"/>
            <a:ext cx="8229600" cy="5105400"/>
          </a:xfrm>
        </p:spPr>
        <p:txBody>
          <a:bodyPr>
            <a:noAutofit/>
          </a:bodyPr>
          <a:lstStyle/>
          <a:p>
            <a:pPr marL="0" indent="0">
              <a:buNone/>
            </a:pPr>
            <a:r>
              <a:rPr lang="en-US" sz="1200" b="1" u="sng" dirty="0" smtClean="0">
                <a:latin typeface="Times New Roman" panose="02020603050405020304" pitchFamily="18" charset="0"/>
                <a:cs typeface="Times New Roman" panose="02020603050405020304" pitchFamily="18" charset="0"/>
              </a:rPr>
              <a:t>User </a:t>
            </a:r>
            <a:r>
              <a:rPr lang="en-US" sz="1200" b="1" u="sng" dirty="0">
                <a:latin typeface="Times New Roman" panose="02020603050405020304" pitchFamily="18" charset="0"/>
                <a:cs typeface="Times New Roman" panose="02020603050405020304" pitchFamily="18" charset="0"/>
              </a:rPr>
              <a:t>Story # 242 – Allow User Features to Administrators</a:t>
            </a:r>
            <a:endParaRPr lang="en-US" sz="1200" dirty="0">
              <a:latin typeface="Times New Roman" panose="02020603050405020304" pitchFamily="18" charset="0"/>
              <a:cs typeface="Times New Roman" panose="02020603050405020304" pitchFamily="18" charset="0"/>
            </a:endParaRPr>
          </a:p>
          <a:p>
            <a:pPr marL="0" indent="0">
              <a:buNone/>
            </a:pPr>
            <a:r>
              <a:rPr lang="en-US" sz="1200" b="1" dirty="0">
                <a:latin typeface="Times New Roman" panose="02020603050405020304" pitchFamily="18" charset="0"/>
                <a:cs typeface="Times New Roman" panose="02020603050405020304" pitchFamily="18" charset="0"/>
              </a:rPr>
              <a:t>Priority: Required</a:t>
            </a:r>
            <a:endParaRPr lang="en-US" sz="1200" dirty="0">
              <a:latin typeface="Times New Roman" panose="02020603050405020304" pitchFamily="18" charset="0"/>
              <a:cs typeface="Times New Roman" panose="02020603050405020304" pitchFamily="18" charset="0"/>
            </a:endParaRPr>
          </a:p>
          <a:p>
            <a:pPr marL="0" indent="0">
              <a:buNone/>
            </a:pPr>
            <a:r>
              <a:rPr lang="en-US" sz="1200" b="1" dirty="0">
                <a:latin typeface="Times New Roman" panose="02020603050405020304" pitchFamily="18" charset="0"/>
                <a:cs typeface="Times New Roman" panose="02020603050405020304" pitchFamily="18" charset="0"/>
              </a:rPr>
              <a:t>Description:</a:t>
            </a:r>
            <a:endParaRPr lang="en-US" sz="1200" dirty="0">
              <a:latin typeface="Times New Roman" panose="02020603050405020304" pitchFamily="18" charset="0"/>
              <a:cs typeface="Times New Roman" panose="02020603050405020304" pitchFamily="18" charset="0"/>
            </a:endParaRPr>
          </a:p>
          <a:p>
            <a:pPr marL="0" lvl="0" indent="0">
              <a:buNone/>
            </a:pPr>
            <a:r>
              <a:rPr lang="en-US" sz="1200" dirty="0">
                <a:latin typeface="Times New Roman" panose="02020603050405020304" pitchFamily="18" charset="0"/>
                <a:cs typeface="Times New Roman" panose="02020603050405020304" pitchFamily="18" charset="0"/>
              </a:rPr>
              <a:t>As an administrator, I want access to regular user features like uploading DNA so that I can also perform tasks on DNA.</a:t>
            </a:r>
          </a:p>
          <a:p>
            <a:pPr marL="0" indent="0">
              <a:buNone/>
            </a:pPr>
            <a:endParaRPr lang="en-US" sz="1200" b="1" u="sng" dirty="0" smtClean="0">
              <a:latin typeface="Times New Roman" panose="02020603050405020304" pitchFamily="18" charset="0"/>
              <a:cs typeface="Times New Roman" panose="02020603050405020304" pitchFamily="18" charset="0"/>
            </a:endParaRPr>
          </a:p>
          <a:p>
            <a:pPr marL="0" indent="0">
              <a:buNone/>
            </a:pPr>
            <a:r>
              <a:rPr lang="en-US" sz="1200" b="1" u="sng" dirty="0" smtClean="0">
                <a:latin typeface="Times New Roman" panose="02020603050405020304" pitchFamily="18" charset="0"/>
                <a:cs typeface="Times New Roman" panose="02020603050405020304" pitchFamily="18" charset="0"/>
              </a:rPr>
              <a:t>User Story # 243 – Modify Existing Tools Page</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Priority: Required</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Description:</a:t>
            </a:r>
            <a:endParaRPr lang="en-US" sz="1200" dirty="0" smtClean="0">
              <a:latin typeface="Times New Roman" panose="02020603050405020304" pitchFamily="18" charset="0"/>
              <a:cs typeface="Times New Roman" panose="02020603050405020304" pitchFamily="18" charset="0"/>
            </a:endParaRPr>
          </a:p>
          <a:p>
            <a:pPr marL="0" lvl="0" indent="0">
              <a:buNone/>
            </a:pPr>
            <a:r>
              <a:rPr lang="en-US" sz="1200" dirty="0" smtClean="0">
                <a:latin typeface="Times New Roman" panose="02020603050405020304" pitchFamily="18" charset="0"/>
                <a:cs typeface="Times New Roman" panose="02020603050405020304" pitchFamily="18" charset="0"/>
              </a:rPr>
              <a:t>As a user I want to be able to upload and delete files to/from my database so I can manage what to do with those files.</a:t>
            </a:r>
          </a:p>
          <a:p>
            <a:pPr marL="0" indent="0">
              <a:buNone/>
            </a:pPr>
            <a:r>
              <a:rPr lang="en-US" sz="1200" dirty="0" smtClean="0">
                <a:latin typeface="Times New Roman" panose="02020603050405020304" pitchFamily="18" charset="0"/>
                <a:cs typeface="Times New Roman" panose="02020603050405020304" pitchFamily="18" charset="0"/>
              </a:rPr>
              <a:t>  </a:t>
            </a:r>
          </a:p>
          <a:p>
            <a:pPr marL="0" indent="0">
              <a:buNone/>
            </a:pPr>
            <a:r>
              <a:rPr lang="en-US" sz="1200" b="1" u="sng" dirty="0" smtClean="0">
                <a:latin typeface="Times New Roman" panose="02020603050405020304" pitchFamily="18" charset="0"/>
                <a:cs typeface="Times New Roman" panose="02020603050405020304" pitchFamily="18" charset="0"/>
              </a:rPr>
              <a:t>User Story # 244 - Create File Verification Program</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Priority: Required</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Description:</a:t>
            </a:r>
            <a:endParaRPr lang="en-US" sz="1200" dirty="0" smtClean="0">
              <a:latin typeface="Times New Roman" panose="02020603050405020304" pitchFamily="18" charset="0"/>
              <a:cs typeface="Times New Roman" panose="02020603050405020304" pitchFamily="18" charset="0"/>
            </a:endParaRPr>
          </a:p>
          <a:p>
            <a:pPr marL="0" lvl="0" indent="0">
              <a:buNone/>
            </a:pPr>
            <a:r>
              <a:rPr lang="en-US" sz="1200" dirty="0" smtClean="0">
                <a:latin typeface="Times New Roman" panose="02020603050405020304" pitchFamily="18" charset="0"/>
                <a:cs typeface="Times New Roman" panose="02020603050405020304" pitchFamily="18" charset="0"/>
              </a:rPr>
              <a:t>As a user, I want the system to verify my files uploaded are verified, so that any tools I run on them can succeed.</a:t>
            </a:r>
          </a:p>
          <a:p>
            <a:pPr marL="0" indent="0">
              <a:buNone/>
            </a:pPr>
            <a:r>
              <a:rPr lang="en-US" sz="1200" dirty="0" smtClean="0">
                <a:latin typeface="Times New Roman" panose="02020603050405020304" pitchFamily="18" charset="0"/>
                <a:cs typeface="Times New Roman" panose="02020603050405020304" pitchFamily="18" charset="0"/>
              </a:rPr>
              <a:t> </a:t>
            </a:r>
          </a:p>
          <a:p>
            <a:pPr marL="0" indent="0">
              <a:buNone/>
            </a:pPr>
            <a:r>
              <a:rPr lang="en-US" sz="1200" dirty="0" smtClean="0">
                <a:latin typeface="Times New Roman" panose="02020603050405020304" pitchFamily="18" charset="0"/>
                <a:cs typeface="Times New Roman" panose="02020603050405020304" pitchFamily="18" charset="0"/>
              </a:rPr>
              <a:t> </a:t>
            </a:r>
            <a:r>
              <a:rPr lang="en-US" sz="1200" b="1" u="sng" dirty="0">
                <a:latin typeface="Times New Roman" panose="02020603050405020304" pitchFamily="18" charset="0"/>
                <a:cs typeface="Times New Roman" panose="02020603050405020304" pitchFamily="18" charset="0"/>
              </a:rPr>
              <a:t>User Story # 245 – Create FTP GUI Page</a:t>
            </a:r>
            <a:endParaRPr lang="en-US" sz="1200" dirty="0">
              <a:latin typeface="Times New Roman" panose="02020603050405020304" pitchFamily="18" charset="0"/>
              <a:cs typeface="Times New Roman" panose="02020603050405020304" pitchFamily="18" charset="0"/>
            </a:endParaRPr>
          </a:p>
          <a:p>
            <a:pPr marL="0" indent="0">
              <a:buNone/>
            </a:pPr>
            <a:r>
              <a:rPr lang="en-US" sz="1200" b="1" dirty="0">
                <a:latin typeface="Times New Roman" panose="02020603050405020304" pitchFamily="18" charset="0"/>
                <a:cs typeface="Times New Roman" panose="02020603050405020304" pitchFamily="18" charset="0"/>
              </a:rPr>
              <a:t>Priority: Required</a:t>
            </a:r>
            <a:endParaRPr lang="en-US" sz="1200" dirty="0">
              <a:latin typeface="Times New Roman" panose="02020603050405020304" pitchFamily="18" charset="0"/>
              <a:cs typeface="Times New Roman" panose="02020603050405020304" pitchFamily="18" charset="0"/>
            </a:endParaRPr>
          </a:p>
          <a:p>
            <a:pPr marL="0" indent="0">
              <a:buNone/>
            </a:pPr>
            <a:r>
              <a:rPr lang="en-US" sz="1200" b="1" dirty="0">
                <a:latin typeface="Times New Roman" panose="02020603050405020304" pitchFamily="18" charset="0"/>
                <a:cs typeface="Times New Roman" panose="02020603050405020304" pitchFamily="18" charset="0"/>
              </a:rPr>
              <a:t>Description:</a:t>
            </a:r>
            <a:endParaRPr lang="en-US" sz="1200" dirty="0">
              <a:latin typeface="Times New Roman" panose="02020603050405020304" pitchFamily="18" charset="0"/>
              <a:cs typeface="Times New Roman" panose="02020603050405020304" pitchFamily="18" charset="0"/>
            </a:endParaRPr>
          </a:p>
          <a:p>
            <a:pPr marL="0" lvl="0" indent="0">
              <a:buNone/>
            </a:pPr>
            <a:r>
              <a:rPr lang="en-US" sz="1200" dirty="0">
                <a:latin typeface="Times New Roman" panose="02020603050405020304" pitchFamily="18" charset="0"/>
                <a:cs typeface="Times New Roman" panose="02020603050405020304" pitchFamily="18" charset="0"/>
              </a:rPr>
              <a:t>As a user, I want to see my files in a user interface to view them and delete them. This includes both the files I upload and my result files. This is so that I have control over what </a:t>
            </a:r>
            <a:r>
              <a:rPr lang="en-US" sz="1200" dirty="0" err="1">
                <a:latin typeface="Times New Roman" panose="02020603050405020304" pitchFamily="18" charset="0"/>
                <a:cs typeface="Times New Roman" panose="02020603050405020304" pitchFamily="18" charset="0"/>
              </a:rPr>
              <a:t>GenomePro</a:t>
            </a:r>
            <a:r>
              <a:rPr lang="en-US" sz="1200" dirty="0">
                <a:latin typeface="Times New Roman" panose="02020603050405020304" pitchFamily="18" charset="0"/>
                <a:cs typeface="Times New Roman" panose="02020603050405020304" pitchFamily="18" charset="0"/>
              </a:rPr>
              <a:t> has access to AND to view my results in an FTP page.</a:t>
            </a:r>
          </a:p>
          <a:p>
            <a:pPr marL="0" indent="0">
              <a:buNone/>
            </a:pPr>
            <a:r>
              <a:rPr lang="en-US" sz="1200" dirty="0" smtClean="0">
                <a:latin typeface="Times New Roman" panose="02020603050405020304" pitchFamily="18" charset="0"/>
                <a:cs typeface="Times New Roman" panose="02020603050405020304" pitchFamily="18" charset="0"/>
              </a:rPr>
              <a:t> </a:t>
            </a:r>
          </a:p>
          <a:p>
            <a:pPr marL="0" indent="0">
              <a:buNone/>
            </a:pP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dirty="0" smtClean="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4411608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304800"/>
            <a:ext cx="8229600" cy="1143000"/>
          </a:xfrm>
        </p:spPr>
        <p:txBody>
          <a:bodyPr/>
          <a:lstStyle/>
          <a:p>
            <a:r>
              <a:rPr lang="en-US" dirty="0" smtClean="0"/>
              <a:t>User Stories</a:t>
            </a:r>
            <a:endParaRPr lang="en-US" dirty="0"/>
          </a:p>
        </p:txBody>
      </p:sp>
      <p:sp>
        <p:nvSpPr>
          <p:cNvPr id="5" name="Content Placeholder 4"/>
          <p:cNvSpPr>
            <a:spLocks noGrp="1"/>
          </p:cNvSpPr>
          <p:nvPr>
            <p:ph idx="1"/>
          </p:nvPr>
        </p:nvSpPr>
        <p:spPr>
          <a:xfrm>
            <a:off x="457200" y="1371600"/>
            <a:ext cx="8229600" cy="5105400"/>
          </a:xfrm>
        </p:spPr>
        <p:txBody>
          <a:bodyPr>
            <a:noAutofit/>
          </a:bodyPr>
          <a:lstStyle/>
          <a:p>
            <a:pPr marL="0" indent="0">
              <a:buNone/>
            </a:pPr>
            <a:r>
              <a:rPr lang="en-US" sz="1200" dirty="0" smtClean="0">
                <a:latin typeface="Times New Roman" panose="02020603050405020304" pitchFamily="18" charset="0"/>
                <a:cs typeface="Times New Roman" panose="02020603050405020304" pitchFamily="18" charset="0"/>
              </a:rPr>
              <a:t> </a:t>
            </a:r>
            <a:r>
              <a:rPr lang="en-US" sz="1200" b="1" u="sng" dirty="0" smtClean="0">
                <a:latin typeface="Times New Roman" panose="02020603050405020304" pitchFamily="18" charset="0"/>
                <a:cs typeface="Times New Roman" panose="02020603050405020304" pitchFamily="18" charset="0"/>
              </a:rPr>
              <a:t>User Story # 246 - Create Ubuntu Server CRON Jobs</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Priority: Required</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Description:</a:t>
            </a:r>
            <a:endParaRPr lang="en-US" sz="1200" dirty="0" smtClean="0">
              <a:latin typeface="Times New Roman" panose="02020603050405020304" pitchFamily="18" charset="0"/>
              <a:cs typeface="Times New Roman" panose="02020603050405020304" pitchFamily="18" charset="0"/>
            </a:endParaRPr>
          </a:p>
          <a:p>
            <a:pPr marL="0" lvl="0" indent="0">
              <a:buNone/>
            </a:pPr>
            <a:r>
              <a:rPr lang="en-US" sz="1200" dirty="0" smtClean="0">
                <a:latin typeface="Times New Roman" panose="02020603050405020304" pitchFamily="18" charset="0"/>
                <a:cs typeface="Times New Roman" panose="02020603050405020304" pitchFamily="18" charset="0"/>
              </a:rPr>
              <a:t>As a user, I want my jobs processed in a ‘first come, first serve’ order and without me being present, so that I may log in whenever I want to check the status of all the jobs I’ve submitted.</a:t>
            </a:r>
          </a:p>
          <a:p>
            <a:pPr marL="0" indent="0">
              <a:buNone/>
            </a:pP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dirty="0" smtClean="0">
                <a:latin typeface="Times New Roman" panose="02020603050405020304" pitchFamily="18" charset="0"/>
                <a:cs typeface="Times New Roman" panose="02020603050405020304" pitchFamily="18" charset="0"/>
              </a:rPr>
              <a:t> </a:t>
            </a:r>
            <a:r>
              <a:rPr lang="en-US" sz="1200" b="1" u="sng" dirty="0">
                <a:latin typeface="Times New Roman" panose="02020603050405020304" pitchFamily="18" charset="0"/>
                <a:cs typeface="Times New Roman" panose="02020603050405020304" pitchFamily="18" charset="0"/>
              </a:rPr>
              <a:t>User Story # 247 - Create Validation C Program</a:t>
            </a:r>
            <a:endParaRPr lang="en-US" sz="1200" dirty="0">
              <a:latin typeface="Times New Roman" panose="02020603050405020304" pitchFamily="18" charset="0"/>
              <a:cs typeface="Times New Roman" panose="02020603050405020304" pitchFamily="18" charset="0"/>
            </a:endParaRPr>
          </a:p>
          <a:p>
            <a:pPr marL="0" indent="0">
              <a:buNone/>
            </a:pPr>
            <a:r>
              <a:rPr lang="en-US" sz="1200" b="1" dirty="0">
                <a:latin typeface="Times New Roman" panose="02020603050405020304" pitchFamily="18" charset="0"/>
                <a:cs typeface="Times New Roman" panose="02020603050405020304" pitchFamily="18" charset="0"/>
              </a:rPr>
              <a:t>Priority: Required</a:t>
            </a:r>
            <a:endParaRPr lang="en-US" sz="1200" dirty="0">
              <a:latin typeface="Times New Roman" panose="02020603050405020304" pitchFamily="18" charset="0"/>
              <a:cs typeface="Times New Roman" panose="02020603050405020304" pitchFamily="18" charset="0"/>
            </a:endParaRPr>
          </a:p>
          <a:p>
            <a:pPr marL="0" indent="0">
              <a:buNone/>
            </a:pPr>
            <a:r>
              <a:rPr lang="en-US" sz="1200" b="1" dirty="0">
                <a:latin typeface="Times New Roman" panose="02020603050405020304" pitchFamily="18" charset="0"/>
                <a:cs typeface="Times New Roman" panose="02020603050405020304" pitchFamily="18" charset="0"/>
              </a:rPr>
              <a:t>Description:</a:t>
            </a:r>
            <a:endParaRPr lang="en-US" sz="1200" dirty="0">
              <a:latin typeface="Times New Roman" panose="02020603050405020304" pitchFamily="18" charset="0"/>
              <a:cs typeface="Times New Roman" panose="02020603050405020304" pitchFamily="18" charset="0"/>
            </a:endParaRPr>
          </a:p>
          <a:p>
            <a:pPr marL="0" lvl="0" indent="0">
              <a:buNone/>
            </a:pPr>
            <a:r>
              <a:rPr lang="en-US" sz="1200" dirty="0">
                <a:latin typeface="Times New Roman" panose="02020603050405020304" pitchFamily="18" charset="0"/>
                <a:cs typeface="Times New Roman" panose="02020603050405020304" pitchFamily="18" charset="0"/>
              </a:rPr>
              <a:t>As a user, I want the system to verify my uploaded files so that I know if they’re DNA, RNA, etc. or invalid.</a:t>
            </a:r>
          </a:p>
          <a:p>
            <a:pPr marL="0" indent="0">
              <a:buNone/>
            </a:pP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u="sng" dirty="0" smtClean="0">
                <a:latin typeface="Times New Roman" panose="02020603050405020304" pitchFamily="18" charset="0"/>
                <a:cs typeface="Times New Roman" panose="02020603050405020304" pitchFamily="18" charset="0"/>
              </a:rPr>
              <a:t>User Story # 248 – Modify Existing History Page</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Priority: Required</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Description:</a:t>
            </a:r>
            <a:endParaRPr lang="en-US" sz="1200" dirty="0" smtClean="0">
              <a:latin typeface="Times New Roman" panose="02020603050405020304" pitchFamily="18" charset="0"/>
              <a:cs typeface="Times New Roman" panose="02020603050405020304" pitchFamily="18" charset="0"/>
            </a:endParaRPr>
          </a:p>
          <a:p>
            <a:pPr marL="0" lvl="0" indent="0">
              <a:buNone/>
            </a:pPr>
            <a:r>
              <a:rPr lang="en-US" sz="1200" dirty="0" smtClean="0">
                <a:latin typeface="Times New Roman" panose="02020603050405020304" pitchFamily="18" charset="0"/>
                <a:cs typeface="Times New Roman" panose="02020603050405020304" pitchFamily="18" charset="0"/>
              </a:rPr>
              <a:t>As a user, I want to see my results listed in a table format for better where I can sort them by order of job id or submission date, so that I can easily search for results of my job submissions</a:t>
            </a:r>
          </a:p>
          <a:p>
            <a:pPr marL="0" lvl="0" indent="0">
              <a:buNone/>
            </a:pPr>
            <a:r>
              <a:rPr lang="en-US" sz="1200" dirty="0" smtClean="0">
                <a:latin typeface="Times New Roman" panose="02020603050405020304" pitchFamily="18" charset="0"/>
                <a:cs typeface="Times New Roman" panose="02020603050405020304" pitchFamily="18" charset="0"/>
              </a:rPr>
              <a:t> </a:t>
            </a:r>
            <a:endParaRPr lang="en-US" sz="1200" dirty="0">
              <a:latin typeface="Times New Roman" panose="02020603050405020304" pitchFamily="18" charset="0"/>
              <a:cs typeface="Times New Roman" panose="02020603050405020304" pitchFamily="18" charset="0"/>
            </a:endParaRPr>
          </a:p>
          <a:p>
            <a:pPr marL="0" lvl="0" indent="0">
              <a:buNone/>
            </a:pPr>
            <a:r>
              <a:rPr lang="en-US" sz="1200" b="1" u="sng" dirty="0" smtClean="0">
                <a:latin typeface="Times New Roman" panose="02020603050405020304" pitchFamily="18" charset="0"/>
                <a:cs typeface="Times New Roman" panose="02020603050405020304" pitchFamily="18" charset="0"/>
              </a:rPr>
              <a:t>User Story # 249 – Integrate Genome Signatures Functionality Tool</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Priority: Required</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Description:</a:t>
            </a:r>
            <a:endParaRPr lang="en-US" sz="1200" dirty="0" smtClean="0">
              <a:latin typeface="Times New Roman" panose="02020603050405020304" pitchFamily="18" charset="0"/>
              <a:cs typeface="Times New Roman" panose="02020603050405020304" pitchFamily="18" charset="0"/>
            </a:endParaRPr>
          </a:p>
          <a:p>
            <a:pPr marL="0" lvl="0" indent="0">
              <a:buNone/>
            </a:pPr>
            <a:r>
              <a:rPr lang="en-US" sz="1200" dirty="0" smtClean="0">
                <a:latin typeface="Times New Roman" panose="02020603050405020304" pitchFamily="18" charset="0"/>
                <a:cs typeface="Times New Roman" panose="02020603050405020304" pitchFamily="18" charset="0"/>
              </a:rPr>
              <a:t>As a user I want to be able to run a tool that find differences between each genome file so that I can better analyze them.</a:t>
            </a:r>
          </a:p>
        </p:txBody>
      </p:sp>
    </p:spTree>
    <p:extLst>
      <p:ext uri="{BB962C8B-B14F-4D97-AF65-F5344CB8AC3E}">
        <p14:creationId xmlns:p14="http://schemas.microsoft.com/office/powerpoint/2010/main" val="41042414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304800"/>
            <a:ext cx="8229600" cy="1143000"/>
          </a:xfrm>
        </p:spPr>
        <p:txBody>
          <a:bodyPr/>
          <a:lstStyle/>
          <a:p>
            <a:r>
              <a:rPr lang="en-US" dirty="0" smtClean="0"/>
              <a:t>User Stories</a:t>
            </a:r>
            <a:endParaRPr lang="en-US" dirty="0"/>
          </a:p>
        </p:txBody>
      </p:sp>
      <p:sp>
        <p:nvSpPr>
          <p:cNvPr id="5" name="Content Placeholder 4"/>
          <p:cNvSpPr>
            <a:spLocks noGrp="1"/>
          </p:cNvSpPr>
          <p:nvPr>
            <p:ph idx="1"/>
          </p:nvPr>
        </p:nvSpPr>
        <p:spPr>
          <a:xfrm>
            <a:off x="457200" y="1371600"/>
            <a:ext cx="8229600" cy="5105400"/>
          </a:xfrm>
        </p:spPr>
        <p:txBody>
          <a:bodyPr>
            <a:noAutofit/>
          </a:bodyPr>
          <a:lstStyle/>
          <a:p>
            <a:pPr marL="0" indent="0">
              <a:buNone/>
            </a:pPr>
            <a:r>
              <a:rPr lang="en-US" sz="1200" b="1" u="sng" dirty="0" smtClean="0">
                <a:latin typeface="Times New Roman" panose="02020603050405020304" pitchFamily="18" charset="0"/>
                <a:cs typeface="Times New Roman" panose="02020603050405020304" pitchFamily="18" charset="0"/>
              </a:rPr>
              <a:t>User Story # 250 – Redesign Tools Page</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Priority: Required</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Description:</a:t>
            </a:r>
            <a:endParaRPr lang="en-US" sz="1200" dirty="0" smtClean="0">
              <a:latin typeface="Times New Roman" panose="02020603050405020304" pitchFamily="18" charset="0"/>
              <a:cs typeface="Times New Roman" panose="02020603050405020304" pitchFamily="18" charset="0"/>
            </a:endParaRPr>
          </a:p>
          <a:p>
            <a:pPr marL="0" lvl="0" indent="0">
              <a:buNone/>
            </a:pPr>
            <a:r>
              <a:rPr lang="en-US" sz="1200" dirty="0" smtClean="0">
                <a:latin typeface="Times New Roman" panose="02020603050405020304" pitchFamily="18" charset="0"/>
                <a:cs typeface="Times New Roman" panose="02020603050405020304" pitchFamily="18" charset="0"/>
              </a:rPr>
              <a:t>As a user I want to be able to identify all my files by type, so that I can correctly submit a job with specific requirements.</a:t>
            </a:r>
          </a:p>
          <a:p>
            <a:pPr marL="0" indent="0">
              <a:buNone/>
            </a:pPr>
            <a:r>
              <a:rPr lang="en-US" sz="1200" dirty="0" smtClean="0">
                <a:latin typeface="Times New Roman" panose="02020603050405020304" pitchFamily="18" charset="0"/>
                <a:cs typeface="Times New Roman" panose="02020603050405020304" pitchFamily="18" charset="0"/>
              </a:rPr>
              <a:t> </a:t>
            </a:r>
          </a:p>
          <a:p>
            <a:pPr marL="0" indent="0">
              <a:buNone/>
            </a:pPr>
            <a:r>
              <a:rPr lang="en-US" sz="1200" b="1" u="sng" dirty="0" smtClean="0">
                <a:latin typeface="Times New Roman" panose="02020603050405020304" pitchFamily="18" charset="0"/>
                <a:cs typeface="Times New Roman" panose="02020603050405020304" pitchFamily="18" charset="0"/>
              </a:rPr>
              <a:t>User Story # 251 – Create Forgot Password Functionality</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Priority: Required</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Description:</a:t>
            </a:r>
            <a:endParaRPr lang="en-US" sz="1200" dirty="0" smtClean="0">
              <a:latin typeface="Times New Roman" panose="02020603050405020304" pitchFamily="18" charset="0"/>
              <a:cs typeface="Times New Roman" panose="02020603050405020304" pitchFamily="18" charset="0"/>
            </a:endParaRPr>
          </a:p>
          <a:p>
            <a:pPr marL="0" lvl="0" indent="0">
              <a:buNone/>
            </a:pPr>
            <a:r>
              <a:rPr lang="en-US" sz="1200" dirty="0" smtClean="0">
                <a:latin typeface="Times New Roman" panose="02020603050405020304" pitchFamily="18" charset="0"/>
                <a:cs typeface="Times New Roman" panose="02020603050405020304" pitchFamily="18" charset="0"/>
              </a:rPr>
              <a:t>As a user I want to be able to submit a “forgot password” request and receive a temporary password via email so that I may have access to my account.</a:t>
            </a:r>
          </a:p>
          <a:p>
            <a:pPr marL="0" indent="0">
              <a:buNone/>
            </a:pPr>
            <a:r>
              <a:rPr lang="en-US" sz="1200" dirty="0" smtClean="0">
                <a:latin typeface="Times New Roman" panose="02020603050405020304" pitchFamily="18" charset="0"/>
                <a:cs typeface="Times New Roman" panose="02020603050405020304" pitchFamily="18" charset="0"/>
              </a:rPr>
              <a:t> </a:t>
            </a:r>
          </a:p>
          <a:p>
            <a:pPr marL="0" indent="0">
              <a:buNone/>
            </a:pPr>
            <a:r>
              <a:rPr lang="en-US" sz="1200" b="1" u="sng" dirty="0" smtClean="0">
                <a:latin typeface="Times New Roman" panose="02020603050405020304" pitchFamily="18" charset="0"/>
                <a:cs typeface="Times New Roman" panose="02020603050405020304" pitchFamily="18" charset="0"/>
              </a:rPr>
              <a:t>User Story # 252 – Resend Last Email Function</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Priority: Required</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Description:</a:t>
            </a:r>
            <a:endParaRPr lang="en-US" sz="1200" dirty="0" smtClean="0">
              <a:latin typeface="Times New Roman" panose="02020603050405020304" pitchFamily="18" charset="0"/>
              <a:cs typeface="Times New Roman" panose="02020603050405020304" pitchFamily="18" charset="0"/>
            </a:endParaRPr>
          </a:p>
          <a:p>
            <a:pPr marL="0" lvl="0" indent="0">
              <a:buNone/>
            </a:pPr>
            <a:r>
              <a:rPr lang="en-US" sz="1200" dirty="0" smtClean="0">
                <a:latin typeface="Times New Roman" panose="02020603050405020304" pitchFamily="18" charset="0"/>
                <a:cs typeface="Times New Roman" panose="02020603050405020304" pitchFamily="18" charset="0"/>
              </a:rPr>
              <a:t>As a user, if I do not receive an email from </a:t>
            </a:r>
            <a:r>
              <a:rPr lang="en-US" sz="1200" dirty="0" err="1" smtClean="0">
                <a:latin typeface="Times New Roman" panose="02020603050405020304" pitchFamily="18" charset="0"/>
                <a:cs typeface="Times New Roman" panose="02020603050405020304" pitchFamily="18" charset="0"/>
              </a:rPr>
              <a:t>GenomePro</a:t>
            </a:r>
            <a:r>
              <a:rPr lang="en-US" sz="1200" dirty="0" smtClean="0">
                <a:latin typeface="Times New Roman" panose="02020603050405020304" pitchFamily="18" charset="0"/>
                <a:cs typeface="Times New Roman" panose="02020603050405020304" pitchFamily="18" charset="0"/>
              </a:rPr>
              <a:t> registration and/or update email system, I should be able to have it resent to my current email. In other words. If I register but don’t receive a confirmation email, or if I change my email and don’t receive a confirmation email, I should be able to have </a:t>
            </a:r>
            <a:r>
              <a:rPr lang="en-US" sz="1200" dirty="0" err="1" smtClean="0">
                <a:latin typeface="Times New Roman" panose="02020603050405020304" pitchFamily="18" charset="0"/>
                <a:cs typeface="Times New Roman" panose="02020603050405020304" pitchFamily="18" charset="0"/>
              </a:rPr>
              <a:t>GenomePro</a:t>
            </a:r>
            <a:r>
              <a:rPr lang="en-US" sz="1200" dirty="0" smtClean="0">
                <a:latin typeface="Times New Roman" panose="02020603050405020304" pitchFamily="18" charset="0"/>
                <a:cs typeface="Times New Roman" panose="02020603050405020304" pitchFamily="18" charset="0"/>
              </a:rPr>
              <a:t> team resend me that email confirmation.</a:t>
            </a:r>
          </a:p>
          <a:p>
            <a:pPr marL="0" indent="0">
              <a:buNone/>
            </a:pPr>
            <a:r>
              <a:rPr lang="en-US" sz="1200" b="1" dirty="0" smtClean="0">
                <a:latin typeface="Times New Roman" panose="02020603050405020304" pitchFamily="18" charset="0"/>
                <a:cs typeface="Times New Roman" panose="02020603050405020304" pitchFamily="18" charset="0"/>
              </a:rPr>
              <a:t> </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u="sng" dirty="0" smtClean="0">
                <a:latin typeface="Times New Roman" panose="02020603050405020304" pitchFamily="18" charset="0"/>
                <a:cs typeface="Times New Roman" panose="02020603050405020304" pitchFamily="18" charset="0"/>
              </a:rPr>
              <a:t>User Story # 253 – Integrate </a:t>
            </a:r>
            <a:r>
              <a:rPr lang="en-US" sz="1200" b="1" u="sng" dirty="0" err="1" smtClean="0">
                <a:latin typeface="Times New Roman" panose="02020603050405020304" pitchFamily="18" charset="0"/>
                <a:cs typeface="Times New Roman" panose="02020603050405020304" pitchFamily="18" charset="0"/>
              </a:rPr>
              <a:t>Fasta</a:t>
            </a:r>
            <a:r>
              <a:rPr lang="en-US" sz="1200" b="1" u="sng" dirty="0" smtClean="0">
                <a:latin typeface="Times New Roman" panose="02020603050405020304" pitchFamily="18" charset="0"/>
                <a:cs typeface="Times New Roman" panose="02020603050405020304" pitchFamily="18" charset="0"/>
              </a:rPr>
              <a:t> Sub-Sequence Tool</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Priority: Required</a:t>
            </a:r>
            <a:endParaRPr lang="en-US" sz="1200" dirty="0" smtClean="0">
              <a:latin typeface="Times New Roman" panose="02020603050405020304" pitchFamily="18" charset="0"/>
              <a:cs typeface="Times New Roman" panose="02020603050405020304" pitchFamily="18" charset="0"/>
            </a:endParaRPr>
          </a:p>
          <a:p>
            <a:pPr marL="0" indent="0">
              <a:buNone/>
            </a:pPr>
            <a:r>
              <a:rPr lang="en-US" sz="1200" b="1" dirty="0" smtClean="0">
                <a:latin typeface="Times New Roman" panose="02020603050405020304" pitchFamily="18" charset="0"/>
                <a:cs typeface="Times New Roman" panose="02020603050405020304" pitchFamily="18" charset="0"/>
              </a:rPr>
              <a:t>Description:</a:t>
            </a:r>
            <a:endParaRPr lang="en-US" sz="1200" dirty="0" smtClean="0">
              <a:latin typeface="Times New Roman" panose="02020603050405020304" pitchFamily="18" charset="0"/>
              <a:cs typeface="Times New Roman" panose="02020603050405020304" pitchFamily="18" charset="0"/>
            </a:endParaRPr>
          </a:p>
          <a:p>
            <a:pPr marL="0" lvl="0" indent="0">
              <a:buNone/>
            </a:pPr>
            <a:r>
              <a:rPr lang="en-US" sz="1200" dirty="0" smtClean="0">
                <a:latin typeface="Times New Roman" panose="02020603050405020304" pitchFamily="18" charset="0"/>
                <a:cs typeface="Times New Roman" panose="02020603050405020304" pitchFamily="18" charset="0"/>
              </a:rPr>
              <a:t>As a user, I want to be able to extract sub-sequences of specific lengths with my files so that I can do further studies with that information.</a:t>
            </a:r>
          </a:p>
          <a:p>
            <a:pPr marL="0" indent="0">
              <a:buNone/>
            </a:pPr>
            <a:r>
              <a:rPr lang="en-US" sz="1200" dirty="0" smtClean="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5035769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304800"/>
            <a:ext cx="8229600" cy="1143000"/>
          </a:xfrm>
        </p:spPr>
        <p:txBody>
          <a:bodyPr/>
          <a:lstStyle/>
          <a:p>
            <a:r>
              <a:rPr lang="en-US" dirty="0" smtClean="0"/>
              <a:t>User Stories</a:t>
            </a:r>
            <a:endParaRPr lang="en-US" dirty="0"/>
          </a:p>
        </p:txBody>
      </p:sp>
      <p:sp>
        <p:nvSpPr>
          <p:cNvPr id="5" name="Content Placeholder 4"/>
          <p:cNvSpPr>
            <a:spLocks noGrp="1"/>
          </p:cNvSpPr>
          <p:nvPr>
            <p:ph idx="1"/>
          </p:nvPr>
        </p:nvSpPr>
        <p:spPr>
          <a:xfrm>
            <a:off x="457200" y="1371600"/>
            <a:ext cx="8229600" cy="5105400"/>
          </a:xfrm>
        </p:spPr>
        <p:txBody>
          <a:bodyPr>
            <a:normAutofit fontScale="25000" lnSpcReduction="20000"/>
          </a:bodyPr>
          <a:lstStyle/>
          <a:p>
            <a:pPr marL="0" indent="0">
              <a:buNone/>
            </a:pPr>
            <a:r>
              <a:rPr lang="en-US" sz="4800" b="1" u="sng" dirty="0">
                <a:latin typeface="Times New Roman" panose="02020603050405020304" pitchFamily="18" charset="0"/>
                <a:cs typeface="Times New Roman" panose="02020603050405020304" pitchFamily="18" charset="0"/>
              </a:rPr>
              <a:t>User Story # 254 – Create Graphs</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Priority: Required</a:t>
            </a:r>
            <a:endParaRPr lang="en-US" sz="4800" dirty="0">
              <a:latin typeface="Times New Roman" panose="02020603050405020304" pitchFamily="18" charset="0"/>
              <a:cs typeface="Times New Roman" panose="02020603050405020304" pitchFamily="18" charset="0"/>
            </a:endParaRPr>
          </a:p>
          <a:p>
            <a:pPr marL="0" indent="0">
              <a:buNone/>
            </a:pPr>
            <a:r>
              <a:rPr lang="en-US" sz="4800" b="1" dirty="0">
                <a:latin typeface="Times New Roman" panose="02020603050405020304" pitchFamily="18" charset="0"/>
                <a:cs typeface="Times New Roman" panose="02020603050405020304" pitchFamily="18" charset="0"/>
              </a:rPr>
              <a:t>Description:</a:t>
            </a:r>
            <a:endParaRPr lang="en-US" sz="4800" dirty="0">
              <a:latin typeface="Times New Roman" panose="02020603050405020304" pitchFamily="18" charset="0"/>
              <a:cs typeface="Times New Roman" panose="02020603050405020304" pitchFamily="18" charset="0"/>
            </a:endParaRPr>
          </a:p>
          <a:p>
            <a:pPr marL="0" lvl="0" indent="0">
              <a:buNone/>
            </a:pPr>
            <a:r>
              <a:rPr lang="en-US" sz="4800" dirty="0">
                <a:latin typeface="Times New Roman" panose="02020603050405020304" pitchFamily="18" charset="0"/>
                <a:cs typeface="Times New Roman" panose="02020603050405020304" pitchFamily="18" charset="0"/>
              </a:rPr>
              <a:t>As a user, I want to see my data in both numerical and graphical representation so that I can better analyze patterns between sequences.</a:t>
            </a:r>
          </a:p>
          <a:p>
            <a:pPr marL="0" indent="0">
              <a:buNone/>
            </a:pPr>
            <a:endParaRPr lang="en-US" sz="4800" b="1" u="sng" dirty="0" smtClean="0">
              <a:latin typeface="Times New Roman" panose="02020603050405020304" pitchFamily="18" charset="0"/>
              <a:cs typeface="Times New Roman" panose="02020603050405020304" pitchFamily="18" charset="0"/>
            </a:endParaRPr>
          </a:p>
          <a:p>
            <a:pPr marL="0" indent="0">
              <a:buNone/>
            </a:pPr>
            <a:r>
              <a:rPr lang="en-US" sz="4800" b="1" u="sng" dirty="0" smtClean="0">
                <a:latin typeface="Times New Roman" panose="02020603050405020304" pitchFamily="18" charset="0"/>
                <a:cs typeface="Times New Roman" panose="02020603050405020304" pitchFamily="18" charset="0"/>
              </a:rPr>
              <a:t>User Story # 258 – Create Probes C Program</a:t>
            </a:r>
            <a:endParaRPr lang="en-US" sz="4800" dirty="0" smtClean="0">
              <a:latin typeface="Times New Roman" panose="02020603050405020304" pitchFamily="18" charset="0"/>
              <a:cs typeface="Times New Roman" panose="02020603050405020304" pitchFamily="18" charset="0"/>
            </a:endParaRPr>
          </a:p>
          <a:p>
            <a:pPr marL="0" indent="0">
              <a:buNone/>
            </a:pPr>
            <a:r>
              <a:rPr lang="en-US" sz="4800" b="1" dirty="0" smtClean="0">
                <a:latin typeface="Times New Roman" panose="02020603050405020304" pitchFamily="18" charset="0"/>
                <a:cs typeface="Times New Roman" panose="02020603050405020304" pitchFamily="18" charset="0"/>
              </a:rPr>
              <a:t>Priority: Required</a:t>
            </a:r>
            <a:endParaRPr lang="en-US" sz="4800" dirty="0" smtClean="0">
              <a:latin typeface="Times New Roman" panose="02020603050405020304" pitchFamily="18" charset="0"/>
              <a:cs typeface="Times New Roman" panose="02020603050405020304" pitchFamily="18" charset="0"/>
            </a:endParaRPr>
          </a:p>
          <a:p>
            <a:pPr marL="0" indent="0">
              <a:buNone/>
            </a:pPr>
            <a:r>
              <a:rPr lang="en-US" sz="4800" b="1" dirty="0" smtClean="0">
                <a:latin typeface="Times New Roman" panose="02020603050405020304" pitchFamily="18" charset="0"/>
                <a:cs typeface="Times New Roman" panose="02020603050405020304" pitchFamily="18" charset="0"/>
              </a:rPr>
              <a:t>Description:</a:t>
            </a:r>
            <a:endParaRPr lang="en-US" sz="4800" dirty="0" smtClean="0">
              <a:latin typeface="Times New Roman" panose="02020603050405020304" pitchFamily="18" charset="0"/>
              <a:cs typeface="Times New Roman" panose="02020603050405020304" pitchFamily="18" charset="0"/>
            </a:endParaRPr>
          </a:p>
          <a:p>
            <a:pPr marL="0" lvl="0" indent="0">
              <a:buNone/>
            </a:pPr>
            <a:r>
              <a:rPr lang="en-US" sz="4800" dirty="0" smtClean="0">
                <a:latin typeface="Times New Roman" panose="02020603050405020304" pitchFamily="18" charset="0"/>
                <a:cs typeface="Times New Roman" panose="02020603050405020304" pitchFamily="18" charset="0"/>
              </a:rPr>
              <a:t>As a user, I want to be able to get information about my map files quickly using software that can batch produce results for me, so that I can find patterns within my genome data.</a:t>
            </a:r>
          </a:p>
          <a:p>
            <a:pPr marL="0" indent="0">
              <a:buNone/>
            </a:pPr>
            <a:r>
              <a:rPr lang="en-US" sz="4800" dirty="0" smtClean="0">
                <a:latin typeface="Times New Roman" panose="02020603050405020304" pitchFamily="18" charset="0"/>
                <a:cs typeface="Times New Roman" panose="02020603050405020304" pitchFamily="18" charset="0"/>
              </a:rPr>
              <a:t> </a:t>
            </a:r>
          </a:p>
          <a:p>
            <a:pPr marL="0" indent="0">
              <a:buNone/>
            </a:pPr>
            <a:r>
              <a:rPr lang="en-US" sz="4800" b="1" u="sng" dirty="0" smtClean="0">
                <a:latin typeface="Times New Roman" panose="02020603050405020304" pitchFamily="18" charset="0"/>
                <a:cs typeface="Times New Roman" panose="02020603050405020304" pitchFamily="18" charset="0"/>
              </a:rPr>
              <a:t>User Story # 259 – Create Unique Sequences C Program</a:t>
            </a:r>
            <a:endParaRPr lang="en-US" sz="4800" dirty="0" smtClean="0">
              <a:latin typeface="Times New Roman" panose="02020603050405020304" pitchFamily="18" charset="0"/>
              <a:cs typeface="Times New Roman" panose="02020603050405020304" pitchFamily="18" charset="0"/>
            </a:endParaRPr>
          </a:p>
          <a:p>
            <a:pPr marL="0" indent="0">
              <a:buNone/>
            </a:pPr>
            <a:r>
              <a:rPr lang="en-US" sz="4800" b="1" dirty="0" smtClean="0">
                <a:latin typeface="Times New Roman" panose="02020603050405020304" pitchFamily="18" charset="0"/>
                <a:cs typeface="Times New Roman" panose="02020603050405020304" pitchFamily="18" charset="0"/>
              </a:rPr>
              <a:t>Priority: Required</a:t>
            </a:r>
            <a:endParaRPr lang="en-US" sz="4800" dirty="0" smtClean="0">
              <a:latin typeface="Times New Roman" panose="02020603050405020304" pitchFamily="18" charset="0"/>
              <a:cs typeface="Times New Roman" panose="02020603050405020304" pitchFamily="18" charset="0"/>
            </a:endParaRPr>
          </a:p>
          <a:p>
            <a:pPr marL="0" indent="0">
              <a:buNone/>
            </a:pPr>
            <a:r>
              <a:rPr lang="en-US" sz="4800" b="1" dirty="0" smtClean="0">
                <a:latin typeface="Times New Roman" panose="02020603050405020304" pitchFamily="18" charset="0"/>
                <a:cs typeface="Times New Roman" panose="02020603050405020304" pitchFamily="18" charset="0"/>
              </a:rPr>
              <a:t>Description:</a:t>
            </a:r>
            <a:endParaRPr lang="en-US" sz="4800" dirty="0" smtClean="0">
              <a:latin typeface="Times New Roman" panose="02020603050405020304" pitchFamily="18" charset="0"/>
              <a:cs typeface="Times New Roman" panose="02020603050405020304" pitchFamily="18" charset="0"/>
            </a:endParaRPr>
          </a:p>
          <a:p>
            <a:pPr marL="0" lvl="0" indent="0">
              <a:buNone/>
            </a:pPr>
            <a:r>
              <a:rPr lang="en-US" sz="4800" dirty="0" smtClean="0">
                <a:latin typeface="Times New Roman" panose="02020603050405020304" pitchFamily="18" charset="0"/>
                <a:cs typeface="Times New Roman" panose="02020603050405020304" pitchFamily="18" charset="0"/>
              </a:rPr>
              <a:t>As a user, I want to be able to identify all unique sequences from a given map file, so that I can use that information to further develop patterns within my data.</a:t>
            </a:r>
          </a:p>
          <a:p>
            <a:pPr marL="0" indent="0">
              <a:buNone/>
            </a:pPr>
            <a:r>
              <a:rPr lang="en-US" sz="4800" b="1" u="sng" dirty="0" smtClean="0">
                <a:latin typeface="Times New Roman" panose="02020603050405020304" pitchFamily="18" charset="0"/>
                <a:cs typeface="Times New Roman" panose="02020603050405020304" pitchFamily="18" charset="0"/>
              </a:rPr>
              <a:t>User Story # 260 – Create Repeated Sequences Program</a:t>
            </a:r>
            <a:endParaRPr lang="en-US" sz="4800" dirty="0" smtClean="0">
              <a:latin typeface="Times New Roman" panose="02020603050405020304" pitchFamily="18" charset="0"/>
              <a:cs typeface="Times New Roman" panose="02020603050405020304" pitchFamily="18" charset="0"/>
            </a:endParaRPr>
          </a:p>
          <a:p>
            <a:pPr marL="0" indent="0">
              <a:buNone/>
            </a:pPr>
            <a:r>
              <a:rPr lang="en-US" sz="4800" b="1" dirty="0" smtClean="0">
                <a:latin typeface="Times New Roman" panose="02020603050405020304" pitchFamily="18" charset="0"/>
                <a:cs typeface="Times New Roman" panose="02020603050405020304" pitchFamily="18" charset="0"/>
              </a:rPr>
              <a:t>Priority: Required</a:t>
            </a:r>
            <a:endParaRPr lang="en-US" sz="4800" dirty="0" smtClean="0">
              <a:latin typeface="Times New Roman" panose="02020603050405020304" pitchFamily="18" charset="0"/>
              <a:cs typeface="Times New Roman" panose="02020603050405020304" pitchFamily="18" charset="0"/>
            </a:endParaRPr>
          </a:p>
          <a:p>
            <a:pPr marL="0" indent="0">
              <a:buNone/>
            </a:pPr>
            <a:r>
              <a:rPr lang="en-US" sz="4800" b="1" dirty="0" smtClean="0">
                <a:latin typeface="Times New Roman" panose="02020603050405020304" pitchFamily="18" charset="0"/>
                <a:cs typeface="Times New Roman" panose="02020603050405020304" pitchFamily="18" charset="0"/>
              </a:rPr>
              <a:t>Description:</a:t>
            </a:r>
            <a:endParaRPr lang="en-US" sz="4800" dirty="0" smtClean="0">
              <a:latin typeface="Times New Roman" panose="02020603050405020304" pitchFamily="18" charset="0"/>
              <a:cs typeface="Times New Roman" panose="02020603050405020304" pitchFamily="18" charset="0"/>
            </a:endParaRPr>
          </a:p>
          <a:p>
            <a:pPr marL="0" lvl="0" indent="0">
              <a:buNone/>
            </a:pPr>
            <a:r>
              <a:rPr lang="en-US" sz="4800" dirty="0" smtClean="0">
                <a:latin typeface="Times New Roman" panose="02020603050405020304" pitchFamily="18" charset="0"/>
                <a:cs typeface="Times New Roman" panose="02020603050405020304" pitchFamily="18" charset="0"/>
              </a:rPr>
              <a:t>As a user, I want to be able to identify all repeated sequences from a given map file as well as its number of repeats, so that I can use that information to further develop patterns within my data.</a:t>
            </a:r>
          </a:p>
          <a:p>
            <a:pPr marL="0" indent="0">
              <a:buNone/>
            </a:pPr>
            <a:r>
              <a:rPr lang="en-US" sz="4800" dirty="0" smtClean="0">
                <a:latin typeface="Times New Roman" panose="02020603050405020304" pitchFamily="18" charset="0"/>
                <a:cs typeface="Times New Roman" panose="02020603050405020304" pitchFamily="18" charset="0"/>
              </a:rPr>
              <a:t> </a:t>
            </a:r>
          </a:p>
          <a:p>
            <a:pPr marL="0" indent="0">
              <a:buNone/>
            </a:pPr>
            <a:r>
              <a:rPr lang="en-US" sz="4800" b="1" u="sng" dirty="0" smtClean="0">
                <a:latin typeface="Times New Roman" panose="02020603050405020304" pitchFamily="18" charset="0"/>
                <a:cs typeface="Times New Roman" panose="02020603050405020304" pitchFamily="18" charset="0"/>
              </a:rPr>
              <a:t>User Story # 261 – Organize Files by Name</a:t>
            </a:r>
            <a:endParaRPr lang="en-US" sz="4800" dirty="0" smtClean="0">
              <a:latin typeface="Times New Roman" panose="02020603050405020304" pitchFamily="18" charset="0"/>
              <a:cs typeface="Times New Roman" panose="02020603050405020304" pitchFamily="18" charset="0"/>
            </a:endParaRPr>
          </a:p>
          <a:p>
            <a:pPr marL="0" indent="0">
              <a:buNone/>
            </a:pPr>
            <a:r>
              <a:rPr lang="en-US" sz="4800" b="1" dirty="0" smtClean="0">
                <a:latin typeface="Times New Roman" panose="02020603050405020304" pitchFamily="18" charset="0"/>
                <a:cs typeface="Times New Roman" panose="02020603050405020304" pitchFamily="18" charset="0"/>
              </a:rPr>
              <a:t>Priority: Required</a:t>
            </a:r>
            <a:endParaRPr lang="en-US" sz="4800" dirty="0" smtClean="0">
              <a:latin typeface="Times New Roman" panose="02020603050405020304" pitchFamily="18" charset="0"/>
              <a:cs typeface="Times New Roman" panose="02020603050405020304" pitchFamily="18" charset="0"/>
            </a:endParaRPr>
          </a:p>
          <a:p>
            <a:pPr marL="0" indent="0">
              <a:buNone/>
            </a:pPr>
            <a:r>
              <a:rPr lang="en-US" sz="4800" b="1" dirty="0" smtClean="0">
                <a:latin typeface="Times New Roman" panose="02020603050405020304" pitchFamily="18" charset="0"/>
                <a:cs typeface="Times New Roman" panose="02020603050405020304" pitchFamily="18" charset="0"/>
              </a:rPr>
              <a:t>Description:</a:t>
            </a:r>
            <a:endParaRPr lang="en-US" sz="4800" dirty="0" smtClean="0">
              <a:latin typeface="Times New Roman" panose="02020603050405020304" pitchFamily="18" charset="0"/>
              <a:cs typeface="Times New Roman" panose="02020603050405020304" pitchFamily="18" charset="0"/>
            </a:endParaRPr>
          </a:p>
          <a:p>
            <a:pPr marL="0" lvl="0" indent="0">
              <a:buNone/>
            </a:pPr>
            <a:r>
              <a:rPr lang="en-US" sz="4800" dirty="0" smtClean="0">
                <a:latin typeface="Times New Roman" panose="02020603050405020304" pitchFamily="18" charset="0"/>
                <a:cs typeface="Times New Roman" panose="02020603050405020304" pitchFamily="18" charset="0"/>
              </a:rPr>
              <a:t>As a user, I want to see my files in both the tools page and FTP page to be sorted by time uploaded, so that can easily navigate through them from most recent to the oldest.</a:t>
            </a:r>
          </a:p>
          <a:p>
            <a:pPr marL="0" indent="0">
              <a:buNone/>
            </a:pPr>
            <a:r>
              <a:rPr lang="en-US" sz="4800" dirty="0" smtClean="0">
                <a:latin typeface="Times New Roman" panose="02020603050405020304" pitchFamily="18" charset="0"/>
                <a:cs typeface="Times New Roman" panose="02020603050405020304" pitchFamily="18" charset="0"/>
              </a:rPr>
              <a:t>  </a:t>
            </a:r>
            <a:endParaRPr lang="en-US" sz="4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4462184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386</TotalTime>
  <Words>693</Words>
  <Application>Microsoft Office PowerPoint</Application>
  <PresentationFormat>On-screen Show (4:3)</PresentationFormat>
  <Paragraphs>344</Paragraphs>
  <Slides>40</Slides>
  <Notes>1</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Flow</vt:lpstr>
      <vt:lpstr>GenomePro 2.0</vt:lpstr>
      <vt:lpstr> Problem Definition    </vt:lpstr>
      <vt:lpstr>Gantt Chart</vt:lpstr>
      <vt:lpstr>User Stories</vt:lpstr>
      <vt:lpstr>User Stories</vt:lpstr>
      <vt:lpstr>User Stories</vt:lpstr>
      <vt:lpstr>User Stories</vt:lpstr>
      <vt:lpstr>User Stories</vt:lpstr>
      <vt:lpstr>User Stories</vt:lpstr>
      <vt:lpstr>User Stories</vt:lpstr>
      <vt:lpstr>User Stories</vt:lpstr>
      <vt:lpstr>Use cases Implemented</vt:lpstr>
      <vt:lpstr>Register</vt:lpstr>
      <vt:lpstr>Login</vt:lpstr>
      <vt:lpstr>Logout</vt:lpstr>
      <vt:lpstr>Submit Jobs</vt:lpstr>
      <vt:lpstr>Profile</vt:lpstr>
      <vt:lpstr>Job History</vt:lpstr>
      <vt:lpstr>Create Charts</vt:lpstr>
      <vt:lpstr>Delete Files</vt:lpstr>
      <vt:lpstr>Manage (admin)</vt:lpstr>
      <vt:lpstr>PowerPoint Presentation</vt:lpstr>
      <vt:lpstr>PowerPoint Presentation</vt:lpstr>
      <vt:lpstr>PowerPoint Presentation</vt:lpstr>
      <vt:lpstr>Security</vt:lpstr>
      <vt:lpstr>Model Controller</vt:lpstr>
      <vt:lpstr>Model Controller</vt:lpstr>
      <vt:lpstr>View Controller</vt:lpstr>
      <vt:lpstr>View Controller</vt:lpstr>
      <vt:lpstr>Verification</vt:lpstr>
      <vt:lpstr>Verification</vt:lpstr>
      <vt:lpstr>Verification</vt:lpstr>
      <vt:lpstr>Verification</vt:lpstr>
      <vt:lpstr>Verification</vt:lpstr>
      <vt:lpstr>Verification</vt:lpstr>
      <vt:lpstr>Test Scripts</vt:lpstr>
      <vt:lpstr>Test Scripts</vt:lpstr>
      <vt:lpstr>Test Scripts</vt:lpstr>
      <vt:lpstr>Test Scripts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GenomePro 2.0</dc:title>
  <dc:creator>mardoqueu assuero mesquita</dc:creator>
  <cp:lastModifiedBy>Microsoft</cp:lastModifiedBy>
  <cp:revision>36</cp:revision>
  <dcterms:created xsi:type="dcterms:W3CDTF">2015-12-09T22:27:27Z</dcterms:created>
  <dcterms:modified xsi:type="dcterms:W3CDTF">2015-12-11T00:00:51Z</dcterms:modified>
</cp:coreProperties>
</file>