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8119"/>
    <p:restoredTop sz="94643"/>
  </p:normalViewPr>
  <p:slideViewPr>
    <p:cSldViewPr>
      <p:cViewPr>
        <p:scale>
          <a:sx n="51" d="100"/>
          <a:sy n="51" d="100"/>
        </p:scale>
        <p:origin x="24" y="-302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B60418-55DF-2D41-8EE0-4B60BD821874}" type="datetime1">
              <a:rPr lang="en-US" altLang="en-US"/>
              <a:pPr/>
              <a:t>12/7/2015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45AE29D-E3A7-534B-96CC-0CBBBB7732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86698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25DB743F-6BFA-9C46-9CBD-A354941AD370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32362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ED2B63-D5A3-1F41-B270-BA83105A06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46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031A9F-234C-D24A-AD1C-9BF96785D6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652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DE7FB-8164-AA4E-BAD9-485A6F8940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38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4F8E9D-8085-304A-AC0E-E41803002B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1596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AC0D1B-F429-8549-AED0-FC2861184D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093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DD7AB-339F-FF41-BE18-01E842A8B6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14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A027DB-A776-E149-B654-EFD11DA4A0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23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BB8701-F438-364D-9F7B-0E3A561B17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6902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26BF81-0457-F644-8260-E3EC663FAC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27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069DD-1837-264C-A310-2B7CA95BF5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960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704FF4-57AE-D042-A8BC-2C2BD9932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3002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>
              <a:defRPr sz="6600"/>
            </a:lvl1pPr>
          </a:lstStyle>
          <a:p>
            <a:fld id="{4B79FC08-0B68-F049-9D98-8A6975A8A96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jpe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jp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jpe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 Box 5"/>
          <p:cNvSpPr txBox="1">
            <a:spLocks noChangeArrowheads="1"/>
          </p:cNvSpPr>
          <p:nvPr/>
        </p:nvSpPr>
        <p:spPr bwMode="auto">
          <a:xfrm>
            <a:off x="5791200" y="2257425"/>
            <a:ext cx="21336000" cy="43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</a:pPr>
            <a:r>
              <a:rPr lang="en-US" altLang="en-US" sz="7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Senior Project, </a:t>
            </a:r>
            <a:r>
              <a:rPr lang="en-US" altLang="en-US" sz="7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2015, Fall</a:t>
            </a:r>
            <a:endParaRPr lang="en-US" altLang="en-US" sz="7200" dirty="0">
              <a:latin typeface="Times New Roman" charset="0"/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6567488" y="2743200"/>
            <a:ext cx="19797712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4800" b="1" dirty="0" smtClean="0">
                <a:solidFill>
                  <a:srgbClr val="3333CC"/>
                </a:solidFill>
              </a:rPr>
              <a:t>Go Local Staff App 1.0</a:t>
            </a:r>
            <a:endParaRPr lang="en-US" altLang="en-US" sz="4800" b="1" dirty="0">
              <a:solidFill>
                <a:srgbClr val="3333CC"/>
              </a:solidFill>
            </a:endParaRP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Student: </a:t>
            </a:r>
            <a:r>
              <a:rPr lang="en-US" altLang="en-US" sz="3500" dirty="0" smtClean="0">
                <a:solidFill>
                  <a:srgbClr val="3333CC"/>
                </a:solidFill>
              </a:rPr>
              <a:t>Wilfredo G Gomez, </a:t>
            </a:r>
            <a:r>
              <a:rPr lang="en-US" altLang="en-US" sz="3500" dirty="0">
                <a:solidFill>
                  <a:srgbClr val="3333CC"/>
                </a:solidFill>
              </a:rPr>
              <a:t>Florida International University</a:t>
            </a: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Mentor:</a:t>
            </a:r>
            <a:r>
              <a:rPr lang="en-US" altLang="en-US" sz="3500" b="1" i="1" dirty="0">
                <a:solidFill>
                  <a:srgbClr val="3333CC"/>
                </a:solidFill>
              </a:rPr>
              <a:t> </a:t>
            </a:r>
            <a:r>
              <a:rPr lang="en-US" altLang="en-US" sz="3500" i="1" dirty="0" smtClean="0">
                <a:solidFill>
                  <a:srgbClr val="3333CC"/>
                </a:solidFill>
              </a:rPr>
              <a:t>Eduardo Garcia</a:t>
            </a:r>
            <a:r>
              <a:rPr lang="en-US" altLang="ja-JP" sz="3500" i="1" dirty="0" smtClean="0">
                <a:solidFill>
                  <a:srgbClr val="3333CC"/>
                </a:solidFill>
              </a:rPr>
              <a:t>, Go Local Promotions</a:t>
            </a:r>
            <a:r>
              <a:rPr lang="en-US" altLang="ja-JP" sz="3500" dirty="0" smtClean="0">
                <a:solidFill>
                  <a:srgbClr val="3333CC"/>
                </a:solidFill>
              </a:rPr>
              <a:t> </a:t>
            </a:r>
            <a:endParaRPr lang="en-US" altLang="ja-JP" sz="3500" dirty="0">
              <a:solidFill>
                <a:srgbClr val="3333CC"/>
              </a:solidFill>
            </a:endParaRPr>
          </a:p>
          <a:p>
            <a:pPr algn="ctr" eaLnBrk="1" hangingPunct="1"/>
            <a:r>
              <a:rPr lang="en-US" altLang="en-US" sz="3500" b="1" dirty="0">
                <a:solidFill>
                  <a:srgbClr val="3333CC"/>
                </a:solidFill>
              </a:rPr>
              <a:t>Instructor:</a:t>
            </a:r>
            <a:r>
              <a:rPr lang="en-US" altLang="en-US" sz="3500" b="1" i="1" dirty="0">
                <a:solidFill>
                  <a:srgbClr val="3333CC"/>
                </a:solidFill>
              </a:rPr>
              <a:t> </a:t>
            </a:r>
            <a:r>
              <a:rPr lang="en-US" altLang="en-US" sz="3500" dirty="0">
                <a:solidFill>
                  <a:srgbClr val="3333CC"/>
                </a:solidFill>
              </a:rPr>
              <a:t>Masoud Sadjadi, Florida International University</a:t>
            </a:r>
          </a:p>
        </p:txBody>
      </p:sp>
      <p:sp>
        <p:nvSpPr>
          <p:cNvPr id="14340" name="Text Box 72"/>
          <p:cNvSpPr txBox="1">
            <a:spLocks noChangeArrowheads="1"/>
          </p:cNvSpPr>
          <p:nvPr/>
        </p:nvSpPr>
        <p:spPr bwMode="auto">
          <a:xfrm>
            <a:off x="1217613" y="42367056"/>
            <a:ext cx="30632400" cy="102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3333CC"/>
              </a:buClr>
            </a:pPr>
            <a:r>
              <a:rPr lang="en-US" altLang="en-US" sz="3000" dirty="0"/>
              <a:t>The material presented in this poster is based upon the work supported </a:t>
            </a:r>
            <a:r>
              <a:rPr lang="en-US" altLang="en-US" sz="3000" dirty="0" smtClean="0"/>
              <a:t>by my product owner, Eduardo Garcia and my teammate, Luis Castillo. </a:t>
            </a:r>
            <a:r>
              <a:rPr lang="en-US" altLang="en-US" sz="3000" dirty="0"/>
              <a:t>I am </a:t>
            </a:r>
            <a:r>
              <a:rPr lang="en-US" altLang="en-US" sz="3000" dirty="0" smtClean="0"/>
              <a:t>thankful for all the support I received from my family and friends, specially my parents.</a:t>
            </a:r>
            <a:endParaRPr lang="en-US" altLang="en-US" sz="3000" dirty="0"/>
          </a:p>
        </p:txBody>
      </p:sp>
      <p:sp>
        <p:nvSpPr>
          <p:cNvPr id="14341" name="Rectangle 18"/>
          <p:cNvSpPr>
            <a:spLocks noChangeArrowheads="1"/>
          </p:cNvSpPr>
          <p:nvPr/>
        </p:nvSpPr>
        <p:spPr bwMode="auto">
          <a:xfrm>
            <a:off x="914400" y="5486400"/>
            <a:ext cx="31089600" cy="3566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" name="Text Box 19"/>
          <p:cNvSpPr txBox="1">
            <a:spLocks noChangeArrowheads="1"/>
          </p:cNvSpPr>
          <p:nvPr/>
        </p:nvSpPr>
        <p:spPr bwMode="auto">
          <a:xfrm>
            <a:off x="4114800" y="5789613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Problem</a:t>
            </a:r>
          </a:p>
        </p:txBody>
      </p:sp>
      <p:sp>
        <p:nvSpPr>
          <p:cNvPr id="14343" name="Rectangle 18"/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" name="Text Box 19"/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Acknowledgement</a:t>
            </a:r>
          </a:p>
        </p:txBody>
      </p:sp>
      <p:sp>
        <p:nvSpPr>
          <p:cNvPr id="14353" name="Rectangle 6"/>
          <p:cNvSpPr>
            <a:spLocks noChangeArrowheads="1"/>
          </p:cNvSpPr>
          <p:nvPr/>
        </p:nvSpPr>
        <p:spPr bwMode="auto">
          <a:xfrm>
            <a:off x="15925800" y="446088"/>
            <a:ext cx="47244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accent2"/>
                </a:solidFill>
              </a:rPr>
              <a:t>School of Computing &amp; Information Sciences</a:t>
            </a:r>
            <a:endParaRPr lang="en-US" altLang="en-US" sz="3200">
              <a:solidFill>
                <a:schemeClr val="accent2"/>
              </a:solidFill>
            </a:endParaRPr>
          </a:p>
        </p:txBody>
      </p:sp>
      <p:pic>
        <p:nvPicPr>
          <p:cNvPr id="14346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00" y="381000"/>
            <a:ext cx="2630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137160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33172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41148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37160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233172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41148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137160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233172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Summary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2184" y="3166096"/>
            <a:ext cx="2840745" cy="15055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975" y="218245"/>
            <a:ext cx="2997200" cy="17983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3000" y="3266403"/>
            <a:ext cx="2980600" cy="2235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7089" y="2002403"/>
            <a:ext cx="2556652" cy="14956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5796" y="2215444"/>
            <a:ext cx="1764382" cy="17643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0889" y="3392738"/>
            <a:ext cx="2616200" cy="261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7982" y="300667"/>
            <a:ext cx="1446904" cy="14469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7310" y="2442564"/>
            <a:ext cx="1970834" cy="13943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9232" y="381000"/>
            <a:ext cx="1450862" cy="14508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9993" y="345871"/>
            <a:ext cx="2232982" cy="22329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77" y="859803"/>
            <a:ext cx="7594600" cy="32766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15556" y="6978650"/>
            <a:ext cx="9858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In today’s society there are events happening around us at all times. However, event organizers still need to go through staffing agencies to hire the crew. This creates a huge financial overhead. </a:t>
            </a:r>
            <a:endParaRPr lang="en-US" sz="30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42" y="9372600"/>
            <a:ext cx="5717958" cy="427924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362200" y="14409242"/>
            <a:ext cx="9220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What we are proposing is a way to cut the middle man, the staffing agencies. We will have an </a:t>
            </a:r>
            <a:r>
              <a:rPr lang="en-US" sz="3000" smtClean="0"/>
              <a:t>iPhone </a:t>
            </a:r>
            <a:r>
              <a:rPr lang="en-US" sz="3000" smtClean="0"/>
              <a:t>application </a:t>
            </a:r>
            <a:r>
              <a:rPr lang="en-US" sz="3000" dirty="0" smtClean="0"/>
              <a:t>where crew members can find events around them, and event organizers can post jobs looking for crew in the same vicinity.</a:t>
            </a:r>
            <a:endParaRPr lang="en-US" sz="3000" dirty="0"/>
          </a:p>
        </p:txBody>
      </p:sp>
      <p:sp>
        <p:nvSpPr>
          <p:cNvPr id="22" name="TextBox 21"/>
          <p:cNvSpPr txBox="1"/>
          <p:nvPr/>
        </p:nvSpPr>
        <p:spPr>
          <a:xfrm>
            <a:off x="12725400" y="7141554"/>
            <a:ext cx="8305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current system in place for these types of </a:t>
            </a:r>
            <a:r>
              <a:rPr lang="en-US" sz="3000" smtClean="0"/>
              <a:t>services are </a:t>
            </a:r>
            <a:r>
              <a:rPr lang="en-US" sz="3000" dirty="0" smtClean="0"/>
              <a:t>online staffing agencies with local offices in some metropolitan cities.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event organizers need to sign a contract with the agency and they will provide the staff.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This restricts the organizers from discovering talents that may not be registered with the agency.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Event organizers end up paying more to the staffing agencies. However, staff get paid less money due to the agencies’ fees.</a:t>
            </a:r>
            <a:endParaRPr lang="en-US" sz="3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50"/>
          <a:stretch/>
        </p:blipFill>
        <p:spPr>
          <a:xfrm>
            <a:off x="13704425" y="13091880"/>
            <a:ext cx="6101556" cy="371801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098000" y="7491467"/>
            <a:ext cx="8839200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In order to overcome the problems with the current system, the Go Local Staff App should allow:</a:t>
            </a:r>
          </a:p>
          <a:p>
            <a:endParaRPr lang="en-US" sz="3000" dirty="0"/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Users to sign up for service as different type of actors.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Users to verify their phone number during registration.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Organizers to search and filter a list of staff saved on the database, based on current event’s needs.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Organizers to favorite and un-favorite staff from the resulted list.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Organizers to see staff, already registered, in a map to gauge how far they are from the event.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owner </a:t>
            </a:r>
            <a:r>
              <a:rPr lang="en-US" sz="3000" smtClean="0"/>
              <a:t>to use </a:t>
            </a:r>
            <a:r>
              <a:rPr lang="en-US" sz="3000" dirty="0" smtClean="0"/>
              <a:t>an admin website to see all the users, staff and employers, that are currently registered.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174200" y="18640462"/>
            <a:ext cx="883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iPhone application was built on </a:t>
            </a:r>
            <a:r>
              <a:rPr lang="en-US" sz="3000" dirty="0" err="1" smtClean="0"/>
              <a:t>Xcode</a:t>
            </a:r>
            <a:r>
              <a:rPr lang="en-US" sz="3000" dirty="0" smtClean="0"/>
              <a:t> using Objective-C. We implemented it using an MVC architectural pattern.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We had a LAMP server hosted on </a:t>
            </a:r>
            <a:r>
              <a:rPr lang="en-US" sz="3000" dirty="0" err="1" smtClean="0"/>
              <a:t>DigitalOcean</a:t>
            </a:r>
            <a:r>
              <a:rPr lang="en-US" sz="3000" dirty="0" smtClean="0"/>
              <a:t> for our admin website and database.</a:t>
            </a:r>
            <a:endParaRPr lang="en-US" sz="3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7945" y="21355745"/>
            <a:ext cx="4285887" cy="701476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2174200" y="21487198"/>
            <a:ext cx="44196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application running on the iPhone will connect to the database to show either a detailed information about a registered user, or a map view of the users in the list represented by pins.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transfer of data from and to the application was done using JSON open standard format.</a:t>
            </a:r>
            <a:endParaRPr lang="en-US" sz="3000" dirty="0"/>
          </a:p>
        </p:txBody>
      </p:sp>
      <p:sp>
        <p:nvSpPr>
          <p:cNvPr id="14338" name="TextBox 14337"/>
          <p:cNvSpPr txBox="1"/>
          <p:nvPr/>
        </p:nvSpPr>
        <p:spPr>
          <a:xfrm>
            <a:off x="2115556" y="30403800"/>
            <a:ext cx="94668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Manual verification was used to test the application.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Data was inserted into the database for testing purposes.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/>
              <a:t>The test data was collected from real life users except their pictures.</a:t>
            </a:r>
          </a:p>
        </p:txBody>
      </p:sp>
      <p:pic>
        <p:nvPicPr>
          <p:cNvPr id="14342" name="Picture 1434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77" y="33161968"/>
            <a:ext cx="10557724" cy="5365671"/>
          </a:xfrm>
          <a:prstGeom prst="rect">
            <a:avLst/>
          </a:prstGeom>
        </p:spPr>
      </p:pic>
      <p:pic>
        <p:nvPicPr>
          <p:cNvPr id="14344" name="Picture 1434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284" y="37689439"/>
            <a:ext cx="1486293" cy="838200"/>
          </a:xfrm>
          <a:prstGeom prst="rect">
            <a:avLst/>
          </a:prstGeom>
        </p:spPr>
      </p:pic>
      <p:pic>
        <p:nvPicPr>
          <p:cNvPr id="14345" name="Picture 1434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788" y="36202454"/>
            <a:ext cx="1472789" cy="1239993"/>
          </a:xfrm>
          <a:prstGeom prst="rect">
            <a:avLst/>
          </a:prstGeom>
        </p:spPr>
      </p:pic>
      <p:pic>
        <p:nvPicPr>
          <p:cNvPr id="14347" name="Picture 1434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4653422"/>
            <a:ext cx="1481105" cy="1279133"/>
          </a:xfrm>
          <a:prstGeom prst="rect">
            <a:avLst/>
          </a:prstGeom>
        </p:spPr>
      </p:pic>
      <p:pic>
        <p:nvPicPr>
          <p:cNvPr id="14348" name="Picture 1434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358" y="19003662"/>
            <a:ext cx="4120587" cy="9158588"/>
          </a:xfrm>
          <a:prstGeom prst="rect">
            <a:avLst/>
          </a:prstGeom>
        </p:spPr>
      </p:pic>
      <p:pic>
        <p:nvPicPr>
          <p:cNvPr id="14349" name="Picture 1434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595" y="19106339"/>
            <a:ext cx="10058400" cy="6995160"/>
          </a:xfrm>
          <a:prstGeom prst="rect">
            <a:avLst/>
          </a:prstGeom>
        </p:spPr>
      </p:pic>
      <p:pic>
        <p:nvPicPr>
          <p:cNvPr id="14350" name="Picture 1434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0475" y="30254213"/>
            <a:ext cx="2478088" cy="4398606"/>
          </a:xfrm>
          <a:prstGeom prst="rect">
            <a:avLst/>
          </a:prstGeom>
        </p:spPr>
      </p:pic>
      <p:pic>
        <p:nvPicPr>
          <p:cNvPr id="14351" name="Picture 1435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7356" y="30254213"/>
            <a:ext cx="2462125" cy="4370272"/>
          </a:xfrm>
          <a:prstGeom prst="rect">
            <a:avLst/>
          </a:prstGeom>
        </p:spPr>
      </p:pic>
      <p:pic>
        <p:nvPicPr>
          <p:cNvPr id="14352" name="Picture 14351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9557" y="30254213"/>
            <a:ext cx="2462125" cy="4370272"/>
          </a:xfrm>
          <a:prstGeom prst="rect">
            <a:avLst/>
          </a:prstGeom>
        </p:spPr>
      </p:pic>
      <p:pic>
        <p:nvPicPr>
          <p:cNvPr id="14354" name="Picture 1435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8856" y="34946713"/>
            <a:ext cx="2462125" cy="4370272"/>
          </a:xfrm>
          <a:prstGeom prst="rect">
            <a:avLst/>
          </a:prstGeom>
        </p:spPr>
      </p:pic>
      <p:pic>
        <p:nvPicPr>
          <p:cNvPr id="14357" name="Picture 1435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717" y="34943331"/>
            <a:ext cx="2478088" cy="4398606"/>
          </a:xfrm>
          <a:prstGeom prst="rect">
            <a:avLst/>
          </a:prstGeom>
        </p:spPr>
      </p:pic>
      <p:sp>
        <p:nvSpPr>
          <p:cNvPr id="14359" name="TextBox 14358"/>
          <p:cNvSpPr txBox="1"/>
          <p:nvPr/>
        </p:nvSpPr>
        <p:spPr>
          <a:xfrm>
            <a:off x="22311510" y="30630039"/>
            <a:ext cx="8458200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promotions industry right now is over saturated with staffing agencies.</a:t>
            </a:r>
          </a:p>
          <a:p>
            <a:r>
              <a:rPr lang="en-US" sz="3000" dirty="0" smtClean="0"/>
              <a:t>All of these agencies charge different fees and are limited to the staff that goes to them, either physically or online, and actually sign up.</a:t>
            </a:r>
          </a:p>
          <a:p>
            <a:r>
              <a:rPr lang="en-US" sz="3000" dirty="0" smtClean="0"/>
              <a:t>I created, along with my teammate, an iPhone application that tries to address the aforementioned issues.</a:t>
            </a:r>
          </a:p>
          <a:p>
            <a:r>
              <a:rPr lang="en-US" sz="3000" dirty="0" smtClean="0"/>
              <a:t>Using this application, event organizers can see potential staff that are available at a </a:t>
            </a:r>
            <a:r>
              <a:rPr lang="en-US" sz="3000" smtClean="0"/>
              <a:t>moment’s notice, </a:t>
            </a:r>
            <a:r>
              <a:rPr lang="en-US" sz="3000" dirty="0" smtClean="0"/>
              <a:t>and that are in the same area where the event is happening.</a:t>
            </a:r>
          </a:p>
          <a:p>
            <a:r>
              <a:rPr lang="en-US" sz="3000" dirty="0" smtClean="0"/>
              <a:t>Similarly, a staff user can see the events listed around him or her and apply if they seem fit to his or her abilities.</a:t>
            </a:r>
          </a:p>
          <a:p>
            <a:r>
              <a:rPr lang="en-US" sz="3000" dirty="0" smtClean="0"/>
              <a:t>The financial burden of a staffing agency is also removed from the equation, since the events organizers will be dealing directly with interested people suitable for the job.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643</Words>
  <Application>Microsoft Office PowerPoint</Application>
  <PresentationFormat>Custom</PresentationFormat>
  <Paragraphs>45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Times New Roman</vt:lpstr>
      <vt:lpstr>Diseño predeterminado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Willy G Gomez</dc:creator>
  <cp:lastModifiedBy>Willy Gomez</cp:lastModifiedBy>
  <cp:revision>31</cp:revision>
  <cp:lastPrinted>2015-12-07T19:26:27Z</cp:lastPrinted>
  <dcterms:created xsi:type="dcterms:W3CDTF">2015-12-07T02:01:19Z</dcterms:created>
  <dcterms:modified xsi:type="dcterms:W3CDTF">2015-12-07T21:57:28Z</dcterms:modified>
</cp:coreProperties>
</file>