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37" d="100"/>
          <a:sy n="37" d="100"/>
        </p:scale>
        <p:origin x="-472" y="-80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502696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6" name="Shape 86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13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ctr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ctr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13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13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7" cy="36262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7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7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Arial"/>
              <a:buNone/>
              <a:defRPr sz="1400"/>
            </a:lvl1pPr>
            <a:lvl2pPr marL="457200" indent="0" rtl="0">
              <a:spcBef>
                <a:spcPts val="0"/>
              </a:spcBef>
              <a:buFont typeface="Arial"/>
              <a:buNone/>
              <a:defRPr sz="1200"/>
            </a:lvl2pPr>
            <a:lvl3pPr marL="914400" indent="0" rtl="0">
              <a:spcBef>
                <a:spcPts val="0"/>
              </a:spcBef>
              <a:buFont typeface="Arial"/>
              <a:buNone/>
              <a:defRPr sz="1000"/>
            </a:lvl3pPr>
            <a:lvl4pPr marL="1371600" indent="0" rtl="0">
              <a:spcBef>
                <a:spcPts val="0"/>
              </a:spcBef>
              <a:buFont typeface="Arial"/>
              <a:buNone/>
              <a:defRPr sz="900"/>
            </a:lvl4pPr>
            <a:lvl5pPr marL="1828800" indent="0" rtl="0">
              <a:spcBef>
                <a:spcPts val="0"/>
              </a:spcBef>
              <a:buFont typeface="Arial"/>
              <a:buNone/>
              <a:defRPr sz="900"/>
            </a:lvl5pPr>
            <a:lvl6pPr marL="2286000" indent="0" rtl="0">
              <a:spcBef>
                <a:spcPts val="0"/>
              </a:spcBef>
              <a:buFont typeface="Arial"/>
              <a:buNone/>
              <a:defRPr sz="900"/>
            </a:lvl6pPr>
            <a:lvl7pPr marL="2743200" indent="0" rtl="0">
              <a:spcBef>
                <a:spcPts val="0"/>
              </a:spcBef>
              <a:buFont typeface="Arial"/>
              <a:buNone/>
              <a:defRPr sz="900"/>
            </a:lvl7pPr>
            <a:lvl8pPr marL="3200400" indent="0" rtl="0">
              <a:spcBef>
                <a:spcPts val="0"/>
              </a:spcBef>
              <a:buFont typeface="Arial"/>
              <a:buNone/>
              <a:defRPr sz="900"/>
            </a:lvl8pPr>
            <a:lvl9pPr marL="3657600" indent="0" rtl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9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Arial"/>
              <a:buNone/>
              <a:defRPr sz="1400"/>
            </a:lvl1pPr>
            <a:lvl2pPr marL="457200" indent="0" rtl="0">
              <a:spcBef>
                <a:spcPts val="0"/>
              </a:spcBef>
              <a:buFont typeface="Arial"/>
              <a:buNone/>
              <a:defRPr sz="1200"/>
            </a:lvl2pPr>
            <a:lvl3pPr marL="914400" indent="0" rtl="0">
              <a:spcBef>
                <a:spcPts val="0"/>
              </a:spcBef>
              <a:buFont typeface="Arial"/>
              <a:buNone/>
              <a:defRPr sz="1000"/>
            </a:lvl3pPr>
            <a:lvl4pPr marL="1371600" indent="0" rtl="0">
              <a:spcBef>
                <a:spcPts val="0"/>
              </a:spcBef>
              <a:buFont typeface="Arial"/>
              <a:buNone/>
              <a:defRPr sz="900"/>
            </a:lvl4pPr>
            <a:lvl5pPr marL="1828800" indent="0" rtl="0">
              <a:spcBef>
                <a:spcPts val="0"/>
              </a:spcBef>
              <a:buFont typeface="Arial"/>
              <a:buNone/>
              <a:defRPr sz="900"/>
            </a:lvl5pPr>
            <a:lvl6pPr marL="2286000" indent="0" rtl="0">
              <a:spcBef>
                <a:spcPts val="0"/>
              </a:spcBef>
              <a:buFont typeface="Arial"/>
              <a:buNone/>
              <a:defRPr sz="900"/>
            </a:lvl6pPr>
            <a:lvl7pPr marL="2743200" indent="0" rtl="0">
              <a:spcBef>
                <a:spcPts val="0"/>
              </a:spcBef>
              <a:buFont typeface="Arial"/>
              <a:buNone/>
              <a:defRPr sz="900"/>
            </a:lvl7pPr>
            <a:lvl8pPr marL="3200400" indent="0" rtl="0">
              <a:spcBef>
                <a:spcPts val="0"/>
              </a:spcBef>
              <a:buFont typeface="Arial"/>
              <a:buNone/>
              <a:defRPr sz="900"/>
            </a:lvl8pPr>
            <a:lvl9pPr marL="3657600" indent="0" rtl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 sz="2400" b="1"/>
            </a:lvl1pPr>
            <a:lvl2pPr marL="457200" indent="0" rtl="0">
              <a:spcBef>
                <a:spcPts val="0"/>
              </a:spcBef>
              <a:buFont typeface="Arial"/>
              <a:buNone/>
              <a:defRPr sz="2000" b="1"/>
            </a:lvl2pPr>
            <a:lvl3pPr marL="914400" indent="0" rtl="0">
              <a:spcBef>
                <a:spcPts val="0"/>
              </a:spcBef>
              <a:buFont typeface="Arial"/>
              <a:buNone/>
              <a:defRPr sz="1800" b="1"/>
            </a:lvl3pPr>
            <a:lvl4pPr marL="1371600" indent="0" rtl="0">
              <a:spcBef>
                <a:spcPts val="0"/>
              </a:spcBef>
              <a:buFont typeface="Arial"/>
              <a:buNone/>
              <a:defRPr sz="1600" b="1"/>
            </a:lvl4pPr>
            <a:lvl5pPr marL="1828800" indent="0" rtl="0">
              <a:spcBef>
                <a:spcPts val="0"/>
              </a:spcBef>
              <a:buFont typeface="Arial"/>
              <a:buNone/>
              <a:defRPr sz="1600" b="1"/>
            </a:lvl5pPr>
            <a:lvl6pPr marL="2286000" indent="0" rtl="0">
              <a:spcBef>
                <a:spcPts val="0"/>
              </a:spcBef>
              <a:buFont typeface="Arial"/>
              <a:buNone/>
              <a:defRPr sz="1600" b="1"/>
            </a:lvl6pPr>
            <a:lvl7pPr marL="2743200" indent="0" rtl="0">
              <a:spcBef>
                <a:spcPts val="0"/>
              </a:spcBef>
              <a:buFont typeface="Arial"/>
              <a:buNone/>
              <a:defRPr sz="1600" b="1"/>
            </a:lvl7pPr>
            <a:lvl8pPr marL="3200400" indent="0" rtl="0">
              <a:spcBef>
                <a:spcPts val="0"/>
              </a:spcBef>
              <a:buFont typeface="Arial"/>
              <a:buNone/>
              <a:defRPr sz="1600" b="1"/>
            </a:lvl8pPr>
            <a:lvl9pPr marL="3657600" indent="0" rtl="0">
              <a:spcBef>
                <a:spcPts val="0"/>
              </a:spcBef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 sz="2400" b="1"/>
            </a:lvl1pPr>
            <a:lvl2pPr marL="457200" indent="0" rtl="0">
              <a:spcBef>
                <a:spcPts val="0"/>
              </a:spcBef>
              <a:buFont typeface="Arial"/>
              <a:buNone/>
              <a:defRPr sz="2000" b="1"/>
            </a:lvl2pPr>
            <a:lvl3pPr marL="914400" indent="0" rtl="0">
              <a:spcBef>
                <a:spcPts val="0"/>
              </a:spcBef>
              <a:buFont typeface="Arial"/>
              <a:buNone/>
              <a:defRPr sz="1800" b="1"/>
            </a:lvl3pPr>
            <a:lvl4pPr marL="1371600" indent="0" rtl="0">
              <a:spcBef>
                <a:spcPts val="0"/>
              </a:spcBef>
              <a:buFont typeface="Arial"/>
              <a:buNone/>
              <a:defRPr sz="1600" b="1"/>
            </a:lvl4pPr>
            <a:lvl5pPr marL="1828800" indent="0" rtl="0">
              <a:spcBef>
                <a:spcPts val="0"/>
              </a:spcBef>
              <a:buFont typeface="Arial"/>
              <a:buNone/>
              <a:defRPr sz="1600" b="1"/>
            </a:lvl5pPr>
            <a:lvl6pPr marL="2286000" indent="0" rtl="0">
              <a:spcBef>
                <a:spcPts val="0"/>
              </a:spcBef>
              <a:buFont typeface="Arial"/>
              <a:buNone/>
              <a:defRPr sz="1600" b="1"/>
            </a:lvl6pPr>
            <a:lvl7pPr marL="2743200" indent="0" rtl="0">
              <a:spcBef>
                <a:spcPts val="0"/>
              </a:spcBef>
              <a:buFont typeface="Arial"/>
              <a:buNone/>
              <a:defRPr sz="1600" b="1"/>
            </a:lvl7pPr>
            <a:lvl8pPr marL="3200400" indent="0" rtl="0">
              <a:spcBef>
                <a:spcPts val="0"/>
              </a:spcBef>
              <a:buFont typeface="Arial"/>
              <a:buNone/>
              <a:defRPr sz="1600" b="1"/>
            </a:lvl8pPr>
            <a:lvl9pPr marL="3657600" indent="0" rtl="0">
              <a:spcBef>
                <a:spcPts val="0"/>
              </a:spcBef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 sz="4000" b="1" cap="none"/>
            </a:lvl1pPr>
            <a:lvl2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 sz="2000"/>
            </a:lvl1pPr>
            <a:lvl2pPr marL="457200" indent="0" rtl="0">
              <a:spcBef>
                <a:spcPts val="0"/>
              </a:spcBef>
              <a:buFont typeface="Arial"/>
              <a:buNone/>
              <a:defRPr sz="1800"/>
            </a:lvl2pPr>
            <a:lvl3pPr marL="914400" indent="0" rtl="0">
              <a:spcBef>
                <a:spcPts val="0"/>
              </a:spcBef>
              <a:buFont typeface="Arial"/>
              <a:buNone/>
              <a:defRPr sz="1600"/>
            </a:lvl3pPr>
            <a:lvl4pPr marL="1371600" indent="0" rtl="0">
              <a:spcBef>
                <a:spcPts val="0"/>
              </a:spcBef>
              <a:buFont typeface="Arial"/>
              <a:buNone/>
              <a:defRPr sz="1400"/>
            </a:lvl4pPr>
            <a:lvl5pPr marL="1828800" indent="0" rtl="0">
              <a:spcBef>
                <a:spcPts val="0"/>
              </a:spcBef>
              <a:buFont typeface="Arial"/>
              <a:buNone/>
              <a:defRPr sz="1400"/>
            </a:lvl5pPr>
            <a:lvl6pPr marL="2286000" indent="0" rtl="0">
              <a:spcBef>
                <a:spcPts val="0"/>
              </a:spcBef>
              <a:buFont typeface="Arial"/>
              <a:buNone/>
              <a:defRPr sz="1400"/>
            </a:lvl6pPr>
            <a:lvl7pPr marL="2743200" indent="0" rtl="0">
              <a:spcBef>
                <a:spcPts val="0"/>
              </a:spcBef>
              <a:buFont typeface="Arial"/>
              <a:buNone/>
              <a:defRPr sz="1400"/>
            </a:lvl7pPr>
            <a:lvl8pPr marL="3200400" indent="0" rtl="0">
              <a:spcBef>
                <a:spcPts val="0"/>
              </a:spcBef>
              <a:buFont typeface="Arial"/>
              <a:buNone/>
              <a:defRPr sz="1400"/>
            </a:lvl8pPr>
            <a:lvl9pPr marL="3657600" indent="0" rtl="0">
              <a:spcBef>
                <a:spcPts val="0"/>
              </a:spcBef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5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13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3.png"/><Relationship Id="rId16" Type="http://schemas.openxmlformats.org/officeDocument/2006/relationships/image" Target="../media/image14.png"/><Relationship Id="rId17" Type="http://schemas.openxmlformats.org/officeDocument/2006/relationships/image" Target="../media/image15.png"/><Relationship Id="rId18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jpg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/>
        </p:nvSpPr>
        <p:spPr>
          <a:xfrm>
            <a:off x="5791200" y="2189975"/>
            <a:ext cx="21335999" cy="1077899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i="0" u="none" strike="noStrike" cap="none" baseline="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2015</a:t>
            </a:r>
            <a:r>
              <a:rPr lang="en-US" sz="7200" b="1" i="0" u="none" strike="noStrike" cap="none" baseline="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Fall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6567486" y="2743200"/>
            <a:ext cx="19797712" cy="2452687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4800" b="1" i="0" u="none" strike="noStrike" cap="none" baseline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RMCuff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baseline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Marc-Antoine Roger,</a:t>
            </a:r>
            <a:r>
              <a:rPr lang="en-US" sz="3500" b="0" i="0" u="none" strike="noStrike" cap="none" baseline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baseline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baseline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>
                <a:solidFill>
                  <a:srgbClr val="3333CC"/>
                </a:solidFill>
              </a:rPr>
              <a:t>Peter Dickson</a:t>
            </a:r>
            <a:r>
              <a:rPr lang="en-US" sz="3500" b="0" i="0" u="none" strike="noStrike" cap="none" baseline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 baseline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>
                <a:solidFill>
                  <a:srgbClr val="3333CC"/>
                </a:solidFill>
              </a:rPr>
              <a:t>RMCuff</a:t>
            </a:r>
            <a:r>
              <a:rPr lang="en-US" sz="3500" b="0" i="0" u="none" strike="noStrike" cap="none" baseline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baseline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baseline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baseline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1150137" y="42404587"/>
            <a:ext cx="30632400" cy="561899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493712" marR="0" lvl="0" indent="-49371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domain knowledge a</a:t>
            </a:r>
            <a:r>
              <a:rPr lang="en-US" sz="3000">
                <a:solidFill>
                  <a:schemeClr val="dk1"/>
                </a:solidFill>
              </a:rPr>
              <a:t>nd creative problem solution ideas </a:t>
            </a:r>
            <a:r>
              <a:rPr lang="en-US"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supported by</a:t>
            </a:r>
            <a:r>
              <a:rPr lang="en-US" sz="3000">
                <a:solidFill>
                  <a:schemeClr val="dk1"/>
                </a:solidFill>
              </a:rPr>
              <a:t> Peter Dickson.</a:t>
            </a:r>
            <a:r>
              <a:rPr lang="en-US"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 am thankful to the help that I received from my group member</a:t>
            </a:r>
            <a:r>
              <a:rPr lang="en-US" sz="3000">
                <a:solidFill>
                  <a:schemeClr val="dk1"/>
                </a:solidFill>
              </a:rPr>
              <a:t>, Marc Roger.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14400" y="5486400"/>
            <a:ext cx="31089600" cy="35164798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4966975" y="5789600"/>
            <a:ext cx="3945599" cy="731700"/>
          </a:xfrm>
          <a:prstGeom prst="rect">
            <a:avLst/>
          </a:prstGeom>
          <a:solidFill>
            <a:srgbClr val="0033CC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21550" y="42144650"/>
            <a:ext cx="31089600" cy="15144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2893837" y="41008512"/>
            <a:ext cx="4979999" cy="730199"/>
          </a:xfrm>
          <a:prstGeom prst="rect">
            <a:avLst/>
          </a:prstGeom>
          <a:solidFill>
            <a:srgbClr val="0033CC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x="15925800" y="446087"/>
            <a:ext cx="4724400" cy="1077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 baseline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6" name="Shape 9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87" cy="1219199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/>
        </p:nvSpPr>
        <p:spPr>
          <a:xfrm>
            <a:off x="4966975" y="13306550"/>
            <a:ext cx="4298100" cy="731700"/>
          </a:xfrm>
          <a:prstGeom prst="rect">
            <a:avLst/>
          </a:prstGeom>
          <a:solidFill>
            <a:srgbClr val="0033CC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3680150" y="26245150"/>
            <a:ext cx="3945599" cy="731700"/>
          </a:xfrm>
          <a:prstGeom prst="rect">
            <a:avLst/>
          </a:prstGeom>
          <a:solidFill>
            <a:srgbClr val="0033CC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20381200" y="5789600"/>
            <a:ext cx="4298100" cy="731700"/>
          </a:xfrm>
          <a:prstGeom prst="rect">
            <a:avLst/>
          </a:prstGeom>
          <a:solidFill>
            <a:srgbClr val="0033CC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System 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11668600" y="26245137"/>
            <a:ext cx="4298100" cy="731700"/>
          </a:xfrm>
          <a:prstGeom prst="rect">
            <a:avLst/>
          </a:prstGeom>
          <a:solidFill>
            <a:srgbClr val="0033CC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</p:txBody>
      </p:sp>
      <p:pic>
        <p:nvPicPr>
          <p:cNvPr id="101" name="Shape 10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87725" y="6818675"/>
            <a:ext cx="18641149" cy="18987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 txBox="1"/>
          <p:nvPr/>
        </p:nvSpPr>
        <p:spPr>
          <a:xfrm>
            <a:off x="19000825" y="26245137"/>
            <a:ext cx="3945599" cy="731700"/>
          </a:xfrm>
          <a:prstGeom prst="rect">
            <a:avLst/>
          </a:prstGeom>
          <a:solidFill>
            <a:srgbClr val="0033CC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25867675" y="22137387"/>
            <a:ext cx="3945599" cy="731700"/>
          </a:xfrm>
          <a:prstGeom prst="rect">
            <a:avLst/>
          </a:prstGeom>
          <a:solidFill>
            <a:srgbClr val="0033CC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3680150" y="36137825"/>
            <a:ext cx="3945599" cy="731700"/>
          </a:xfrm>
          <a:prstGeom prst="rect">
            <a:avLst/>
          </a:prstGeom>
          <a:solidFill>
            <a:srgbClr val="0033CC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</p:txBody>
      </p:sp>
      <p:sp>
        <p:nvSpPr>
          <p:cNvPr id="105" name="Shape 105"/>
          <p:cNvSpPr txBox="1"/>
          <p:nvPr/>
        </p:nvSpPr>
        <p:spPr>
          <a:xfrm>
            <a:off x="1416775" y="14335625"/>
            <a:ext cx="11276400" cy="1037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Mobile Applications for tracking blood pressure in older adults such as iHealth exist, but they fail to remain minimal and simple enough for the elderly to use easily 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They lack functionality for the caregivers of a blood pressure patient to track results and set blood pressure schedules 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iHealth keeps track of blood pressure, weight, calories consumed and burned, sleep, and so on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It provides diary and goal tracking features 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Excess of functionality leads to use complexity and user interface complexity</a:t>
            </a:r>
          </a:p>
          <a:p>
            <a:pPr marL="457200" lvl="0" indent="0" rtl="0">
              <a:spcBef>
                <a:spcPts val="0"/>
              </a:spcBef>
              <a:buNone/>
            </a:pPr>
            <a:endParaRPr sz="3000"/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In the current non-software system, a primary caregiver takes the responsibility of tracking the blood pressure of a patient, usually a loved one, over the phone with a few occasional personal visits 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Typically they would tell the patient to take their blood pressure at a certain time, and just have to take their word for it 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patient and caregiver largely communicate over the phone, and a patient is able to lie about reading outcomes, to longer support negative habits 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It requires a lot of responsibility on the patient side and a lot of trust on the primary caregiver side</a:t>
            </a:r>
          </a:p>
        </p:txBody>
      </p:sp>
      <p:sp>
        <p:nvSpPr>
          <p:cNvPr id="106" name="Shape 106"/>
          <p:cNvSpPr txBox="1"/>
          <p:nvPr/>
        </p:nvSpPr>
        <p:spPr>
          <a:xfrm>
            <a:off x="1416775" y="6818675"/>
            <a:ext cx="11276400" cy="6190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Since the advent of wearable technology, health applications have become extremely popular and have flooded mobile device application stores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Most of these health applications are geared around tracking fitness statistics such as distance traveled and calories burned for young adults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The feature complexity and user interfaces of many of these applications are geared towards a younger audience who grew up with and are savvy of, technology 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They are also meant for self tracking, which isn’t very ideal for elderly individuals who lack the technological skills and self motivation, and require the help of a related primary caregiver to stay on top of things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3000">
              <a:solidFill>
                <a:schemeClr val="dk1"/>
              </a:solidFill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1344925" y="27415600"/>
            <a:ext cx="8077800" cy="7934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system will allow Patients to communicate with a custom blood pressure cuff via Bluetooth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system will remember the bluetooth device to allow easier connections after first use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Once a bluetooth reading has been successfully performed, the reading will be pushed automatically to the caregivers app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system will allow the Primary Caregiver to send their Patient a scheduled reading time and date via push notification which will automatically notify the patient at the right time </a:t>
            </a:r>
          </a:p>
          <a:p>
            <a:pPr marL="457200" lvl="0" indent="-419100">
              <a:spcBef>
                <a:spcPts val="0"/>
              </a:spcBef>
              <a:buSzPct val="100000"/>
              <a:buChar char="●"/>
            </a:pPr>
            <a:r>
              <a:rPr lang="en-US" sz="3000"/>
              <a:t>The system will allow both the Patient and Primary Caregiver to track the Patient’s blood pressure readings and schedule</a:t>
            </a:r>
          </a:p>
        </p:txBody>
      </p:sp>
      <p:sp>
        <p:nvSpPr>
          <p:cNvPr id="108" name="Shape 108"/>
          <p:cNvSpPr txBox="1"/>
          <p:nvPr/>
        </p:nvSpPr>
        <p:spPr>
          <a:xfrm>
            <a:off x="9944950" y="27415600"/>
            <a:ext cx="7745399" cy="9453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3000">
                <a:solidFill>
                  <a:schemeClr val="dk1"/>
                </a:solidFill>
              </a:rPr>
              <a:t>Implementation of the bluetooth functionality of the MVC is as follows: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An arduino was used as a bluetooth device to simulate readings from an actual device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app connects to the arduino by searching nearby devices for a predefined device name that is unique only to RMCuff devices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Once connected the app stores the unique device address for future connections to skip future  searching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When the user selects “Take Reading”, a message is sent to the arduino with the command to generate a random reading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reading is passed back to the app and displayed to the patient</a:t>
            </a:r>
          </a:p>
        </p:txBody>
      </p:sp>
      <p:sp>
        <p:nvSpPr>
          <p:cNvPr id="109" name="Shape 109"/>
          <p:cNvSpPr txBox="1"/>
          <p:nvPr/>
        </p:nvSpPr>
        <p:spPr>
          <a:xfrm>
            <a:off x="1389100" y="37202462"/>
            <a:ext cx="30154500" cy="3473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Elderly blood pressure patients face a problem, they lack a way to effectively leverage technology and the help of loved ones (caregivers) to stay on top of their blood pressure monitoring and reporting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current system health tracking software solutions are very popular at the moment, but they are riddled with over-functionality and complicated user interfaces which are very difficult for the elderly to use. Elderly blood pressure patients require a minimal product that is intuitive, and helps them easily track their blood pressure</a:t>
            </a:r>
          </a:p>
          <a:p>
            <a:pPr marL="457200" lvl="0" indent="-419100">
              <a:spcBef>
                <a:spcPts val="0"/>
              </a:spcBef>
              <a:buSzPct val="100000"/>
              <a:buChar char="●"/>
            </a:pPr>
            <a:r>
              <a:rPr lang="en-US" sz="3000"/>
              <a:t>The proposed solution allows the Primary Caregiver and Patient to work in a collaborative manner to track, schedule, and report Patient blood pressure readings. It makes use of a minimal interface to make the process simpler for the elderly</a:t>
            </a:r>
          </a:p>
        </p:txBody>
      </p:sp>
      <p:pic>
        <p:nvPicPr>
          <p:cNvPr id="110" name="Shape 1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734687" y="571375"/>
            <a:ext cx="3305174" cy="188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741175" y="644975"/>
            <a:ext cx="4298099" cy="1734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14400" y="1396175"/>
            <a:ext cx="2630400" cy="263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65562" y="1396175"/>
            <a:ext cx="1581150" cy="245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3414475" y="2728925"/>
            <a:ext cx="3945600" cy="263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7761625" y="3359937"/>
            <a:ext cx="4257198" cy="121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293212" y="442787"/>
            <a:ext cx="2857500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793275" y="2793137"/>
            <a:ext cx="1857375" cy="185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349875" y="24742925"/>
            <a:ext cx="394335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873825" y="24534325"/>
            <a:ext cx="3943348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Shape 120"/>
          <p:cNvSpPr txBox="1"/>
          <p:nvPr/>
        </p:nvSpPr>
        <p:spPr>
          <a:xfrm>
            <a:off x="18212575" y="27415600"/>
            <a:ext cx="5522100" cy="7934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Testing of the bluetooth arduino code was done through an arduino simulator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Serial input of bluetooth commands were stubbed 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Serial output of blood pressure readings were verified against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Testing of the bluetooth app code was a mix of android test scripts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Scripts simulated install and user interaction with the installed APK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And with automated testing on an emulator</a:t>
            </a:r>
          </a:p>
          <a:p>
            <a:pPr lvl="0" rtl="0">
              <a:spcBef>
                <a:spcPts val="0"/>
              </a:spcBef>
              <a:buNone/>
            </a:pPr>
            <a:endParaRPr sz="3000"/>
          </a:p>
        </p:txBody>
      </p:sp>
      <p:pic>
        <p:nvPicPr>
          <p:cNvPr id="121" name="Shape 121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24200825" y="30469900"/>
            <a:ext cx="3482154" cy="6190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Shape 122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28149175" y="23574250"/>
            <a:ext cx="3482154" cy="6190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24200837" y="23574253"/>
            <a:ext cx="3482154" cy="6190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Shape 124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28149125" y="30469900"/>
            <a:ext cx="3482154" cy="6190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</Words>
  <Application>Microsoft Macintosh PowerPoint</Application>
  <PresentationFormat>Custom</PresentationFormat>
  <Paragraphs>51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Diseño predeterminado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David</cp:lastModifiedBy>
  <cp:revision>1</cp:revision>
  <dcterms:modified xsi:type="dcterms:W3CDTF">2015-12-10T04:37:10Z</dcterms:modified>
</cp:coreProperties>
</file>