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4" d="100"/>
          <a:sy n="54" d="100"/>
        </p:scale>
        <p:origin x="1296" y="296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0551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86" name="Shape 86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indent="-654050" algn="l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5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indent="-515937" algn="l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13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indent="-365125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indent="-474663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ctr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ctr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ctr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indent="-654050" algn="l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5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indent="-515937" algn="l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13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indent="-365125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indent="-474663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indent="-654050" algn="l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5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indent="-515937" algn="l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13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indent="-365125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indent="-474663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7" cy="362622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2000" b="1"/>
            </a:lvl1pPr>
            <a:lvl2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Shape 32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7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7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Arial"/>
              <a:buNone/>
              <a:defRPr sz="1400"/>
            </a:lvl1pPr>
            <a:lvl2pPr marL="457200" indent="0" rtl="0">
              <a:spcBef>
                <a:spcPts val="0"/>
              </a:spcBef>
              <a:buFont typeface="Arial"/>
              <a:buNone/>
              <a:defRPr sz="1200"/>
            </a:lvl2pPr>
            <a:lvl3pPr marL="914400" indent="0" rtl="0">
              <a:spcBef>
                <a:spcPts val="0"/>
              </a:spcBef>
              <a:buFont typeface="Arial"/>
              <a:buNone/>
              <a:defRPr sz="1000"/>
            </a:lvl3pPr>
            <a:lvl4pPr marL="1371600" indent="0" rtl="0">
              <a:spcBef>
                <a:spcPts val="0"/>
              </a:spcBef>
              <a:buFont typeface="Arial"/>
              <a:buNone/>
              <a:defRPr sz="900"/>
            </a:lvl4pPr>
            <a:lvl5pPr marL="1828800" indent="0" rtl="0">
              <a:spcBef>
                <a:spcPts val="0"/>
              </a:spcBef>
              <a:buFont typeface="Arial"/>
              <a:buNone/>
              <a:defRPr sz="900"/>
            </a:lvl5pPr>
            <a:lvl6pPr marL="2286000" indent="0" rtl="0">
              <a:spcBef>
                <a:spcPts val="0"/>
              </a:spcBef>
              <a:buFont typeface="Arial"/>
              <a:buNone/>
              <a:defRPr sz="900"/>
            </a:lvl6pPr>
            <a:lvl7pPr marL="2743200" indent="0" rtl="0">
              <a:spcBef>
                <a:spcPts val="0"/>
              </a:spcBef>
              <a:buFont typeface="Arial"/>
              <a:buNone/>
              <a:defRPr sz="900"/>
            </a:lvl7pPr>
            <a:lvl8pPr marL="3200400" indent="0" rtl="0">
              <a:spcBef>
                <a:spcPts val="0"/>
              </a:spcBef>
              <a:buFont typeface="Arial"/>
              <a:buNone/>
              <a:defRPr sz="900"/>
            </a:lvl8pPr>
            <a:lvl9pPr marL="3657600" indent="0" rtl="0">
              <a:spcBef>
                <a:spcPts val="0"/>
              </a:spcBef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2000" b="1"/>
            </a:lvl1pPr>
            <a:lvl2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9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3200"/>
            </a:lvl1pPr>
            <a:lvl2pPr rtl="0">
              <a:spcBef>
                <a:spcPts val="0"/>
              </a:spcBef>
              <a:defRPr sz="2800"/>
            </a:lvl2pPr>
            <a:lvl3pPr rtl="0">
              <a:spcBef>
                <a:spcPts val="0"/>
              </a:spcBef>
              <a:defRPr sz="2400"/>
            </a:lvl3pPr>
            <a:lvl4pPr rtl="0">
              <a:spcBef>
                <a:spcPts val="0"/>
              </a:spcBef>
              <a:defRPr sz="2000"/>
            </a:lvl4pPr>
            <a:lvl5pPr rtl="0">
              <a:spcBef>
                <a:spcPts val="0"/>
              </a:spcBef>
              <a:defRPr sz="2000"/>
            </a:lvl5pPr>
            <a:lvl6pPr rtl="0">
              <a:spcBef>
                <a:spcPts val="0"/>
              </a:spcBef>
              <a:defRPr sz="2000"/>
            </a:lvl6pPr>
            <a:lvl7pPr rtl="0">
              <a:spcBef>
                <a:spcPts val="0"/>
              </a:spcBef>
              <a:defRPr sz="2000"/>
            </a:lvl7pPr>
            <a:lvl8pPr rtl="0">
              <a:spcBef>
                <a:spcPts val="0"/>
              </a:spcBef>
              <a:defRPr sz="2000"/>
            </a:lvl8pPr>
            <a:lvl9pPr rtl="0">
              <a:spcBef>
                <a:spcPts val="0"/>
              </a:spcBef>
              <a:defRPr sz="20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Arial"/>
              <a:buNone/>
              <a:defRPr sz="1400"/>
            </a:lvl1pPr>
            <a:lvl2pPr marL="457200" indent="0" rtl="0">
              <a:spcBef>
                <a:spcPts val="0"/>
              </a:spcBef>
              <a:buFont typeface="Arial"/>
              <a:buNone/>
              <a:defRPr sz="1200"/>
            </a:lvl2pPr>
            <a:lvl3pPr marL="914400" indent="0" rtl="0">
              <a:spcBef>
                <a:spcPts val="0"/>
              </a:spcBef>
              <a:buFont typeface="Arial"/>
              <a:buNone/>
              <a:defRPr sz="1000"/>
            </a:lvl3pPr>
            <a:lvl4pPr marL="1371600" indent="0" rtl="0">
              <a:spcBef>
                <a:spcPts val="0"/>
              </a:spcBef>
              <a:buFont typeface="Arial"/>
              <a:buNone/>
              <a:defRPr sz="900"/>
            </a:lvl4pPr>
            <a:lvl5pPr marL="1828800" indent="0" rtl="0">
              <a:spcBef>
                <a:spcPts val="0"/>
              </a:spcBef>
              <a:buFont typeface="Arial"/>
              <a:buNone/>
              <a:defRPr sz="900"/>
            </a:lvl5pPr>
            <a:lvl6pPr marL="2286000" indent="0" rtl="0">
              <a:spcBef>
                <a:spcPts val="0"/>
              </a:spcBef>
              <a:buFont typeface="Arial"/>
              <a:buNone/>
              <a:defRPr sz="900"/>
            </a:lvl6pPr>
            <a:lvl7pPr marL="2743200" indent="0" rtl="0">
              <a:spcBef>
                <a:spcPts val="0"/>
              </a:spcBef>
              <a:buFont typeface="Arial"/>
              <a:buNone/>
              <a:defRPr sz="900"/>
            </a:lvl7pPr>
            <a:lvl8pPr marL="3200400" indent="0" rtl="0">
              <a:spcBef>
                <a:spcPts val="0"/>
              </a:spcBef>
              <a:buFont typeface="Arial"/>
              <a:buNone/>
              <a:defRPr sz="900"/>
            </a:lvl8pPr>
            <a:lvl9pPr marL="3657600" indent="0" rtl="0">
              <a:spcBef>
                <a:spcPts val="0"/>
              </a:spcBef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 sz="2400" b="1"/>
            </a:lvl1pPr>
            <a:lvl2pPr marL="457200" indent="0" rtl="0">
              <a:spcBef>
                <a:spcPts val="0"/>
              </a:spcBef>
              <a:buFont typeface="Arial"/>
              <a:buNone/>
              <a:defRPr sz="2000" b="1"/>
            </a:lvl2pPr>
            <a:lvl3pPr marL="914400" indent="0" rtl="0">
              <a:spcBef>
                <a:spcPts val="0"/>
              </a:spcBef>
              <a:buFont typeface="Arial"/>
              <a:buNone/>
              <a:defRPr sz="1800" b="1"/>
            </a:lvl3pPr>
            <a:lvl4pPr marL="1371600" indent="0" rtl="0">
              <a:spcBef>
                <a:spcPts val="0"/>
              </a:spcBef>
              <a:buFont typeface="Arial"/>
              <a:buNone/>
              <a:defRPr sz="1600" b="1"/>
            </a:lvl4pPr>
            <a:lvl5pPr marL="1828800" indent="0" rtl="0">
              <a:spcBef>
                <a:spcPts val="0"/>
              </a:spcBef>
              <a:buFont typeface="Arial"/>
              <a:buNone/>
              <a:defRPr sz="1600" b="1"/>
            </a:lvl5pPr>
            <a:lvl6pPr marL="2286000" indent="0" rtl="0">
              <a:spcBef>
                <a:spcPts val="0"/>
              </a:spcBef>
              <a:buFont typeface="Arial"/>
              <a:buNone/>
              <a:defRPr sz="1600" b="1"/>
            </a:lvl6pPr>
            <a:lvl7pPr marL="2743200" indent="0" rtl="0">
              <a:spcBef>
                <a:spcPts val="0"/>
              </a:spcBef>
              <a:buFont typeface="Arial"/>
              <a:buNone/>
              <a:defRPr sz="1600" b="1"/>
            </a:lvl7pPr>
            <a:lvl8pPr marL="3200400" indent="0" rtl="0">
              <a:spcBef>
                <a:spcPts val="0"/>
              </a:spcBef>
              <a:buFont typeface="Arial"/>
              <a:buNone/>
              <a:defRPr sz="1600" b="1"/>
            </a:lvl8pPr>
            <a:lvl9pPr marL="3657600" indent="0" rtl="0">
              <a:spcBef>
                <a:spcPts val="0"/>
              </a:spcBef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 sz="2400" b="1"/>
            </a:lvl1pPr>
            <a:lvl2pPr marL="457200" indent="0" rtl="0">
              <a:spcBef>
                <a:spcPts val="0"/>
              </a:spcBef>
              <a:buFont typeface="Arial"/>
              <a:buNone/>
              <a:defRPr sz="2000" b="1"/>
            </a:lvl2pPr>
            <a:lvl3pPr marL="914400" indent="0" rtl="0">
              <a:spcBef>
                <a:spcPts val="0"/>
              </a:spcBef>
              <a:buFont typeface="Arial"/>
              <a:buNone/>
              <a:defRPr sz="1800" b="1"/>
            </a:lvl3pPr>
            <a:lvl4pPr marL="1371600" indent="0" rtl="0">
              <a:spcBef>
                <a:spcPts val="0"/>
              </a:spcBef>
              <a:buFont typeface="Arial"/>
              <a:buNone/>
              <a:defRPr sz="1600" b="1"/>
            </a:lvl4pPr>
            <a:lvl5pPr marL="1828800" indent="0" rtl="0">
              <a:spcBef>
                <a:spcPts val="0"/>
              </a:spcBef>
              <a:buFont typeface="Arial"/>
              <a:buNone/>
              <a:defRPr sz="1600" b="1"/>
            </a:lvl5pPr>
            <a:lvl6pPr marL="2286000" indent="0" rtl="0">
              <a:spcBef>
                <a:spcPts val="0"/>
              </a:spcBef>
              <a:buFont typeface="Arial"/>
              <a:buNone/>
              <a:defRPr sz="1600" b="1"/>
            </a:lvl6pPr>
            <a:lvl7pPr marL="2743200" indent="0" rtl="0">
              <a:spcBef>
                <a:spcPts val="0"/>
              </a:spcBef>
              <a:buFont typeface="Arial"/>
              <a:buNone/>
              <a:defRPr sz="1600" b="1"/>
            </a:lvl7pPr>
            <a:lvl8pPr marL="3200400" indent="0" rtl="0">
              <a:spcBef>
                <a:spcPts val="0"/>
              </a:spcBef>
              <a:buFont typeface="Arial"/>
              <a:buNone/>
              <a:defRPr sz="1600" b="1"/>
            </a:lvl8pPr>
            <a:lvl9pPr marL="3657600" indent="0" rtl="0">
              <a:spcBef>
                <a:spcPts val="0"/>
              </a:spcBef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 sz="4000" b="1" cap="none"/>
            </a:lvl1pPr>
            <a:lvl2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20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 sz="2000"/>
            </a:lvl1pPr>
            <a:lvl2pPr marL="457200" indent="0" rtl="0">
              <a:spcBef>
                <a:spcPts val="0"/>
              </a:spcBef>
              <a:buFont typeface="Arial"/>
              <a:buNone/>
              <a:defRPr sz="1800"/>
            </a:lvl2pPr>
            <a:lvl3pPr marL="914400" indent="0" rtl="0">
              <a:spcBef>
                <a:spcPts val="0"/>
              </a:spcBef>
              <a:buFont typeface="Arial"/>
              <a:buNone/>
              <a:defRPr sz="1600"/>
            </a:lvl3pPr>
            <a:lvl4pPr marL="1371600" indent="0" rtl="0">
              <a:spcBef>
                <a:spcPts val="0"/>
              </a:spcBef>
              <a:buFont typeface="Arial"/>
              <a:buNone/>
              <a:defRPr sz="1400"/>
            </a:lvl4pPr>
            <a:lvl5pPr marL="1828800" indent="0" rtl="0">
              <a:spcBef>
                <a:spcPts val="0"/>
              </a:spcBef>
              <a:buFont typeface="Arial"/>
              <a:buNone/>
              <a:defRPr sz="1400"/>
            </a:lvl5pPr>
            <a:lvl6pPr marL="2286000" indent="0" rtl="0">
              <a:spcBef>
                <a:spcPts val="0"/>
              </a:spcBef>
              <a:buFont typeface="Arial"/>
              <a:buNone/>
              <a:defRPr sz="1400"/>
            </a:lvl6pPr>
            <a:lvl7pPr marL="2743200" indent="0" rtl="0">
              <a:spcBef>
                <a:spcPts val="0"/>
              </a:spcBef>
              <a:buFont typeface="Arial"/>
              <a:buNone/>
              <a:defRPr sz="1400"/>
            </a:lvl7pPr>
            <a:lvl8pPr marL="3200400" indent="0" rtl="0">
              <a:spcBef>
                <a:spcPts val="0"/>
              </a:spcBef>
              <a:buFont typeface="Arial"/>
              <a:buNone/>
              <a:defRPr sz="1400"/>
            </a:lvl8pPr>
            <a:lvl9pPr marL="3657600" indent="0" rtl="0">
              <a:spcBef>
                <a:spcPts val="0"/>
              </a:spcBef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ctr" rtl="0">
              <a:spcBef>
                <a:spcPts val="0"/>
              </a:spcBef>
              <a:spcAft>
                <a:spcPts val="0"/>
              </a:spcAft>
              <a:defRPr sz="20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indent="-654050" algn="l" rtl="0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5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indent="-515937" algn="l" rtl="0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131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indent="-365125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1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indent="-474663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indent="-484188" algn="l" rtl="0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9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4" Type="http://schemas.openxmlformats.org/officeDocument/2006/relationships/image" Target="../media/image12.png"/><Relationship Id="rId15" Type="http://schemas.openxmlformats.org/officeDocument/2006/relationships/image" Target="../media/image13.png"/><Relationship Id="rId16" Type="http://schemas.openxmlformats.org/officeDocument/2006/relationships/image" Target="../media/image14.png"/><Relationship Id="rId17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jpg"/><Relationship Id="rId10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/>
        </p:nvSpPr>
        <p:spPr>
          <a:xfrm>
            <a:off x="5791200" y="2189975"/>
            <a:ext cx="21335999" cy="1077899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i="0" u="none" strike="noStrike" cap="none" baseline="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</a:t>
            </a: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2015</a:t>
            </a:r>
            <a:r>
              <a:rPr lang="en-US" sz="7200" b="1" i="0" u="none" strike="noStrike" cap="none" baseline="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Fall</a:t>
            </a:r>
          </a:p>
        </p:txBody>
      </p:sp>
      <p:sp>
        <p:nvSpPr>
          <p:cNvPr id="89" name="Shape 89"/>
          <p:cNvSpPr txBox="1"/>
          <p:nvPr/>
        </p:nvSpPr>
        <p:spPr>
          <a:xfrm>
            <a:off x="6567486" y="2743200"/>
            <a:ext cx="19797712" cy="2452687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4800" b="1" i="0" u="none" strike="noStrike" cap="none" baseline="0" dirty="0" err="1">
                <a:latin typeface="Arial"/>
                <a:ea typeface="Arial"/>
                <a:cs typeface="Arial"/>
                <a:sym typeface="Arial"/>
              </a:rPr>
              <a:t>RMCuff</a:t>
            </a:r>
            <a:endParaRPr lang="en-US" sz="4800" b="1" i="0" u="none" strike="noStrike" cap="none" baseline="0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baseline="0" dirty="0"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dirty="0"/>
              <a:t>David Baez,</a:t>
            </a:r>
            <a:r>
              <a:rPr lang="en-US" sz="3500" b="0" i="0" u="none" strike="noStrike" cap="none" baseline="0" dirty="0">
                <a:latin typeface="Arial"/>
                <a:ea typeface="Arial"/>
                <a:cs typeface="Arial"/>
                <a:sym typeface="Arial"/>
              </a:rPr>
              <a:t> 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baseline="0" dirty="0"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baseline="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i="1" dirty="0"/>
              <a:t>Peter Dickson</a:t>
            </a:r>
            <a:r>
              <a:rPr lang="en-US" sz="3500" b="0" i="0" u="none" strike="noStrike" cap="none" baseline="0" dirty="0"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strike="noStrike" cap="none" baseline="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 err="1"/>
              <a:t>RMCuff</a:t>
            </a:r>
            <a:r>
              <a:rPr lang="en-US" sz="3500" b="0" i="0" u="none" strike="noStrike" cap="none" baseline="0" dirty="0"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baseline="0" dirty="0"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3500" b="1" i="1" u="none" strike="noStrike" cap="none" baseline="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baseline="0" dirty="0" err="1"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baseline="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baseline="0" dirty="0" err="1"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baseline="0" dirty="0"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1150137" y="42404587"/>
            <a:ext cx="30632400" cy="561899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493712" marR="0" lvl="0" indent="-49371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domain knowledge a</a:t>
            </a:r>
            <a:r>
              <a:rPr lang="en-US" sz="3000">
                <a:solidFill>
                  <a:schemeClr val="dk1"/>
                </a:solidFill>
              </a:rPr>
              <a:t>nd creative problem solution ideas </a:t>
            </a:r>
            <a:r>
              <a:rPr lang="en-US"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supported by</a:t>
            </a:r>
            <a:r>
              <a:rPr lang="en-US" sz="3000">
                <a:solidFill>
                  <a:schemeClr val="dk1"/>
                </a:solidFill>
              </a:rPr>
              <a:t> Peter Dickson.</a:t>
            </a:r>
            <a:r>
              <a:rPr lang="en-US"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 am thankful to the help that I received from my group member</a:t>
            </a:r>
            <a:r>
              <a:rPr lang="en-US" sz="3000">
                <a:solidFill>
                  <a:schemeClr val="dk1"/>
                </a:solidFill>
              </a:rPr>
              <a:t>, Marc Roger.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14400" y="5486400"/>
            <a:ext cx="31089600" cy="35225998"/>
          </a:xfrm>
          <a:prstGeom prst="rect">
            <a:avLst/>
          </a:prstGeom>
          <a:noFill/>
          <a:ln w="63500" cap="flat" cmpd="sng">
            <a:solidFill>
              <a:srgbClr val="6AA84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4966975" y="5789600"/>
            <a:ext cx="3945599" cy="731700"/>
          </a:xfrm>
          <a:prstGeom prst="rect">
            <a:avLst/>
          </a:prstGeom>
          <a:solidFill>
            <a:srgbClr val="6AA84F"/>
          </a:soli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21550" y="42144650"/>
            <a:ext cx="31089600" cy="1514400"/>
          </a:xfrm>
          <a:prstGeom prst="rect">
            <a:avLst/>
          </a:prstGeom>
          <a:noFill/>
          <a:ln w="63500" cap="flat" cmpd="sng">
            <a:solidFill>
              <a:srgbClr val="6AA84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Shape 94"/>
          <p:cNvSpPr txBox="1"/>
          <p:nvPr/>
        </p:nvSpPr>
        <p:spPr>
          <a:xfrm>
            <a:off x="2893837" y="41008512"/>
            <a:ext cx="4979999" cy="730199"/>
          </a:xfrm>
          <a:prstGeom prst="rect">
            <a:avLst/>
          </a:prstGeom>
          <a:solidFill>
            <a:srgbClr val="6AA84F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5" name="Shape 95"/>
          <p:cNvSpPr txBox="1"/>
          <p:nvPr/>
        </p:nvSpPr>
        <p:spPr>
          <a:xfrm>
            <a:off x="15925800" y="446087"/>
            <a:ext cx="4724400" cy="10778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 baseline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6" name="Shape 9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87" cy="1219199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 txBox="1"/>
          <p:nvPr/>
        </p:nvSpPr>
        <p:spPr>
          <a:xfrm>
            <a:off x="4966975" y="13306550"/>
            <a:ext cx="4298100" cy="731700"/>
          </a:xfrm>
          <a:prstGeom prst="rect">
            <a:avLst/>
          </a:prstGeom>
          <a:solidFill>
            <a:srgbClr val="6AA84F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3489925" y="26303650"/>
            <a:ext cx="3945599" cy="731700"/>
          </a:xfrm>
          <a:prstGeom prst="rect">
            <a:avLst/>
          </a:prstGeom>
          <a:solidFill>
            <a:srgbClr val="6AA84F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20381200" y="5789600"/>
            <a:ext cx="4298100" cy="731700"/>
          </a:xfrm>
          <a:prstGeom prst="rect">
            <a:avLst/>
          </a:prstGeom>
          <a:solidFill>
            <a:srgbClr val="6AA84F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System  Design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11074450" y="26303650"/>
            <a:ext cx="4298100" cy="731700"/>
          </a:xfrm>
          <a:prstGeom prst="rect">
            <a:avLst/>
          </a:prstGeom>
          <a:solidFill>
            <a:srgbClr val="6AA84F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</p:txBody>
      </p:sp>
      <p:sp>
        <p:nvSpPr>
          <p:cNvPr id="101" name="Shape 101"/>
          <p:cNvSpPr txBox="1"/>
          <p:nvPr/>
        </p:nvSpPr>
        <p:spPr>
          <a:xfrm>
            <a:off x="26211375" y="31227550"/>
            <a:ext cx="3945599" cy="731700"/>
          </a:xfrm>
          <a:prstGeom prst="rect">
            <a:avLst/>
          </a:prstGeom>
          <a:solidFill>
            <a:srgbClr val="6AA84F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3544800" y="35901512"/>
            <a:ext cx="3945599" cy="731700"/>
          </a:xfrm>
          <a:prstGeom prst="rect">
            <a:avLst/>
          </a:prstGeom>
          <a:solidFill>
            <a:srgbClr val="6AA84F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</p:txBody>
      </p:sp>
      <p:sp>
        <p:nvSpPr>
          <p:cNvPr id="103" name="Shape 103"/>
          <p:cNvSpPr txBox="1"/>
          <p:nvPr/>
        </p:nvSpPr>
        <p:spPr>
          <a:xfrm>
            <a:off x="1416775" y="14335625"/>
            <a:ext cx="11276400" cy="1037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Mobile Applications for tracking blood pressure in older adults such as iHealth exist, but they fail to remain minimal and simple enough for the elderly to use easily. 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They lack functionality for the caregivers of a blood pressure patient to track results and set blood pressure schedules. </a:t>
            </a:r>
          </a:p>
          <a:p>
            <a:pPr marL="914400" lvl="1" indent="-419100" rtl="0">
              <a:spcBef>
                <a:spcPts val="0"/>
              </a:spcBef>
              <a:buSzPct val="100000"/>
              <a:buChar char="○"/>
            </a:pPr>
            <a:r>
              <a:rPr lang="en-US" sz="3000"/>
              <a:t>iHealth keeps track of blood pressure, weight, calories consumed and burned, sleep, and so on. </a:t>
            </a:r>
          </a:p>
          <a:p>
            <a:pPr marL="914400" lvl="1" indent="-419100" rtl="0">
              <a:spcBef>
                <a:spcPts val="0"/>
              </a:spcBef>
              <a:buSzPct val="100000"/>
              <a:buChar char="○"/>
            </a:pPr>
            <a:r>
              <a:rPr lang="en-US" sz="3000"/>
              <a:t>It provides diary and goal tracking features. </a:t>
            </a:r>
          </a:p>
          <a:p>
            <a:pPr marL="914400" lvl="1" indent="-419100" rtl="0">
              <a:spcBef>
                <a:spcPts val="0"/>
              </a:spcBef>
              <a:buSzPct val="100000"/>
              <a:buChar char="○"/>
            </a:pPr>
            <a:r>
              <a:rPr lang="en-US" sz="3000"/>
              <a:t>Excess of functionality leads to use complexity and user interface complexity. </a:t>
            </a:r>
          </a:p>
          <a:p>
            <a:pPr marL="457200" lvl="0" indent="0" rtl="0">
              <a:spcBef>
                <a:spcPts val="0"/>
              </a:spcBef>
              <a:buNone/>
            </a:pPr>
            <a:endParaRPr sz="3000"/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In the current non-software system, a primary caregiver takes the responsibility of tracking the blood pressure of a patient, usually a loved one, over the phone with a few occasional personal visits. 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Typically they would tell the patient to take their blood pressure at a certain time, and just have to take their word for it. 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The patient and caregiver largely communicate over the phone, and a patient is able to lie about reading outcomes, to longer support negative habits. 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It requires a lot of responsibility on the patient side and a lot of trust on the primary caregiver side.</a:t>
            </a:r>
          </a:p>
        </p:txBody>
      </p:sp>
      <p:sp>
        <p:nvSpPr>
          <p:cNvPr id="104" name="Shape 104"/>
          <p:cNvSpPr txBox="1"/>
          <p:nvPr/>
        </p:nvSpPr>
        <p:spPr>
          <a:xfrm>
            <a:off x="1416775" y="6818675"/>
            <a:ext cx="11276400" cy="6190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Since the advent of wearable technology, health applications have become extremely popular and have flooded mobile device application stores. </a:t>
            </a:r>
          </a:p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Most of these health applications are geared around tracking fitness statistics such as distance traveled and calories burned for young adults. </a:t>
            </a:r>
          </a:p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The feature complexity and user interfaces of many of these applications are geared towards a younger audience who grew up with and are savvy of, technology. </a:t>
            </a:r>
          </a:p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They are also meant for self tracking, which isn’t very ideal for elderly individuals who lack the technological skills and self motivation, and require the help of a related primary caregiver to stay on top of things. 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3000">
              <a:solidFill>
                <a:schemeClr val="dk1"/>
              </a:solidFill>
            </a:endParaRPr>
          </a:p>
        </p:txBody>
      </p:sp>
      <p:pic>
        <p:nvPicPr>
          <p:cNvPr id="105" name="Shape 10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87725" y="6818675"/>
            <a:ext cx="18641149" cy="189877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Shape 106"/>
          <p:cNvSpPr txBox="1"/>
          <p:nvPr/>
        </p:nvSpPr>
        <p:spPr>
          <a:xfrm>
            <a:off x="1344925" y="27274200"/>
            <a:ext cx="8077800" cy="83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The system will allow Patients to automatically send their Primary Caregiver blood pressure reading data, via push notification, once a reading is performed.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The system will allow the Primary Caregiver to send their Patient a scheduled reading time and date via push notification. 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The system will allow Patients to be automatically notified, via push notification, when it is time for a scheduled reading.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The system will allow both the Patient and Primary Caregiver to track the Patient’s blood pressure readings and schedule.</a:t>
            </a:r>
          </a:p>
          <a:p>
            <a:pPr marL="457200" lvl="0" indent="-419100">
              <a:spcBef>
                <a:spcPts val="0"/>
              </a:spcBef>
              <a:buSzPct val="100000"/>
              <a:buChar char="●"/>
            </a:pPr>
            <a:r>
              <a:rPr lang="en-US" sz="3000"/>
              <a:t>The system will allow Primary Caregivers to send out patient blood pressure text reports to Secondary Caregivers, which may include other family members, physicians, etc.</a:t>
            </a:r>
          </a:p>
        </p:txBody>
      </p:sp>
      <p:sp>
        <p:nvSpPr>
          <p:cNvPr id="107" name="Shape 107"/>
          <p:cNvSpPr txBox="1"/>
          <p:nvPr/>
        </p:nvSpPr>
        <p:spPr>
          <a:xfrm>
            <a:off x="9944950" y="27415600"/>
            <a:ext cx="7745399" cy="7934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 sz="3000"/>
              <a:t>The system follows a MVC primary architecture and Client/Server secondary architecture. </a:t>
            </a:r>
            <a:r>
              <a:rPr lang="en-US" sz="3000">
                <a:solidFill>
                  <a:schemeClr val="dk1"/>
                </a:solidFill>
              </a:rPr>
              <a:t>The technologies used to implement the system are:</a:t>
            </a:r>
          </a:p>
          <a:p>
            <a:pPr lvl="0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</a:endParaRP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Android Framework: Used to implement the software solution in mobile application form. Making use of the Java programming language, XML, and Android SDK.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Pushbots and Google Cloud Messaging: Used to implement push notification sending/receiving and automatic device waking.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Server-side PHP API: Implements Pushbots API to create our own custom push notifications delivery system.</a:t>
            </a:r>
          </a:p>
        </p:txBody>
      </p:sp>
      <p:sp>
        <p:nvSpPr>
          <p:cNvPr id="108" name="Shape 108"/>
          <p:cNvSpPr txBox="1"/>
          <p:nvPr/>
        </p:nvSpPr>
        <p:spPr>
          <a:xfrm>
            <a:off x="1374300" y="36717125"/>
            <a:ext cx="23856599" cy="3473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Elderly blood pressure patients face a problem, they lack a way to effectively leverage technology and the help of loved ones (caregivers) to stay on top of their blood pressure monitoring and reporting.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The current system health tracking software solutions are very popular at the moment, but they are riddled with over-functionality and complicated user interfaces which are very difficult for the elderly to use. Elderly blood pressure patients require a minimal product that is intuitive, and helps them easily track their blood pressure.</a:t>
            </a:r>
          </a:p>
          <a:p>
            <a:pPr marL="457200" lvl="0" indent="-419100">
              <a:spcBef>
                <a:spcPts val="0"/>
              </a:spcBef>
              <a:buSzPct val="100000"/>
              <a:buChar char="●"/>
            </a:pPr>
            <a:r>
              <a:rPr lang="en-US" sz="3000"/>
              <a:t>The proposed solution, with the use of a custom push notification API, allows the Primary Caregiver and Patient to work in a collaborative manner to track, schedule, and report Patient blood pressure readings. It makes use of a minimal interface to make the process simpler for the elderly.</a:t>
            </a:r>
          </a:p>
        </p:txBody>
      </p:sp>
      <p:pic>
        <p:nvPicPr>
          <p:cNvPr id="109" name="Shape 10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734687" y="571375"/>
            <a:ext cx="3305174" cy="1881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741175" y="644975"/>
            <a:ext cx="4298099" cy="1734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14400" y="1396175"/>
            <a:ext cx="2630400" cy="263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Shape 11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65562" y="1396175"/>
            <a:ext cx="1581150" cy="245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3414475" y="2728925"/>
            <a:ext cx="3945600" cy="263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Shape 11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7761625" y="3359937"/>
            <a:ext cx="4257198" cy="1219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293212" y="442787"/>
            <a:ext cx="2857500" cy="15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793275" y="2793137"/>
            <a:ext cx="1857375" cy="185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228850" y="25003100"/>
            <a:ext cx="394335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7924500" y="25003100"/>
            <a:ext cx="3943348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Shape 119"/>
          <p:cNvSpPr txBox="1"/>
          <p:nvPr/>
        </p:nvSpPr>
        <p:spPr>
          <a:xfrm>
            <a:off x="25596200" y="32564350"/>
            <a:ext cx="5522100" cy="7502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Automated system tests were conducted through an android emulator</a:t>
            </a:r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These tests tested:</a:t>
            </a:r>
          </a:p>
          <a:p>
            <a:pPr marL="914400" lvl="1" indent="-419100" rtl="0">
              <a:spcBef>
                <a:spcPts val="0"/>
              </a:spcBef>
              <a:buSzPct val="100000"/>
              <a:buChar char="○"/>
            </a:pPr>
            <a:r>
              <a:rPr lang="en-US" sz="3000"/>
              <a:t>The registration of a caregiver and patient</a:t>
            </a:r>
          </a:p>
          <a:p>
            <a:pPr marL="914400" lvl="1" indent="-419100" rtl="0">
              <a:spcBef>
                <a:spcPts val="0"/>
              </a:spcBef>
              <a:buSzPct val="100000"/>
              <a:buChar char="○"/>
            </a:pPr>
            <a:r>
              <a:rPr lang="en-US" sz="3000"/>
              <a:t>The ability to schedule a reading</a:t>
            </a:r>
          </a:p>
          <a:p>
            <a:pPr marL="914400" lvl="1" indent="-419100" rtl="0">
              <a:spcBef>
                <a:spcPts val="0"/>
              </a:spcBef>
              <a:buSzPct val="100000"/>
              <a:buChar char="○"/>
            </a:pPr>
            <a:r>
              <a:rPr lang="en-US" sz="3000"/>
              <a:t>The push bot service for sending the information between apps</a:t>
            </a:r>
          </a:p>
          <a:p>
            <a:pPr marL="914400" lvl="1" indent="-419100" rtl="0">
              <a:spcBef>
                <a:spcPts val="0"/>
              </a:spcBef>
              <a:buSzPct val="100000"/>
              <a:buChar char="○"/>
            </a:pPr>
            <a:r>
              <a:rPr lang="en-US" sz="3000"/>
              <a:t>Text Reports for secondary caregivers</a:t>
            </a:r>
          </a:p>
          <a:p>
            <a:pPr marL="914400" lvl="1" indent="-419100" rtl="0">
              <a:spcBef>
                <a:spcPts val="0"/>
              </a:spcBef>
              <a:buSzPct val="100000"/>
              <a:buChar char="○"/>
            </a:pPr>
            <a:r>
              <a:rPr lang="en-US" sz="3000"/>
              <a:t>User Interface</a:t>
            </a:r>
          </a:p>
          <a:p>
            <a:pPr marL="914400" lvl="1" indent="-419100" rtl="0">
              <a:spcBef>
                <a:spcPts val="0"/>
              </a:spcBef>
              <a:buSzPct val="100000"/>
              <a:buChar char="○"/>
            </a:pPr>
            <a:r>
              <a:rPr lang="en-US" sz="3000"/>
              <a:t>Phone call shortcut functionality</a:t>
            </a:r>
          </a:p>
          <a:p>
            <a:pPr lvl="0" rtl="0">
              <a:spcBef>
                <a:spcPts val="0"/>
              </a:spcBef>
              <a:buNone/>
            </a:pPr>
            <a:endParaRPr sz="3000"/>
          </a:p>
        </p:txBody>
      </p:sp>
      <p:pic>
        <p:nvPicPr>
          <p:cNvPr id="120" name="Shape 120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7901050" y="26303653"/>
            <a:ext cx="3482154" cy="6190496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Shape 121"/>
          <p:cNvSpPr txBox="1"/>
          <p:nvPr/>
        </p:nvSpPr>
        <p:spPr>
          <a:xfrm>
            <a:off x="25596200" y="24705725"/>
            <a:ext cx="5919000" cy="5503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Server-side PHP Push Notification API</a:t>
            </a:r>
          </a:p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Local Push Notification sending, handling, and automated waking</a:t>
            </a:r>
          </a:p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Application User Interface</a:t>
            </a:r>
          </a:p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Text Notification reports for secondary caregivers</a:t>
            </a:r>
          </a:p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User registration </a:t>
            </a:r>
          </a:p>
          <a:p>
            <a:pPr marL="457200" lvl="0" indent="-4191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Caregiver Schedule setting functionality</a:t>
            </a:r>
          </a:p>
        </p:txBody>
      </p:sp>
      <p:sp>
        <p:nvSpPr>
          <p:cNvPr id="122" name="Shape 122"/>
          <p:cNvSpPr txBox="1"/>
          <p:nvPr/>
        </p:nvSpPr>
        <p:spPr>
          <a:xfrm>
            <a:off x="26067775" y="23142400"/>
            <a:ext cx="3945599" cy="1291799"/>
          </a:xfrm>
          <a:prstGeom prst="rect">
            <a:avLst/>
          </a:prstGeom>
          <a:solidFill>
            <a:srgbClr val="6AA84F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>
                <a:solidFill>
                  <a:schemeClr val="lt1"/>
                </a:solidFill>
              </a:rPr>
              <a:t>Major Contributions</a:t>
            </a:r>
          </a:p>
        </p:txBody>
      </p:sp>
      <p:sp>
        <p:nvSpPr>
          <p:cNvPr id="123" name="Shape 123"/>
          <p:cNvSpPr txBox="1"/>
          <p:nvPr/>
        </p:nvSpPr>
        <p:spPr>
          <a:xfrm>
            <a:off x="18446950" y="25003100"/>
            <a:ext cx="3945599" cy="731700"/>
          </a:xfrm>
          <a:prstGeom prst="rect">
            <a:avLst/>
          </a:prstGeom>
          <a:solidFill>
            <a:srgbClr val="6AA84F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>
                <a:solidFill>
                  <a:schemeClr val="lt1"/>
                </a:solidFill>
              </a:rPr>
              <a:t>Screenshots</a:t>
            </a:r>
          </a:p>
        </p:txBody>
      </p:sp>
      <p:pic>
        <p:nvPicPr>
          <p:cNvPr id="124" name="Shape 124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19556062" y="28309737"/>
            <a:ext cx="3482154" cy="6190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Shape 125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21748612" y="30023175"/>
            <a:ext cx="3482154" cy="6190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836</Words>
  <Application>Microsoft Macintosh PowerPoint</Application>
  <PresentationFormat>Custom</PresentationFormat>
  <Paragraphs>59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Diseño predeterminado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David</cp:lastModifiedBy>
  <cp:revision>1</cp:revision>
  <dcterms:modified xsi:type="dcterms:W3CDTF">2015-12-10T04:36:46Z</dcterms:modified>
</cp:coreProperties>
</file>