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3" autoAdjust="0"/>
    <p:restoredTop sz="94669" autoAdjust="0"/>
  </p:normalViewPr>
  <p:slideViewPr>
    <p:cSldViewPr>
      <p:cViewPr>
        <p:scale>
          <a:sx n="30" d="100"/>
          <a:sy n="30" d="100"/>
        </p:scale>
        <p:origin x="2394" y="-138"/>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08CBB105-7426-4A04-9B8C-BA300F64E51E}" type="datetime1">
              <a:rPr lang="en-US"/>
              <a:pPr>
                <a:defRPr/>
              </a:pPr>
              <a:t>12/7/2015</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1396A97-2617-46BD-B55D-9A2A1DE0012A}" type="slidenum">
              <a:rPr lang="en-US" altLang="en-US"/>
              <a:pPr>
                <a:defRPr/>
              </a:pPr>
              <a:t>‹#›</a:t>
            </a:fld>
            <a:endParaRPr lang="en-US" altLang="en-US"/>
          </a:p>
        </p:txBody>
      </p:sp>
    </p:spTree>
    <p:extLst>
      <p:ext uri="{BB962C8B-B14F-4D97-AF65-F5344CB8AC3E}">
        <p14:creationId xmlns:p14="http://schemas.microsoft.com/office/powerpoint/2010/main" val="2268040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fld id="{AA6F4BE0-20B9-46A7-BBA4-78ABED18114E}" type="slidenum">
              <a:rPr lang="en-US" altLang="en-US" sz="1200"/>
              <a:pPr/>
              <a:t>1</a:t>
            </a:fld>
            <a:endParaRPr lang="en-US" altLang="en-US" sz="1200"/>
          </a:p>
        </p:txBody>
      </p:sp>
    </p:spTree>
    <p:extLst>
      <p:ext uri="{BB962C8B-B14F-4D97-AF65-F5344CB8AC3E}">
        <p14:creationId xmlns:p14="http://schemas.microsoft.com/office/powerpoint/2010/main" val="2215391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12EBA8-AF68-481F-AB94-E269BB328D6F}" type="slidenum">
              <a:rPr lang="en-US" altLang="en-US"/>
              <a:pPr>
                <a:defRPr/>
              </a:pPr>
              <a:t>‹#›</a:t>
            </a:fld>
            <a:endParaRPr lang="en-US" altLang="en-US"/>
          </a:p>
        </p:txBody>
      </p:sp>
    </p:spTree>
    <p:extLst>
      <p:ext uri="{BB962C8B-B14F-4D97-AF65-F5344CB8AC3E}">
        <p14:creationId xmlns:p14="http://schemas.microsoft.com/office/powerpoint/2010/main" val="393821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714876D-154B-4D3D-85C2-47B3DE3D6917}" type="slidenum">
              <a:rPr lang="en-US" altLang="en-US"/>
              <a:pPr>
                <a:defRPr/>
              </a:pPr>
              <a:t>‹#›</a:t>
            </a:fld>
            <a:endParaRPr lang="en-US" altLang="en-US"/>
          </a:p>
        </p:txBody>
      </p:sp>
    </p:spTree>
    <p:extLst>
      <p:ext uri="{BB962C8B-B14F-4D97-AF65-F5344CB8AC3E}">
        <p14:creationId xmlns:p14="http://schemas.microsoft.com/office/powerpoint/2010/main" val="2709495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5C4668A-7682-491E-99ED-2A9E6383FB12}" type="slidenum">
              <a:rPr lang="en-US" altLang="en-US"/>
              <a:pPr>
                <a:defRPr/>
              </a:pPr>
              <a:t>‹#›</a:t>
            </a:fld>
            <a:endParaRPr lang="en-US" altLang="en-US"/>
          </a:p>
        </p:txBody>
      </p:sp>
    </p:spTree>
    <p:extLst>
      <p:ext uri="{BB962C8B-B14F-4D97-AF65-F5344CB8AC3E}">
        <p14:creationId xmlns:p14="http://schemas.microsoft.com/office/powerpoint/2010/main" val="400776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F1A91B-CD1E-4C14-BEA3-BA10E3699F04}" type="slidenum">
              <a:rPr lang="en-US" altLang="en-US"/>
              <a:pPr>
                <a:defRPr/>
              </a:pPr>
              <a:t>‹#›</a:t>
            </a:fld>
            <a:endParaRPr lang="en-US" altLang="en-US"/>
          </a:p>
        </p:txBody>
      </p:sp>
    </p:spTree>
    <p:extLst>
      <p:ext uri="{BB962C8B-B14F-4D97-AF65-F5344CB8AC3E}">
        <p14:creationId xmlns:p14="http://schemas.microsoft.com/office/powerpoint/2010/main" val="384775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291A6F-E1F8-484E-A89D-B6A0FB80FB4F}" type="slidenum">
              <a:rPr lang="en-US" altLang="en-US"/>
              <a:pPr>
                <a:defRPr/>
              </a:pPr>
              <a:t>‹#›</a:t>
            </a:fld>
            <a:endParaRPr lang="en-US" altLang="en-US"/>
          </a:p>
        </p:txBody>
      </p:sp>
    </p:spTree>
    <p:extLst>
      <p:ext uri="{BB962C8B-B14F-4D97-AF65-F5344CB8AC3E}">
        <p14:creationId xmlns:p14="http://schemas.microsoft.com/office/powerpoint/2010/main" val="1621686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D3E7C6-3250-4E17-A916-6E14D1DE2730}" type="slidenum">
              <a:rPr lang="en-US" altLang="en-US"/>
              <a:pPr>
                <a:defRPr/>
              </a:pPr>
              <a:t>‹#›</a:t>
            </a:fld>
            <a:endParaRPr lang="en-US" altLang="en-US"/>
          </a:p>
        </p:txBody>
      </p:sp>
    </p:spTree>
    <p:extLst>
      <p:ext uri="{BB962C8B-B14F-4D97-AF65-F5344CB8AC3E}">
        <p14:creationId xmlns:p14="http://schemas.microsoft.com/office/powerpoint/2010/main" val="905397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8CCC2D-812E-44CE-8BEF-5D850F3960FF}" type="slidenum">
              <a:rPr lang="en-US" altLang="en-US"/>
              <a:pPr>
                <a:defRPr/>
              </a:pPr>
              <a:t>‹#›</a:t>
            </a:fld>
            <a:endParaRPr lang="en-US" altLang="en-US"/>
          </a:p>
        </p:txBody>
      </p:sp>
    </p:spTree>
    <p:extLst>
      <p:ext uri="{BB962C8B-B14F-4D97-AF65-F5344CB8AC3E}">
        <p14:creationId xmlns:p14="http://schemas.microsoft.com/office/powerpoint/2010/main" val="222162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290DCA6-25FD-48FF-BA4D-DB1A3BEF90E5}" type="slidenum">
              <a:rPr lang="en-US" altLang="en-US"/>
              <a:pPr>
                <a:defRPr/>
              </a:pPr>
              <a:t>‹#›</a:t>
            </a:fld>
            <a:endParaRPr lang="en-US" altLang="en-US"/>
          </a:p>
        </p:txBody>
      </p:sp>
    </p:spTree>
    <p:extLst>
      <p:ext uri="{BB962C8B-B14F-4D97-AF65-F5344CB8AC3E}">
        <p14:creationId xmlns:p14="http://schemas.microsoft.com/office/powerpoint/2010/main" val="3693982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BDF9948-2F81-4F5E-9A72-FBFB7CEC6104}" type="slidenum">
              <a:rPr lang="en-US" altLang="en-US"/>
              <a:pPr>
                <a:defRPr/>
              </a:pPr>
              <a:t>‹#›</a:t>
            </a:fld>
            <a:endParaRPr lang="en-US" altLang="en-US"/>
          </a:p>
        </p:txBody>
      </p:sp>
    </p:spTree>
    <p:extLst>
      <p:ext uri="{BB962C8B-B14F-4D97-AF65-F5344CB8AC3E}">
        <p14:creationId xmlns:p14="http://schemas.microsoft.com/office/powerpoint/2010/main" val="452146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E4756AC-B036-4F6A-9190-44DE3A3F70F5}" type="slidenum">
              <a:rPr lang="en-US" altLang="en-US"/>
              <a:pPr>
                <a:defRPr/>
              </a:pPr>
              <a:t>‹#›</a:t>
            </a:fld>
            <a:endParaRPr lang="en-US" altLang="en-US"/>
          </a:p>
        </p:txBody>
      </p:sp>
    </p:spTree>
    <p:extLst>
      <p:ext uri="{BB962C8B-B14F-4D97-AF65-F5344CB8AC3E}">
        <p14:creationId xmlns:p14="http://schemas.microsoft.com/office/powerpoint/2010/main" val="111855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ECDA93-B227-4D39-B4B4-7B2B9AFF1945}" type="slidenum">
              <a:rPr lang="en-US" altLang="en-US"/>
              <a:pPr>
                <a:defRPr/>
              </a:pPr>
              <a:t>‹#›</a:t>
            </a:fld>
            <a:endParaRPr lang="en-US" altLang="en-US"/>
          </a:p>
        </p:txBody>
      </p:sp>
    </p:spTree>
    <p:extLst>
      <p:ext uri="{BB962C8B-B14F-4D97-AF65-F5344CB8AC3E}">
        <p14:creationId xmlns:p14="http://schemas.microsoft.com/office/powerpoint/2010/main" val="1423163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C3CAB12C-0040-4EC2-9672-D4C7C6E6E5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jp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1200" y="10972800"/>
            <a:ext cx="10804260" cy="6149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59213" y="3271838"/>
            <a:ext cx="2887662"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71500" y="1438275"/>
            <a:ext cx="3852863"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defRPr/>
            </a:pPr>
            <a:r>
              <a:rPr lang="en-US" sz="7200" b="1" dirty="0" smtClean="0">
                <a:effectLst>
                  <a:outerShdw blurRad="38100" dist="38100" dir="2700000" algn="tl">
                    <a:srgbClr val="C0C0C0"/>
                  </a:outerShdw>
                </a:effectLst>
                <a:latin typeface="Times New Roman" charset="0"/>
              </a:rPr>
              <a:t>Senior Project, 2015, Fall</a:t>
            </a:r>
            <a:endParaRPr lang="en-US" sz="7200" dirty="0" smtClean="0">
              <a:latin typeface="Times New Roman" charset="0"/>
            </a:endParaRPr>
          </a:p>
        </p:txBody>
      </p:sp>
      <p:sp>
        <p:nvSpPr>
          <p:cNvPr id="3077"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800" b="1" dirty="0">
                <a:solidFill>
                  <a:srgbClr val="3333CC"/>
                </a:solidFill>
              </a:rPr>
              <a:t>Strategic Marketing Simulator 1.0</a:t>
            </a:r>
          </a:p>
          <a:p>
            <a:pPr algn="ctr" eaLnBrk="1" hangingPunct="1"/>
            <a:r>
              <a:rPr lang="en-US" altLang="en-US" sz="3500" b="1" dirty="0">
                <a:solidFill>
                  <a:srgbClr val="3333CC"/>
                </a:solidFill>
              </a:rPr>
              <a:t>Student: </a:t>
            </a:r>
            <a:r>
              <a:rPr lang="en-US" altLang="en-US" sz="3500" dirty="0">
                <a:solidFill>
                  <a:srgbClr val="3333CC"/>
                </a:solidFill>
              </a:rPr>
              <a:t>Javier Andrial, Florida International University</a:t>
            </a:r>
          </a:p>
          <a:p>
            <a:pPr algn="ctr" eaLnBrk="1" hangingPunct="1"/>
            <a:r>
              <a:rPr lang="en-US" altLang="en-US" sz="3500" b="1" dirty="0">
                <a:solidFill>
                  <a:srgbClr val="3333CC"/>
                </a:solidFill>
              </a:rPr>
              <a:t>Mentor:</a:t>
            </a:r>
            <a:r>
              <a:rPr lang="en-US" altLang="en-US" sz="3500" b="1" i="1" dirty="0">
                <a:solidFill>
                  <a:srgbClr val="3333CC"/>
                </a:solidFill>
              </a:rPr>
              <a:t> </a:t>
            </a:r>
            <a:r>
              <a:rPr lang="en-US" altLang="en-US" sz="3500" i="1" dirty="0" smtClean="0">
                <a:solidFill>
                  <a:srgbClr val="3333CC"/>
                </a:solidFill>
              </a:rPr>
              <a:t>Josiah Bradley</a:t>
            </a:r>
            <a:r>
              <a:rPr lang="en-US" altLang="ja-JP" sz="3500" dirty="0" smtClean="0">
                <a:solidFill>
                  <a:srgbClr val="3333CC"/>
                </a:solidFill>
              </a:rPr>
              <a:t>,</a:t>
            </a:r>
            <a:r>
              <a:rPr lang="en-US" altLang="ja-JP" sz="3500" i="1" dirty="0" smtClean="0">
                <a:solidFill>
                  <a:srgbClr val="3333CC"/>
                </a:solidFill>
              </a:rPr>
              <a:t> </a:t>
            </a:r>
            <a:r>
              <a:rPr lang="en-US" altLang="ja-JP" sz="3500" i="1" dirty="0" err="1">
                <a:solidFill>
                  <a:srgbClr val="3333CC"/>
                </a:solidFill>
              </a:rPr>
              <a:t>FIU</a:t>
            </a:r>
            <a:r>
              <a:rPr lang="en-US" altLang="ja-JP" sz="3500" dirty="0">
                <a:solidFill>
                  <a:srgbClr val="3333CC"/>
                </a:solidFill>
              </a:rPr>
              <a:t> </a:t>
            </a:r>
          </a:p>
          <a:p>
            <a:pPr algn="ctr" eaLnBrk="1" hangingPunct="1"/>
            <a:r>
              <a:rPr lang="en-US" altLang="en-US" sz="3500" b="1" dirty="0">
                <a:solidFill>
                  <a:srgbClr val="3333CC"/>
                </a:solidFill>
              </a:rPr>
              <a:t>Instructor:</a:t>
            </a:r>
            <a:r>
              <a:rPr lang="en-US" altLang="en-US" sz="3500" b="1" i="1" dirty="0">
                <a:solidFill>
                  <a:srgbClr val="3333CC"/>
                </a:solidFill>
              </a:rPr>
              <a:t> </a:t>
            </a:r>
            <a:r>
              <a:rPr lang="en-US" altLang="en-US" sz="3500" dirty="0" err="1">
                <a:solidFill>
                  <a:srgbClr val="3333CC"/>
                </a:solidFill>
              </a:rPr>
              <a:t>Masoud</a:t>
            </a:r>
            <a:r>
              <a:rPr lang="en-US" altLang="en-US" sz="3500" dirty="0">
                <a:solidFill>
                  <a:srgbClr val="3333CC"/>
                </a:solidFill>
              </a:rPr>
              <a:t> </a:t>
            </a:r>
            <a:r>
              <a:rPr lang="en-US" altLang="en-US" sz="3500" dirty="0" err="1">
                <a:solidFill>
                  <a:srgbClr val="3333CC"/>
                </a:solidFill>
              </a:rPr>
              <a:t>Sadjadi</a:t>
            </a:r>
            <a:r>
              <a:rPr lang="en-US" altLang="en-US" sz="3500" dirty="0">
                <a:solidFill>
                  <a:srgbClr val="3333CC"/>
                </a:solidFill>
              </a:rPr>
              <a:t>, Florida International University</a:t>
            </a:r>
          </a:p>
        </p:txBody>
      </p:sp>
      <p:sp>
        <p:nvSpPr>
          <p:cNvPr id="3078" name="Rectangle 18"/>
          <p:cNvSpPr>
            <a:spLocks noChangeArrowheads="1"/>
          </p:cNvSpPr>
          <p:nvPr/>
        </p:nvSpPr>
        <p:spPr bwMode="auto">
          <a:xfrm>
            <a:off x="914400" y="5486400"/>
            <a:ext cx="31089600" cy="381762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5" name="Text Box 19"/>
          <p:cNvSpPr txBox="1">
            <a:spLocks noChangeArrowheads="1"/>
          </p:cNvSpPr>
          <p:nvPr/>
        </p:nvSpPr>
        <p:spPr bwMode="auto">
          <a:xfrm>
            <a:off x="4114800" y="6139597"/>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Problem</a:t>
            </a:r>
          </a:p>
        </p:txBody>
      </p:sp>
      <p:sp>
        <p:nvSpPr>
          <p:cNvPr id="217" name="Text Box 19"/>
          <p:cNvSpPr txBox="1">
            <a:spLocks noChangeArrowheads="1"/>
          </p:cNvSpPr>
          <p:nvPr/>
        </p:nvSpPr>
        <p:spPr bwMode="auto">
          <a:xfrm>
            <a:off x="4114801" y="36271200"/>
            <a:ext cx="5486400" cy="730559"/>
          </a:xfrm>
          <a:prstGeom prst="rect">
            <a:avLst/>
          </a:prstGeom>
          <a:solidFill>
            <a:schemeClr val="bg1"/>
          </a:solidFill>
          <a:ln w="12700">
            <a:solidFill>
              <a:srgbClr val="0033CC"/>
            </a:solidFill>
            <a:miter lim="800000"/>
            <a:headEnd/>
            <a:tailEnd/>
          </a:ln>
          <a:effectLst/>
        </p:spPr>
        <p:txBody>
          <a:bodyPr wrap="square"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Acknowledgements</a:t>
            </a:r>
          </a:p>
        </p:txBody>
      </p:sp>
      <p:sp>
        <p:nvSpPr>
          <p:cNvPr id="3081"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b="1">
                <a:solidFill>
                  <a:schemeClr val="accent2"/>
                </a:solidFill>
              </a:rPr>
              <a:t>School of Computing &amp; Information Sciences</a:t>
            </a:r>
            <a:endParaRPr lang="en-US" altLang="en-US" sz="3200">
              <a:solidFill>
                <a:schemeClr val="accent2"/>
              </a:solidFill>
            </a:endParaRPr>
          </a:p>
        </p:txBody>
      </p:sp>
      <p:pic>
        <p:nvPicPr>
          <p:cNvPr id="3082" name="Picture 3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4114800" y="1085367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Current System</a:t>
            </a:r>
          </a:p>
        </p:txBody>
      </p:sp>
      <p:sp>
        <p:nvSpPr>
          <p:cNvPr id="35" name="Text Box 19"/>
          <p:cNvSpPr txBox="1">
            <a:spLocks noChangeArrowheads="1"/>
          </p:cNvSpPr>
          <p:nvPr/>
        </p:nvSpPr>
        <p:spPr bwMode="auto">
          <a:xfrm>
            <a:off x="4114800" y="15066150"/>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Requirements</a:t>
            </a:r>
          </a:p>
        </p:txBody>
      </p:sp>
      <p:sp>
        <p:nvSpPr>
          <p:cNvPr id="36" name="Text Box 19"/>
          <p:cNvSpPr txBox="1">
            <a:spLocks noChangeArrowheads="1"/>
          </p:cNvSpPr>
          <p:nvPr/>
        </p:nvSpPr>
        <p:spPr bwMode="auto">
          <a:xfrm>
            <a:off x="23742650" y="6139597"/>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System Design</a:t>
            </a:r>
          </a:p>
        </p:txBody>
      </p:sp>
      <p:sp>
        <p:nvSpPr>
          <p:cNvPr id="37" name="Text Box 19"/>
          <p:cNvSpPr txBox="1">
            <a:spLocks noChangeArrowheads="1"/>
          </p:cNvSpPr>
          <p:nvPr/>
        </p:nvSpPr>
        <p:spPr bwMode="auto">
          <a:xfrm>
            <a:off x="23742650" y="31466064"/>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Object Design</a:t>
            </a:r>
          </a:p>
        </p:txBody>
      </p:sp>
      <p:sp>
        <p:nvSpPr>
          <p:cNvPr id="38" name="Text Box 19"/>
          <p:cNvSpPr txBox="1">
            <a:spLocks noChangeArrowheads="1"/>
          </p:cNvSpPr>
          <p:nvPr/>
        </p:nvSpPr>
        <p:spPr bwMode="auto">
          <a:xfrm>
            <a:off x="23742650" y="18274078"/>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Implementation</a:t>
            </a:r>
          </a:p>
        </p:txBody>
      </p:sp>
      <p:sp>
        <p:nvSpPr>
          <p:cNvPr id="39" name="Text Box 19"/>
          <p:cNvSpPr txBox="1">
            <a:spLocks noChangeArrowheads="1"/>
          </p:cNvSpPr>
          <p:nvPr/>
        </p:nvSpPr>
        <p:spPr bwMode="auto">
          <a:xfrm>
            <a:off x="23742650" y="27391180"/>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Verification</a:t>
            </a:r>
          </a:p>
        </p:txBody>
      </p:sp>
      <p:sp>
        <p:nvSpPr>
          <p:cNvPr id="40" name="Text Box 19"/>
          <p:cNvSpPr txBox="1">
            <a:spLocks noChangeArrowheads="1"/>
          </p:cNvSpPr>
          <p:nvPr/>
        </p:nvSpPr>
        <p:spPr bwMode="auto">
          <a:xfrm>
            <a:off x="11569700" y="5984082"/>
            <a:ext cx="10204450"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Screenshots</a:t>
            </a:r>
          </a:p>
        </p:txBody>
      </p:sp>
      <p:sp>
        <p:nvSpPr>
          <p:cNvPr id="41" name="Text Box 19"/>
          <p:cNvSpPr txBox="1">
            <a:spLocks noChangeArrowheads="1"/>
          </p:cNvSpPr>
          <p:nvPr/>
        </p:nvSpPr>
        <p:spPr bwMode="auto">
          <a:xfrm>
            <a:off x="4114800" y="29565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rgbClr val="336699"/>
                </a:solidFill>
                <a:effectLst>
                  <a:outerShdw blurRad="38100" dist="38100" dir="2700000" algn="tl">
                    <a:srgbClr val="DDDDDD"/>
                  </a:outerShdw>
                </a:effectLst>
                <a:latin typeface="Arial" charset="0"/>
                <a:ea typeface="ＭＳ Ｐゴシック" charset="-128"/>
                <a:cs typeface="ＭＳ Ｐゴシック" charset="-128"/>
              </a:rPr>
              <a:t>Summary</a:t>
            </a:r>
          </a:p>
        </p:txBody>
      </p:sp>
      <p:pic>
        <p:nvPicPr>
          <p:cNvPr id="3091" name="Picture 2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752050" y="514350"/>
            <a:ext cx="3392488" cy="102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2" name="Picture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58450" y="1668463"/>
            <a:ext cx="2738438" cy="183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3" name="Picture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101675" y="3486150"/>
            <a:ext cx="3476625" cy="197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4" name="TextBox 1"/>
          <p:cNvSpPr txBox="1">
            <a:spLocks noChangeArrowheads="1"/>
          </p:cNvSpPr>
          <p:nvPr/>
        </p:nvSpPr>
        <p:spPr bwMode="auto">
          <a:xfrm>
            <a:off x="2324100" y="7196078"/>
            <a:ext cx="9067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err="1">
                <a:latin typeface="Times New Roman" panose="02020603050405020304" pitchFamily="18" charset="0"/>
                <a:cs typeface="Times New Roman" panose="02020603050405020304" pitchFamily="18" charset="0"/>
              </a:rPr>
              <a:t>FIU</a:t>
            </a:r>
            <a:r>
              <a:rPr lang="en-US" altLang="en-US" sz="3200" dirty="0">
                <a:latin typeface="Times New Roman" panose="02020603050405020304" pitchFamily="18" charset="0"/>
                <a:cs typeface="Times New Roman" panose="02020603050405020304" pitchFamily="18" charset="0"/>
              </a:rPr>
              <a:t> Marketing department is looking for a competitive market simulator, which can simulate a </a:t>
            </a:r>
            <a:r>
              <a:rPr lang="en-US" altLang="en-US" sz="3200" dirty="0" err="1">
                <a:latin typeface="Times New Roman" panose="02020603050405020304" pitchFamily="18" charset="0"/>
                <a:cs typeface="Times New Roman" panose="02020603050405020304" pitchFamily="18" charset="0"/>
              </a:rPr>
              <a:t>sudo</a:t>
            </a:r>
            <a:r>
              <a:rPr lang="en-US" altLang="en-US" sz="3200" dirty="0">
                <a:latin typeface="Times New Roman" panose="02020603050405020304" pitchFamily="18" charset="0"/>
                <a:cs typeface="Times New Roman" panose="02020603050405020304" pitchFamily="18" charset="0"/>
              </a:rPr>
              <a:t> realistic environment, where students can create and run their own hotels. Students will compete amongst each other for market share, as well as handling external variables, such as hurricanes or a super bowl.</a:t>
            </a:r>
          </a:p>
        </p:txBody>
      </p:sp>
      <p:sp>
        <p:nvSpPr>
          <p:cNvPr id="3095" name="TextBox 28"/>
          <p:cNvSpPr txBox="1">
            <a:spLocks noChangeArrowheads="1"/>
          </p:cNvSpPr>
          <p:nvPr/>
        </p:nvSpPr>
        <p:spPr bwMode="auto">
          <a:xfrm>
            <a:off x="2324100" y="11844278"/>
            <a:ext cx="906780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100" dirty="0">
                <a:latin typeface="Times New Roman" panose="02020603050405020304" pitchFamily="18" charset="0"/>
                <a:cs typeface="Times New Roman" panose="02020603050405020304" pitchFamily="18" charset="0"/>
              </a:rPr>
              <a:t>The current system in place is a </a:t>
            </a:r>
            <a:r>
              <a:rPr lang="en-US" altLang="en-US" sz="3100" dirty="0" smtClean="0">
                <a:latin typeface="Times New Roman" panose="02020603050405020304" pitchFamily="18" charset="0"/>
                <a:cs typeface="Times New Roman" panose="02020603050405020304" pitchFamily="18" charset="0"/>
              </a:rPr>
              <a:t>traditional classroom lecture.</a:t>
            </a:r>
          </a:p>
          <a:p>
            <a:pPr eaLnBrk="1" hangingPunct="1"/>
            <a:r>
              <a:rPr lang="en-US" altLang="en-US" sz="3100" dirty="0" smtClean="0">
                <a:latin typeface="Times New Roman" panose="02020603050405020304" pitchFamily="18" charset="0"/>
                <a:cs typeface="Times New Roman" panose="02020603050405020304" pitchFamily="18" charset="0"/>
              </a:rPr>
              <a:t>The </a:t>
            </a:r>
            <a:r>
              <a:rPr lang="en-US" altLang="en-US" sz="3100" dirty="0">
                <a:latin typeface="Times New Roman" panose="02020603050405020304" pitchFamily="18" charset="0"/>
                <a:cs typeface="Times New Roman" panose="02020603050405020304" pitchFamily="18" charset="0"/>
              </a:rPr>
              <a:t>instructor </a:t>
            </a:r>
            <a:r>
              <a:rPr lang="en-US" altLang="en-US" sz="3100" dirty="0" smtClean="0">
                <a:latin typeface="Times New Roman" panose="02020603050405020304" pitchFamily="18" charset="0"/>
                <a:cs typeface="Times New Roman" panose="02020603050405020304" pitchFamily="18" charset="0"/>
              </a:rPr>
              <a:t>and their students would discuss realistic scenarios and argue how </a:t>
            </a:r>
            <a:r>
              <a:rPr lang="en-US" altLang="en-US" sz="3100" dirty="0">
                <a:latin typeface="Times New Roman" panose="02020603050405020304" pitchFamily="18" charset="0"/>
                <a:cs typeface="Times New Roman" panose="02020603050405020304" pitchFamily="18" charset="0"/>
              </a:rPr>
              <a:t>they might </a:t>
            </a:r>
            <a:r>
              <a:rPr lang="en-US" altLang="en-US" sz="3100" dirty="0" smtClean="0">
                <a:latin typeface="Times New Roman" panose="02020603050405020304" pitchFamily="18" charset="0"/>
                <a:cs typeface="Times New Roman" panose="02020603050405020304" pitchFamily="18" charset="0"/>
              </a:rPr>
              <a:t>playout and how it might affect a business, as well as what can be done to counter rival businesses and environmental variables.</a:t>
            </a:r>
            <a:endParaRPr lang="en-US" altLang="en-US" sz="3100" dirty="0">
              <a:latin typeface="Times New Roman" panose="02020603050405020304" pitchFamily="18" charset="0"/>
              <a:cs typeface="Times New Roman" panose="02020603050405020304" pitchFamily="18" charset="0"/>
            </a:endParaRPr>
          </a:p>
        </p:txBody>
      </p:sp>
      <p:sp>
        <p:nvSpPr>
          <p:cNvPr id="3096" name="TextBox 29"/>
          <p:cNvSpPr txBox="1">
            <a:spLocks noChangeArrowheads="1"/>
          </p:cNvSpPr>
          <p:nvPr/>
        </p:nvSpPr>
        <p:spPr bwMode="auto">
          <a:xfrm>
            <a:off x="2324100" y="16212562"/>
            <a:ext cx="9067800" cy="1289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a:latin typeface="Times New Roman" panose="02020603050405020304" pitchFamily="18" charset="0"/>
                <a:cs typeface="Times New Roman" panose="02020603050405020304" pitchFamily="18" charset="0"/>
              </a:rPr>
              <a:t>The requirements Expressed by the Client are</a:t>
            </a:r>
          </a:p>
          <a:p>
            <a:pPr eaLnBrk="1" hangingPunct="1"/>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The application must be composted of Games. A Game must be composted of Hotels and Periods. A Hotel, must be composed of Students.</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The application must simulate a competitive market environment between all of the Hotels in a Game.</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The Games must have set length cycles called ‘Periods’. At the end of a period, calculations must be performed to evaluate the performance of each Hotel, compared with other hotels in the Game. </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Hotels must have set parameters such as Location, Type, and Budget.</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Students must enter in their “strategic decisions” each period and provide an end of period explanation in why they chose those decisions.</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The Application must also allow virtual students to play the game. These “bot” students will behave and interact with the System just like a normal student would</a:t>
            </a:r>
          </a:p>
        </p:txBody>
      </p:sp>
      <p:sp>
        <p:nvSpPr>
          <p:cNvPr id="3099" name="TextBox 41"/>
          <p:cNvSpPr txBox="1">
            <a:spLocks noChangeArrowheads="1"/>
          </p:cNvSpPr>
          <p:nvPr/>
        </p:nvSpPr>
        <p:spPr bwMode="auto">
          <a:xfrm>
            <a:off x="22269451" y="19433530"/>
            <a:ext cx="9067800" cy="7617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smtClean="0">
                <a:latin typeface="Times New Roman" panose="02020603050405020304" pitchFamily="18" charset="0"/>
                <a:cs typeface="Times New Roman" panose="02020603050405020304" pitchFamily="18" charset="0"/>
              </a:rPr>
              <a:t>The System is implemented using</a:t>
            </a:r>
          </a:p>
          <a:p>
            <a:pPr eaLnBrk="1" hangingPunct="1"/>
            <a:endParaRPr lang="en-US" altLang="en-US" sz="3200" dirty="0" smtClean="0">
              <a:latin typeface="Times New Roman" panose="02020603050405020304" pitchFamily="18" charset="0"/>
              <a:cs typeface="Times New Roman" panose="02020603050405020304" pitchFamily="18" charset="0"/>
            </a:endParaRPr>
          </a:p>
          <a:p>
            <a:pPr marL="457200" indent="-457200" eaLnBrk="1" hangingPunct="1">
              <a:spcBef>
                <a:spcPts val="600"/>
              </a:spcBef>
              <a:spcAft>
                <a:spcPts val="1200"/>
              </a:spcAft>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Ubuntu, for our Operating System</a:t>
            </a:r>
          </a:p>
          <a:p>
            <a:pPr marL="457200" indent="-457200" eaLnBrk="1" hangingPunct="1">
              <a:spcBef>
                <a:spcPts val="600"/>
              </a:spcBef>
              <a:spcAft>
                <a:spcPts val="1200"/>
              </a:spcAft>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Apache 2 HTTP services, as our server</a:t>
            </a:r>
          </a:p>
          <a:p>
            <a:pPr marL="457200" indent="-457200" eaLnBrk="1" hangingPunct="1">
              <a:spcBef>
                <a:spcPts val="600"/>
              </a:spcBef>
              <a:spcAft>
                <a:spcPts val="1200"/>
              </a:spcAft>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MySQL, for our Database </a:t>
            </a:r>
          </a:p>
          <a:p>
            <a:pPr marL="457200" indent="-457200" eaLnBrk="1" hangingPunct="1">
              <a:spcBef>
                <a:spcPts val="600"/>
              </a:spcBef>
              <a:spcAft>
                <a:spcPts val="1200"/>
              </a:spcAft>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PHP and JavaScript, for our Views and Controller Classes logic</a:t>
            </a:r>
          </a:p>
          <a:p>
            <a:pPr marL="457200" indent="-457200" eaLnBrk="1" hangingPunct="1">
              <a:spcBef>
                <a:spcPts val="600"/>
              </a:spcBef>
              <a:spcAft>
                <a:spcPts val="1200"/>
              </a:spcAft>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HTML, </a:t>
            </a:r>
            <a:r>
              <a:rPr lang="en-US" altLang="en-US" sz="3200" dirty="0" err="1">
                <a:latin typeface="Times New Roman" panose="02020603050405020304" pitchFamily="18" charset="0"/>
                <a:cs typeface="Times New Roman" panose="02020603050405020304" pitchFamily="18" charset="0"/>
              </a:rPr>
              <a:t>CSS</a:t>
            </a:r>
            <a:r>
              <a:rPr lang="en-US" altLang="en-US" sz="3200" dirty="0">
                <a:latin typeface="Times New Roman" panose="02020603050405020304" pitchFamily="18" charset="0"/>
                <a:cs typeface="Times New Roman" panose="02020603050405020304" pitchFamily="18" charset="0"/>
              </a:rPr>
              <a:t> and Bootstrap, is used for creating general styling and pages with responsive designs.</a:t>
            </a:r>
          </a:p>
          <a:p>
            <a:pPr marL="457200" indent="-457200" eaLnBrk="1" hangingPunct="1">
              <a:spcBef>
                <a:spcPts val="600"/>
              </a:spcBef>
              <a:spcAft>
                <a:spcPts val="1200"/>
              </a:spcAft>
              <a:buFont typeface="Arial" panose="020B0604020202020204" pitchFamily="34" charset="0"/>
              <a:buChar char="•"/>
            </a:pPr>
            <a:r>
              <a:rPr lang="en-US" sz="3200" dirty="0" err="1">
                <a:latin typeface="Times New Roman" panose="02020603050405020304" pitchFamily="18" charset="0"/>
                <a:cs typeface="Times New Roman" panose="02020603050405020304" pitchFamily="18" charset="0"/>
              </a:rPr>
              <a:t>FPDF</a:t>
            </a:r>
            <a:r>
              <a:rPr lang="en-US" sz="3200" dirty="0">
                <a:latin typeface="Times New Roman" panose="02020603050405020304" pitchFamily="18" charset="0"/>
                <a:cs typeface="Times New Roman" panose="02020603050405020304" pitchFamily="18" charset="0"/>
              </a:rPr>
              <a:t>, for generating downloadable PDFs</a:t>
            </a:r>
          </a:p>
          <a:p>
            <a:pPr marL="457200" indent="-457200" eaLnBrk="1" hangingPunct="1">
              <a:spcBef>
                <a:spcPts val="600"/>
              </a:spcBef>
              <a:spcAft>
                <a:spcPts val="1200"/>
              </a:spcAft>
              <a:buFont typeface="Arial" panose="020B0604020202020204" pitchFamily="34" charset="0"/>
              <a:buChar char="•"/>
            </a:pPr>
            <a:r>
              <a:rPr lang="en-US" altLang="en-US" sz="3200" dirty="0" err="1">
                <a:latin typeface="Times New Roman" panose="02020603050405020304" pitchFamily="18" charset="0"/>
                <a:cs typeface="Times New Roman" panose="02020603050405020304" pitchFamily="18" charset="0"/>
              </a:rPr>
              <a:t>PHPUnit</a:t>
            </a:r>
            <a:r>
              <a:rPr lang="en-US" altLang="en-US" sz="3200" dirty="0">
                <a:latin typeface="Times New Roman" panose="02020603050405020304" pitchFamily="18" charset="0"/>
                <a:cs typeface="Times New Roman" panose="02020603050405020304" pitchFamily="18" charset="0"/>
              </a:rPr>
              <a:t>, used for testing</a:t>
            </a:r>
          </a:p>
          <a:p>
            <a:pPr marL="457200" indent="-457200" eaLnBrk="1" hangingPunct="1">
              <a:buFont typeface="Arial" panose="020B0604020202020204" pitchFamily="34" charset="0"/>
              <a:buChar char="•"/>
            </a:pPr>
            <a:endParaRPr lang="en-US" altLang="en-US" sz="3200" dirty="0">
              <a:latin typeface="Times New Roman" panose="02020603050405020304" pitchFamily="18" charset="0"/>
              <a:cs typeface="Times New Roman" panose="02020603050405020304" pitchFamily="18" charset="0"/>
            </a:endParaRPr>
          </a:p>
        </p:txBody>
      </p:sp>
      <p:sp>
        <p:nvSpPr>
          <p:cNvPr id="3102" name="TextBox 41"/>
          <p:cNvSpPr txBox="1">
            <a:spLocks noChangeArrowheads="1"/>
          </p:cNvSpPr>
          <p:nvPr/>
        </p:nvSpPr>
        <p:spPr bwMode="auto">
          <a:xfrm>
            <a:off x="26312607" y="17383125"/>
            <a:ext cx="5168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latin typeface="Times New Roman" panose="02020603050405020304" pitchFamily="18" charset="0"/>
                <a:cs typeface="Times New Roman" panose="02020603050405020304" pitchFamily="18" charset="0"/>
              </a:rPr>
              <a:t>Figure 1: </a:t>
            </a:r>
            <a:r>
              <a:rPr lang="en-US" altLang="en-US" sz="2800" dirty="0">
                <a:latin typeface="Times New Roman" panose="02020603050405020304" pitchFamily="18" charset="0"/>
                <a:cs typeface="Times New Roman" panose="02020603050405020304" pitchFamily="18" charset="0"/>
              </a:rPr>
              <a:t>System Design</a:t>
            </a:r>
          </a:p>
        </p:txBody>
      </p:sp>
      <p:sp>
        <p:nvSpPr>
          <p:cNvPr id="3103" name="TextBox 28"/>
          <p:cNvSpPr txBox="1">
            <a:spLocks noChangeArrowheads="1"/>
          </p:cNvSpPr>
          <p:nvPr/>
        </p:nvSpPr>
        <p:spPr bwMode="auto">
          <a:xfrm>
            <a:off x="22243845" y="7295258"/>
            <a:ext cx="9212056"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a:latin typeface="Times New Roman" panose="02020603050405020304" pitchFamily="18" charset="0"/>
                <a:cs typeface="Times New Roman" panose="02020603050405020304" pitchFamily="18" charset="0"/>
              </a:rPr>
              <a:t>The </a:t>
            </a:r>
            <a:r>
              <a:rPr lang="en-US" altLang="en-US" sz="3200" dirty="0" smtClean="0">
                <a:latin typeface="Times New Roman" panose="02020603050405020304" pitchFamily="18" charset="0"/>
                <a:cs typeface="Times New Roman" panose="02020603050405020304" pitchFamily="18" charset="0"/>
              </a:rPr>
              <a:t>system design </a:t>
            </a:r>
            <a:r>
              <a:rPr lang="en-US" altLang="en-US" sz="3200" dirty="0" smtClean="0">
                <a:latin typeface="Times New Roman" panose="02020603050405020304" pitchFamily="18" charset="0"/>
                <a:cs typeface="Times New Roman" panose="02020603050405020304" pitchFamily="18" charset="0"/>
              </a:rPr>
              <a:t>of our </a:t>
            </a:r>
            <a:r>
              <a:rPr lang="en-US" altLang="en-US" sz="3200" dirty="0" smtClean="0">
                <a:latin typeface="Times New Roman" panose="02020603050405020304" pitchFamily="18" charset="0"/>
                <a:cs typeface="Times New Roman" panose="02020603050405020304" pitchFamily="18" charset="0"/>
              </a:rPr>
              <a:t>System is </a:t>
            </a:r>
            <a:r>
              <a:rPr lang="en-US" altLang="en-US" sz="3200" dirty="0" smtClean="0">
                <a:latin typeface="Times New Roman" panose="02020603050405020304" pitchFamily="18" charset="0"/>
                <a:cs typeface="Times New Roman" panose="02020603050405020304" pitchFamily="18" charset="0"/>
              </a:rPr>
              <a:t>based upon </a:t>
            </a:r>
            <a:r>
              <a:rPr lang="en-US" altLang="en-US" sz="3200" dirty="0">
                <a:latin typeface="Times New Roman" panose="02020603050405020304" pitchFamily="18" charset="0"/>
                <a:cs typeface="Times New Roman" panose="02020603050405020304" pitchFamily="18" charset="0"/>
              </a:rPr>
              <a:t>the  Model-View-Controller architecture. </a:t>
            </a:r>
            <a:endParaRPr lang="en-US" altLang="en-US" sz="3200" dirty="0" smtClean="0">
              <a:latin typeface="Times New Roman" panose="02020603050405020304" pitchFamily="18" charset="0"/>
              <a:cs typeface="Times New Roman" panose="02020603050405020304" pitchFamily="18" charset="0"/>
            </a:endParaRPr>
          </a:p>
          <a:p>
            <a:pPr marL="457200" indent="-457200" eaLnBrk="1" hangingPunct="1">
              <a:buFont typeface="Arial" panose="020B0604020202020204" pitchFamily="34" charset="0"/>
              <a:buChar char="•"/>
            </a:pPr>
            <a:r>
              <a:rPr lang="en-US" altLang="en-US" sz="3200" dirty="0" smtClean="0">
                <a:latin typeface="Times New Roman" panose="02020603050405020304" pitchFamily="18" charset="0"/>
                <a:cs typeface="Times New Roman" panose="02020603050405020304" pitchFamily="18" charset="0"/>
              </a:rPr>
              <a:t>A </a:t>
            </a:r>
            <a:r>
              <a:rPr lang="en-US" altLang="en-US" sz="3200" dirty="0">
                <a:latin typeface="Times New Roman" panose="02020603050405020304" pitchFamily="18" charset="0"/>
                <a:cs typeface="Times New Roman" panose="02020603050405020304" pitchFamily="18" charset="0"/>
              </a:rPr>
              <a:t>web browser </a:t>
            </a:r>
            <a:r>
              <a:rPr lang="en-US" altLang="en-US" sz="3200" dirty="0" smtClean="0">
                <a:latin typeface="Times New Roman" panose="02020603050405020304" pitchFamily="18" charset="0"/>
                <a:cs typeface="Times New Roman" panose="02020603050405020304" pitchFamily="18" charset="0"/>
              </a:rPr>
              <a:t>is used for viewing the Views on the client-side.</a:t>
            </a:r>
          </a:p>
          <a:p>
            <a:pPr marL="457200" indent="-457200" eaLnBrk="1" hangingPunct="1">
              <a:buFont typeface="Arial" panose="020B0604020202020204" pitchFamily="34" charset="0"/>
              <a:buChar char="•"/>
            </a:pPr>
            <a:r>
              <a:rPr lang="en-US" altLang="en-US" sz="3200" dirty="0">
                <a:latin typeface="Times New Roman" panose="02020603050405020304" pitchFamily="18" charset="0"/>
                <a:cs typeface="Times New Roman" panose="02020603050405020304" pitchFamily="18" charset="0"/>
              </a:rPr>
              <a:t>S</a:t>
            </a:r>
            <a:r>
              <a:rPr lang="en-US" altLang="en-US" sz="3200" dirty="0" smtClean="0">
                <a:latin typeface="Times New Roman" panose="02020603050405020304" pitchFamily="18" charset="0"/>
                <a:cs typeface="Times New Roman" panose="02020603050405020304" pitchFamily="18" charset="0"/>
              </a:rPr>
              <a:t>erver-side,</a:t>
            </a:r>
            <a:r>
              <a:rPr lang="en-US" altLang="en-US" sz="3200" dirty="0" smtClean="0">
                <a:latin typeface="Times New Roman" panose="02020603050405020304" pitchFamily="18" charset="0"/>
                <a:cs typeface="Times New Roman" panose="02020603050405020304" pitchFamily="18" charset="0"/>
              </a:rPr>
              <a:t> </a:t>
            </a:r>
            <a:r>
              <a:rPr lang="en-US" altLang="en-US" sz="3200" dirty="0" smtClean="0">
                <a:latin typeface="Times New Roman" panose="02020603050405020304" pitchFamily="18" charset="0"/>
                <a:cs typeface="Times New Roman" panose="02020603050405020304" pitchFamily="18" charset="0"/>
              </a:rPr>
              <a:t>Controller and Model are constructed using PHP and MySQL encompassed in Apache HTTP service</a:t>
            </a:r>
            <a:endParaRPr lang="en-US" altLang="en-US" sz="3200" dirty="0" smtClean="0">
              <a:latin typeface="Times New Roman" panose="02020603050405020304" pitchFamily="18" charset="0"/>
              <a:cs typeface="Times New Roman" panose="02020603050405020304" pitchFamily="18" charset="0"/>
            </a:endParaRPr>
          </a:p>
        </p:txBody>
      </p:sp>
      <p:sp>
        <p:nvSpPr>
          <p:cNvPr id="3104" name="TextBox 28"/>
          <p:cNvSpPr txBox="1">
            <a:spLocks noChangeArrowheads="1"/>
          </p:cNvSpPr>
          <p:nvPr/>
        </p:nvSpPr>
        <p:spPr bwMode="auto">
          <a:xfrm>
            <a:off x="22243845" y="32719963"/>
            <a:ext cx="90678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smtClean="0">
                <a:latin typeface="Times New Roman" panose="02020603050405020304" pitchFamily="18" charset="0"/>
                <a:cs typeface="Times New Roman" panose="02020603050405020304" pitchFamily="18" charset="0"/>
              </a:rPr>
              <a:t>Below is the Object diagram for the PDF Generate report feature. This feature, queries the Database for all relevant and useful information for a given Game and Period.</a:t>
            </a:r>
            <a:endParaRPr lang="en-US" altLang="en-US" sz="3200" dirty="0">
              <a:latin typeface="Times New Roman" panose="02020603050405020304" pitchFamily="18" charset="0"/>
              <a:cs typeface="Times New Roman" panose="02020603050405020304" pitchFamily="18" charset="0"/>
            </a:endParaRPr>
          </a:p>
        </p:txBody>
      </p:sp>
      <p:sp>
        <p:nvSpPr>
          <p:cNvPr id="56" name="TextBox 1"/>
          <p:cNvSpPr txBox="1">
            <a:spLocks noChangeArrowheads="1"/>
          </p:cNvSpPr>
          <p:nvPr/>
        </p:nvSpPr>
        <p:spPr bwMode="auto">
          <a:xfrm>
            <a:off x="22269451" y="28468319"/>
            <a:ext cx="906780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charset="-128"/>
              </a:defRPr>
            </a:lvl1pPr>
            <a:lvl2pPr marL="742950" indent="-285750">
              <a:defRPr sz="8400">
                <a:solidFill>
                  <a:schemeClr val="tx1"/>
                </a:solidFill>
                <a:latin typeface="Arial" charset="0"/>
                <a:ea typeface="ＭＳ Ｐゴシック" charset="-128"/>
              </a:defRPr>
            </a:lvl2pPr>
            <a:lvl3pPr marL="1143000" indent="-228600">
              <a:defRPr sz="8400">
                <a:solidFill>
                  <a:schemeClr val="tx1"/>
                </a:solidFill>
                <a:latin typeface="Arial" charset="0"/>
                <a:ea typeface="ＭＳ Ｐゴシック" charset="-128"/>
              </a:defRPr>
            </a:lvl3pPr>
            <a:lvl4pPr marL="1600200" indent="-228600">
              <a:defRPr sz="8400">
                <a:solidFill>
                  <a:schemeClr val="tx1"/>
                </a:solidFill>
                <a:latin typeface="Arial" charset="0"/>
                <a:ea typeface="ＭＳ Ｐゴシック" charset="-128"/>
              </a:defRPr>
            </a:lvl4pPr>
            <a:lvl5pPr marL="2057400" indent="-228600">
              <a:defRPr sz="8400">
                <a:solidFill>
                  <a:schemeClr val="tx1"/>
                </a:solidFill>
                <a:latin typeface="Arial" charset="0"/>
                <a:ea typeface="ＭＳ Ｐゴシック" charset="-128"/>
              </a:defRPr>
            </a:lvl5pPr>
            <a:lvl6pPr marL="2514600" indent="-228600" eaLnBrk="0" fontAlgn="base" hangingPunct="0">
              <a:spcBef>
                <a:spcPct val="0"/>
              </a:spcBef>
              <a:spcAft>
                <a:spcPct val="0"/>
              </a:spcAft>
              <a:defRPr sz="8400">
                <a:solidFill>
                  <a:schemeClr val="tx1"/>
                </a:solidFill>
                <a:latin typeface="Arial" charset="0"/>
                <a:ea typeface="ＭＳ Ｐゴシック" charset="-128"/>
              </a:defRPr>
            </a:lvl6pPr>
            <a:lvl7pPr marL="2971800" indent="-228600" eaLnBrk="0" fontAlgn="base" hangingPunct="0">
              <a:spcBef>
                <a:spcPct val="0"/>
              </a:spcBef>
              <a:spcAft>
                <a:spcPct val="0"/>
              </a:spcAft>
              <a:defRPr sz="8400">
                <a:solidFill>
                  <a:schemeClr val="tx1"/>
                </a:solidFill>
                <a:latin typeface="Arial" charset="0"/>
                <a:ea typeface="ＭＳ Ｐゴシック" charset="-128"/>
              </a:defRPr>
            </a:lvl7pPr>
            <a:lvl8pPr marL="3429000" indent="-228600" eaLnBrk="0" fontAlgn="base" hangingPunct="0">
              <a:spcBef>
                <a:spcPct val="0"/>
              </a:spcBef>
              <a:spcAft>
                <a:spcPct val="0"/>
              </a:spcAft>
              <a:defRPr sz="8400">
                <a:solidFill>
                  <a:schemeClr val="tx1"/>
                </a:solidFill>
                <a:latin typeface="Arial" charset="0"/>
                <a:ea typeface="ＭＳ Ｐゴシック" charset="-128"/>
              </a:defRPr>
            </a:lvl8pPr>
            <a:lvl9pPr marL="3886200" indent="-2286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spcBef>
                <a:spcPts val="600"/>
              </a:spcBef>
              <a:spcAft>
                <a:spcPts val="600"/>
              </a:spcAft>
            </a:pP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Verification was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performed using </a:t>
            </a:r>
            <a:r>
              <a:rPr lang="en-US" altLang="en-US" sz="3200" dirty="0" err="1" smtClean="0">
                <a:latin typeface="Times New Roman" panose="02020603050405020304" pitchFamily="18" charset="0"/>
                <a:ea typeface="ＭＳ Ｐゴシック" panose="020B0600070205080204" pitchFamily="34" charset="-128"/>
                <a:cs typeface="Times New Roman" panose="02020603050405020304" pitchFamily="18" charset="0"/>
              </a:rPr>
              <a:t>PHPunit</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a:t>
            </a:r>
          </a:p>
          <a:p>
            <a:pPr marL="457200" indent="-457200" eaLnBrk="1" hangingPunct="1">
              <a:spcBef>
                <a:spcPts val="600"/>
              </a:spcBef>
              <a:spcAft>
                <a:spcPts val="600"/>
              </a:spcAft>
              <a:buFont typeface="Arial" panose="020B0604020202020204" pitchFamily="34" charset="0"/>
              <a:buChar char="•"/>
            </a:pP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Tests were performed on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the Systems controller’s functions and objects; as well as the model’s query functions.</a:t>
            </a:r>
            <a:endPar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3107" name="TextBox 44"/>
          <p:cNvSpPr txBox="1">
            <a:spLocks noChangeArrowheads="1"/>
          </p:cNvSpPr>
          <p:nvPr/>
        </p:nvSpPr>
        <p:spPr bwMode="auto">
          <a:xfrm>
            <a:off x="2329016" y="37292271"/>
            <a:ext cx="90678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dirty="0">
                <a:latin typeface="Times New Roman" panose="02020603050405020304" pitchFamily="18" charset="0"/>
                <a:cs typeface="Times New Roman" panose="02020603050405020304" pitchFamily="18" charset="0"/>
              </a:rPr>
              <a:t>The material presented in this poster is based upon the work supported by Joseph </a:t>
            </a:r>
            <a:r>
              <a:rPr lang="en-US" altLang="en-US" sz="3200" dirty="0" err="1">
                <a:latin typeface="Times New Roman" panose="02020603050405020304" pitchFamily="18" charset="0"/>
                <a:cs typeface="Times New Roman" panose="02020603050405020304" pitchFamily="18" charset="0"/>
              </a:rPr>
              <a:t>Cilli</a:t>
            </a:r>
            <a:r>
              <a:rPr lang="en-US" altLang="en-US" sz="3200" dirty="0">
                <a:latin typeface="Times New Roman" panose="02020603050405020304" pitchFamily="18" charset="0"/>
                <a:cs typeface="Times New Roman" panose="02020603050405020304" pitchFamily="18" charset="0"/>
              </a:rPr>
              <a:t>.</a:t>
            </a:r>
          </a:p>
          <a:p>
            <a:pPr eaLnBrk="1" hangingPunct="1"/>
            <a:endParaRPr lang="en-US" altLang="en-US" sz="3200" dirty="0">
              <a:latin typeface="Times New Roman" panose="02020603050405020304" pitchFamily="18" charset="0"/>
              <a:cs typeface="Times New Roman" panose="02020603050405020304" pitchFamily="18" charset="0"/>
            </a:endParaRPr>
          </a:p>
          <a:p>
            <a:pPr eaLnBrk="1" hangingPunct="1"/>
            <a:r>
              <a:rPr lang="en-US" altLang="en-US" sz="3200" dirty="0">
                <a:latin typeface="Times New Roman" panose="02020603050405020304" pitchFamily="18" charset="0"/>
                <a:cs typeface="Times New Roman" panose="02020603050405020304" pitchFamily="18" charset="0"/>
              </a:rPr>
              <a:t>Without the guidance and knowledge of computing from my mentor, Josiah Bradley. The learning curve for this project would’ve been much more difficult and would not have become the success that it is today.</a:t>
            </a:r>
          </a:p>
          <a:p>
            <a:pPr eaLnBrk="1" hangingPunct="1"/>
            <a:endParaRPr lang="en-US" altLang="en-US" sz="3200" dirty="0">
              <a:latin typeface="Times New Roman" panose="02020603050405020304" pitchFamily="18" charset="0"/>
              <a:cs typeface="Times New Roman" panose="02020603050405020304" pitchFamily="18" charset="0"/>
            </a:endParaRPr>
          </a:p>
          <a:p>
            <a:pPr eaLnBrk="1" hangingPunct="1"/>
            <a:r>
              <a:rPr lang="en-US" altLang="en-US" sz="3200" dirty="0">
                <a:latin typeface="Times New Roman" panose="02020603050405020304" pitchFamily="18" charset="0"/>
                <a:cs typeface="Times New Roman" panose="02020603050405020304" pitchFamily="18" charset="0"/>
              </a:rPr>
              <a:t>I also am thankful to the help that I received from my group members, Jeffery Carman.</a:t>
            </a:r>
          </a:p>
        </p:txBody>
      </p:sp>
      <p:sp>
        <p:nvSpPr>
          <p:cNvPr id="3108" name="TextBox 41"/>
          <p:cNvSpPr txBox="1">
            <a:spLocks noChangeArrowheads="1"/>
          </p:cNvSpPr>
          <p:nvPr/>
        </p:nvSpPr>
        <p:spPr bwMode="auto">
          <a:xfrm>
            <a:off x="24384000" y="42605980"/>
            <a:ext cx="71862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latin typeface="Times New Roman" panose="02020603050405020304" pitchFamily="18" charset="0"/>
                <a:cs typeface="Times New Roman" panose="02020603050405020304" pitchFamily="18" charset="0"/>
              </a:rPr>
              <a:t>Figure </a:t>
            </a:r>
            <a:r>
              <a:rPr lang="en-US" altLang="en-US" sz="2800" b="1" dirty="0" smtClean="0">
                <a:latin typeface="Times New Roman" panose="02020603050405020304" pitchFamily="18" charset="0"/>
                <a:cs typeface="Times New Roman" panose="02020603050405020304" pitchFamily="18" charset="0"/>
              </a:rPr>
              <a:t>2: </a:t>
            </a:r>
            <a:r>
              <a:rPr lang="en-US" altLang="en-US" sz="2800" dirty="0" err="1" smtClean="0">
                <a:latin typeface="Times New Roman" panose="02020603050405020304" pitchFamily="18" charset="0"/>
                <a:cs typeface="Times New Roman" panose="02020603050405020304" pitchFamily="18" charset="0"/>
              </a:rPr>
              <a:t>PDFGenerateReport</a:t>
            </a:r>
            <a:r>
              <a:rPr lang="en-US" altLang="en-US" sz="2800" dirty="0" smtClean="0">
                <a:latin typeface="Times New Roman" panose="02020603050405020304" pitchFamily="18" charset="0"/>
                <a:cs typeface="Times New Roman" panose="02020603050405020304" pitchFamily="18" charset="0"/>
              </a:rPr>
              <a:t> Object Diagram</a:t>
            </a:r>
            <a:endParaRPr lang="en-US" altLang="en-US" sz="2800" dirty="0">
              <a:latin typeface="Times New Roman" panose="02020603050405020304" pitchFamily="18" charset="0"/>
              <a:cs typeface="Times New Roman" panose="02020603050405020304" pitchFamily="18" charset="0"/>
            </a:endParaRPr>
          </a:p>
        </p:txBody>
      </p:sp>
      <p:sp>
        <p:nvSpPr>
          <p:cNvPr id="3109" name="TextBox 41"/>
          <p:cNvSpPr txBox="1">
            <a:spLocks noChangeArrowheads="1"/>
          </p:cNvSpPr>
          <p:nvPr/>
        </p:nvSpPr>
        <p:spPr bwMode="auto">
          <a:xfrm>
            <a:off x="13361988" y="17068800"/>
            <a:ext cx="6680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latin typeface="Times New Roman" panose="02020603050405020304" pitchFamily="18" charset="0"/>
                <a:cs typeface="Times New Roman" panose="02020603050405020304" pitchFamily="18" charset="0"/>
              </a:rPr>
              <a:t>Figure </a:t>
            </a:r>
            <a:r>
              <a:rPr lang="en-US" altLang="en-US" sz="2800" b="1" dirty="0" smtClean="0">
                <a:latin typeface="Times New Roman" panose="02020603050405020304" pitchFamily="18" charset="0"/>
                <a:cs typeface="Times New Roman" panose="02020603050405020304" pitchFamily="18" charset="0"/>
              </a:rPr>
              <a:t>3: </a:t>
            </a:r>
            <a:r>
              <a:rPr lang="en-US" altLang="en-US" sz="2800" dirty="0" smtClean="0">
                <a:latin typeface="Times New Roman" panose="02020603050405020304" pitchFamily="18" charset="0"/>
                <a:cs typeface="Times New Roman" panose="02020603050405020304" pitchFamily="18" charset="0"/>
              </a:rPr>
              <a:t>News Page – News Article</a:t>
            </a:r>
            <a:endParaRPr lang="en-US" altLang="en-US" sz="2800" dirty="0">
              <a:latin typeface="Times New Roman" panose="02020603050405020304" pitchFamily="18" charset="0"/>
              <a:cs typeface="Times New Roman" panose="02020603050405020304" pitchFamily="18" charset="0"/>
            </a:endParaRPr>
          </a:p>
        </p:txBody>
      </p:sp>
      <p:sp>
        <p:nvSpPr>
          <p:cNvPr id="3110" name="TextBox 41"/>
          <p:cNvSpPr txBox="1">
            <a:spLocks noChangeArrowheads="1"/>
          </p:cNvSpPr>
          <p:nvPr/>
        </p:nvSpPr>
        <p:spPr bwMode="auto">
          <a:xfrm>
            <a:off x="13361988" y="26255663"/>
            <a:ext cx="6865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latin typeface="Times New Roman" panose="02020603050405020304" pitchFamily="18" charset="0"/>
                <a:cs typeface="Times New Roman" panose="02020603050405020304" pitchFamily="18" charset="0"/>
              </a:rPr>
              <a:t>Figure </a:t>
            </a:r>
            <a:r>
              <a:rPr lang="en-US" altLang="en-US" sz="2800" b="1" dirty="0" smtClean="0">
                <a:latin typeface="Times New Roman" panose="02020603050405020304" pitchFamily="18" charset="0"/>
                <a:cs typeface="Times New Roman" panose="02020603050405020304" pitchFamily="18" charset="0"/>
              </a:rPr>
              <a:t>4: </a:t>
            </a:r>
            <a:r>
              <a:rPr lang="en-US" altLang="en-US" sz="2800" dirty="0" smtClean="0">
                <a:latin typeface="Times New Roman" panose="02020603050405020304" pitchFamily="18" charset="0"/>
                <a:cs typeface="Times New Roman" panose="02020603050405020304" pitchFamily="18" charset="0"/>
              </a:rPr>
              <a:t>Management page – View All Users</a:t>
            </a:r>
            <a:endParaRPr lang="en-US" altLang="en-US" sz="2800" dirty="0">
              <a:latin typeface="Times New Roman" panose="02020603050405020304" pitchFamily="18" charset="0"/>
              <a:cs typeface="Times New Roman" panose="02020603050405020304" pitchFamily="18" charset="0"/>
            </a:endParaRPr>
          </a:p>
        </p:txBody>
      </p:sp>
      <p:sp>
        <p:nvSpPr>
          <p:cNvPr id="3111" name="TextBox 41"/>
          <p:cNvSpPr txBox="1">
            <a:spLocks noChangeArrowheads="1"/>
          </p:cNvSpPr>
          <p:nvPr/>
        </p:nvSpPr>
        <p:spPr bwMode="auto">
          <a:xfrm>
            <a:off x="13361988" y="34375725"/>
            <a:ext cx="6680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a:latin typeface="Times New Roman" panose="02020603050405020304" pitchFamily="18" charset="0"/>
                <a:cs typeface="Times New Roman" panose="02020603050405020304" pitchFamily="18" charset="0"/>
              </a:rPr>
              <a:t>Figure </a:t>
            </a:r>
            <a:r>
              <a:rPr lang="en-US" altLang="en-US" sz="2800" b="1" dirty="0" smtClean="0">
                <a:latin typeface="Times New Roman" panose="02020603050405020304" pitchFamily="18" charset="0"/>
                <a:cs typeface="Times New Roman" panose="02020603050405020304" pitchFamily="18" charset="0"/>
              </a:rPr>
              <a:t>5: </a:t>
            </a:r>
            <a:r>
              <a:rPr lang="en-US" altLang="en-US" sz="2800" dirty="0">
                <a:latin typeface="Times New Roman" panose="02020603050405020304" pitchFamily="18" charset="0"/>
                <a:cs typeface="Times New Roman" panose="02020603050405020304" pitchFamily="18" charset="0"/>
              </a:rPr>
              <a:t>PDF generated Report</a:t>
            </a:r>
          </a:p>
        </p:txBody>
      </p:sp>
      <p:sp>
        <p:nvSpPr>
          <p:cNvPr id="3112" name="TextBox 41"/>
          <p:cNvSpPr txBox="1">
            <a:spLocks noChangeArrowheads="1"/>
          </p:cNvSpPr>
          <p:nvPr/>
        </p:nvSpPr>
        <p:spPr bwMode="auto">
          <a:xfrm>
            <a:off x="13215938" y="42682180"/>
            <a:ext cx="7815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a:latin typeface="Times New Roman" panose="02020603050405020304" pitchFamily="18" charset="0"/>
                <a:cs typeface="Times New Roman" panose="02020603050405020304" pitchFamily="18" charset="0"/>
              </a:rPr>
              <a:t>Figure </a:t>
            </a:r>
            <a:r>
              <a:rPr lang="en-US" altLang="en-US" sz="2800" b="1" smtClean="0">
                <a:latin typeface="Times New Roman" panose="02020603050405020304" pitchFamily="18" charset="0"/>
                <a:cs typeface="Times New Roman" panose="02020603050405020304" pitchFamily="18" charset="0"/>
              </a:rPr>
              <a:t>6:</a:t>
            </a:r>
            <a:r>
              <a:rPr lang="en-US" altLang="en-US" sz="2800" smtClean="0">
                <a:latin typeface="Times New Roman" panose="02020603050405020304" pitchFamily="18" charset="0"/>
                <a:cs typeface="Times New Roman" panose="02020603050405020304" pitchFamily="18" charset="0"/>
              </a:rPr>
              <a:t> </a:t>
            </a:r>
            <a:r>
              <a:rPr lang="en-US" altLang="en-US" sz="2800" dirty="0" smtClean="0">
                <a:latin typeface="Times New Roman" panose="02020603050405020304" pitchFamily="18" charset="0"/>
                <a:cs typeface="Times New Roman" panose="02020603050405020304" pitchFamily="18" charset="0"/>
              </a:rPr>
              <a:t>Management Page – Creating a Bot/Hotel</a:t>
            </a:r>
            <a:endParaRPr lang="en-US" altLang="en-US" sz="2800" dirty="0">
              <a:latin typeface="Times New Roman" panose="02020603050405020304" pitchFamily="18" charset="0"/>
              <a:cs typeface="Times New Roman" panose="02020603050405020304" pitchFamily="18" charset="0"/>
            </a:endParaRPr>
          </a:p>
        </p:txBody>
      </p:sp>
      <p:pic>
        <p:nvPicPr>
          <p:cNvPr id="3113" name="Picture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435100" y="381000"/>
            <a:ext cx="61706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4" name="Picture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3294975" y="3838575"/>
            <a:ext cx="27559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5" name="Picture 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9824363" y="1695450"/>
            <a:ext cx="228758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6" name="Picture 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6242963" y="534988"/>
            <a:ext cx="3097212"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7" name="Picture 7"/>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3215938" y="7048500"/>
            <a:ext cx="6954837" cy="9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8" name="Picture 8"/>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1972925" y="17859375"/>
            <a:ext cx="9491663" cy="812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9" name="Picture 12"/>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3066713" y="26908124"/>
            <a:ext cx="6364287" cy="736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0" name="Picture 13"/>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2344400" y="35155762"/>
            <a:ext cx="9123363" cy="74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1" name="Picture 14"/>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067125" y="755650"/>
            <a:ext cx="3157538"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1975152" y="35218427"/>
            <a:ext cx="9860308" cy="7028419"/>
          </a:xfrm>
          <a:prstGeom prst="rect">
            <a:avLst/>
          </a:prstGeom>
        </p:spPr>
      </p:pic>
      <p:sp>
        <p:nvSpPr>
          <p:cNvPr id="52" name="TextBox 1"/>
          <p:cNvSpPr txBox="1">
            <a:spLocks noChangeArrowheads="1"/>
          </p:cNvSpPr>
          <p:nvPr/>
        </p:nvSpPr>
        <p:spPr bwMode="auto">
          <a:xfrm>
            <a:off x="2324100" y="30556200"/>
            <a:ext cx="90678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charset="-128"/>
              </a:defRPr>
            </a:lvl1pPr>
            <a:lvl2pPr marL="742950" indent="-285750">
              <a:defRPr sz="8400">
                <a:solidFill>
                  <a:schemeClr val="tx1"/>
                </a:solidFill>
                <a:latin typeface="Arial" charset="0"/>
                <a:ea typeface="ＭＳ Ｐゴシック" charset="-128"/>
              </a:defRPr>
            </a:lvl2pPr>
            <a:lvl3pPr marL="1143000" indent="-228600">
              <a:defRPr sz="8400">
                <a:solidFill>
                  <a:schemeClr val="tx1"/>
                </a:solidFill>
                <a:latin typeface="Arial" charset="0"/>
                <a:ea typeface="ＭＳ Ｐゴシック" charset="-128"/>
              </a:defRPr>
            </a:lvl3pPr>
            <a:lvl4pPr marL="1600200" indent="-228600">
              <a:defRPr sz="8400">
                <a:solidFill>
                  <a:schemeClr val="tx1"/>
                </a:solidFill>
                <a:latin typeface="Arial" charset="0"/>
                <a:ea typeface="ＭＳ Ｐゴシック" charset="-128"/>
              </a:defRPr>
            </a:lvl4pPr>
            <a:lvl5pPr marL="2057400" indent="-228600">
              <a:defRPr sz="8400">
                <a:solidFill>
                  <a:schemeClr val="tx1"/>
                </a:solidFill>
                <a:latin typeface="Arial" charset="0"/>
                <a:ea typeface="ＭＳ Ｐゴシック" charset="-128"/>
              </a:defRPr>
            </a:lvl5pPr>
            <a:lvl6pPr marL="2514600" indent="-228600" eaLnBrk="0" fontAlgn="base" hangingPunct="0">
              <a:spcBef>
                <a:spcPct val="0"/>
              </a:spcBef>
              <a:spcAft>
                <a:spcPct val="0"/>
              </a:spcAft>
              <a:defRPr sz="8400">
                <a:solidFill>
                  <a:schemeClr val="tx1"/>
                </a:solidFill>
                <a:latin typeface="Arial" charset="0"/>
                <a:ea typeface="ＭＳ Ｐゴシック" charset="-128"/>
              </a:defRPr>
            </a:lvl6pPr>
            <a:lvl7pPr marL="2971800" indent="-228600" eaLnBrk="0" fontAlgn="base" hangingPunct="0">
              <a:spcBef>
                <a:spcPct val="0"/>
              </a:spcBef>
              <a:spcAft>
                <a:spcPct val="0"/>
              </a:spcAft>
              <a:defRPr sz="8400">
                <a:solidFill>
                  <a:schemeClr val="tx1"/>
                </a:solidFill>
                <a:latin typeface="Arial" charset="0"/>
                <a:ea typeface="ＭＳ Ｐゴシック" charset="-128"/>
              </a:defRPr>
            </a:lvl7pPr>
            <a:lvl8pPr marL="3429000" indent="-228600" eaLnBrk="0" fontAlgn="base" hangingPunct="0">
              <a:spcBef>
                <a:spcPct val="0"/>
              </a:spcBef>
              <a:spcAft>
                <a:spcPct val="0"/>
              </a:spcAft>
              <a:defRPr sz="8400">
                <a:solidFill>
                  <a:schemeClr val="tx1"/>
                </a:solidFill>
                <a:latin typeface="Arial" charset="0"/>
                <a:ea typeface="ＭＳ Ｐゴシック" charset="-128"/>
              </a:defRPr>
            </a:lvl8pPr>
            <a:lvl9pPr marL="3886200" indent="-2286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Strategic Marketing Simulator is a learning aid for marketing students where a student can create a Hotel and run a hotel and experience a </a:t>
            </a:r>
            <a:r>
              <a:rPr lang="en-US" altLang="en-US" sz="3200" dirty="0" err="1">
                <a:latin typeface="Times New Roman" panose="02020603050405020304" pitchFamily="18" charset="0"/>
                <a:ea typeface="ＭＳ Ｐゴシック" panose="020B0600070205080204" pitchFamily="34" charset="-128"/>
                <a:cs typeface="Times New Roman" panose="02020603050405020304" pitchFamily="18" charset="0"/>
              </a:rPr>
              <a:t>sudo</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 realistic competitive environment where students must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outperform </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rival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Hotels </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for increased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business and revenue.</a:t>
            </a:r>
            <a:endPar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endParaRPr>
          </a:p>
          <a:p>
            <a:pPr eaLnBrk="1" hangingPunct="1"/>
            <a:endPar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endParaRPr>
          </a:p>
          <a:p>
            <a:pPr eaLnBrk="1" hangingPunct="1"/>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We’re proud to announce, we’ve met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our semesters </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requirements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provided to </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us from our Product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Owner and our product </a:t>
            </a:r>
            <a:r>
              <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rPr>
              <a:t>is well on it’s way to becoming a reality as a learning aid in the </a:t>
            </a:r>
            <a:r>
              <a:rPr lang="en-US" altLang="en-US" sz="3200" dirty="0" smtClean="0">
                <a:latin typeface="Times New Roman" panose="02020603050405020304" pitchFamily="18" charset="0"/>
                <a:ea typeface="ＭＳ Ｐゴシック" panose="020B0600070205080204" pitchFamily="34" charset="-128"/>
                <a:cs typeface="Times New Roman" panose="02020603050405020304" pitchFamily="18" charset="0"/>
              </a:rPr>
              <a:t>classroom.</a:t>
            </a:r>
            <a:endParaRPr lang="en-US" altLang="en-US" sz="3200"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15652</TotalTime>
  <Words>666</Words>
  <Application>Microsoft Office PowerPoint</Application>
  <PresentationFormat>Custom</PresentationFormat>
  <Paragraphs>62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Javier Andrial</cp:lastModifiedBy>
  <cp:revision>234</cp:revision>
  <dcterms:created xsi:type="dcterms:W3CDTF">2012-11-19T15:27:41Z</dcterms:created>
  <dcterms:modified xsi:type="dcterms:W3CDTF">2015-12-07T17:01:46Z</dcterms:modified>
</cp:coreProperties>
</file>