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21"/>
  </p:notesMasterIdLst>
  <p:handoutMasterIdLst>
    <p:handoutMasterId r:id="rId22"/>
  </p:handoutMasterIdLst>
  <p:sldIdLst>
    <p:sldId id="256" r:id="rId2"/>
    <p:sldId id="343" r:id="rId3"/>
    <p:sldId id="344" r:id="rId4"/>
    <p:sldId id="345" r:id="rId5"/>
    <p:sldId id="356" r:id="rId6"/>
    <p:sldId id="357" r:id="rId7"/>
    <p:sldId id="346" r:id="rId8"/>
    <p:sldId id="347" r:id="rId9"/>
    <p:sldId id="349" r:id="rId10"/>
    <p:sldId id="350" r:id="rId11"/>
    <p:sldId id="351" r:id="rId12"/>
    <p:sldId id="358" r:id="rId13"/>
    <p:sldId id="352" r:id="rId14"/>
    <p:sldId id="360" r:id="rId15"/>
    <p:sldId id="362" r:id="rId16"/>
    <p:sldId id="361" r:id="rId17"/>
    <p:sldId id="354" r:id="rId18"/>
    <p:sldId id="359" r:id="rId19"/>
    <p:sldId id="355" r:id="rId2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53" autoAdjust="0"/>
    <p:restoredTop sz="82336" autoAdjust="0"/>
  </p:normalViewPr>
  <p:slideViewPr>
    <p:cSldViewPr snapToObjects="1">
      <p:cViewPr varScale="1">
        <p:scale>
          <a:sx n="78" d="100"/>
          <a:sy n="78" d="100"/>
        </p:scale>
        <p:origin x="108" y="468"/>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smtClean="0"/>
          </a:p>
          <a:p>
            <a:r>
              <a:rPr lang="en-US" dirty="0" smtClean="0"/>
              <a:t>System Deployment Diagram</a:t>
            </a:r>
          </a:p>
          <a:p>
            <a:r>
              <a:rPr lang="en-US" dirty="0" smtClean="0"/>
              <a:t>Highlight the parts that you contributed to them</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smtClean="0"/>
          </a:p>
          <a:p>
            <a:r>
              <a:rPr lang="en-US" dirty="0" smtClean="0"/>
              <a:t>Persistent data design</a:t>
            </a:r>
          </a:p>
          <a:p>
            <a:r>
              <a:rPr lang="en-US" dirty="0" smtClean="0"/>
              <a:t>Security/Privacy</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2278381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 an interesting algorithm (pseudo code)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3208674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 an interesting algorithm (pseudo code)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1364490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 an interesting algorithm (pseudo code)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4194530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2365714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Management (schedule for entire semester) (one slide; Gantt Chart).</a:t>
            </a:r>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139573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30337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System decomposition: Identify the architecture patterns used: Highlight the parts that you contributed to them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12/10/2015</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12/10/2015</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12/10/2015</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12/10/2015</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12/10/2015</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12/10/2015</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12/10/2015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12/10/2015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12/10/2015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smtClean="0"/>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12/10/2015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12/10/2015</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12/10/2015</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12/10/2015</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12/10/2015</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12/10/2015</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12/10/2015</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12/10/2015</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667000"/>
            <a:ext cx="8686800" cy="2438400"/>
          </a:xfrm>
        </p:spPr>
        <p:txBody>
          <a:bodyPr/>
          <a:lstStyle/>
          <a:p>
            <a:pPr algn="ctr" eaLnBrk="1" hangingPunct="1"/>
            <a:r>
              <a:rPr lang="en-US" altLang="en-US" dirty="0" smtClean="0">
                <a:ea typeface="ＭＳ Ｐゴシック" pitchFamily="34" charset="-128"/>
              </a:rPr>
              <a:t>Strategic </a:t>
            </a:r>
            <a:r>
              <a:rPr lang="en-US" altLang="en-US" dirty="0" smtClean="0">
                <a:ea typeface="ＭＳ Ｐゴシック" pitchFamily="34" charset="-128"/>
              </a:rPr>
              <a:t>Market </a:t>
            </a:r>
            <a:r>
              <a:rPr lang="en-US" altLang="en-US" dirty="0" smtClean="0">
                <a:ea typeface="ＭＳ Ｐゴシック" pitchFamily="34" charset="-128"/>
              </a:rPr>
              <a:t>Simulator</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Team Member(s): Javier Andrial, Jeffrey Carman</a:t>
            </a:r>
            <a:br>
              <a:rPr lang="en-US" altLang="en-US" sz="2800" dirty="0" smtClean="0">
                <a:ea typeface="ＭＳ Ｐゴシック" pitchFamily="34" charset="-128"/>
              </a:rPr>
            </a:br>
            <a:r>
              <a:rPr lang="en-US" altLang="en-US" sz="2800" dirty="0" smtClean="0">
                <a:ea typeface="ＭＳ Ｐゴシック" pitchFamily="34" charset="-128"/>
              </a:rPr>
              <a:t>Product Owner(s): Joseph </a:t>
            </a:r>
            <a:r>
              <a:rPr lang="en-US" altLang="en-US" sz="2800" dirty="0" err="1" smtClean="0">
                <a:ea typeface="ＭＳ Ｐゴシック" pitchFamily="34" charset="-128"/>
              </a:rPr>
              <a:t>Cilli</a:t>
            </a:r>
            <a:r>
              <a:rPr lang="en-US" altLang="en-US" sz="2800" dirty="0" smtClean="0">
                <a:ea typeface="ＭＳ Ｐゴシック" pitchFamily="34" charset="-128"/>
              </a:rPr>
              <a:t/>
            </a:r>
            <a:br>
              <a:rPr lang="en-US" altLang="en-US" sz="2800" dirty="0" smtClean="0">
                <a:ea typeface="ＭＳ Ｐゴシック" pitchFamily="34" charset="-128"/>
              </a:rPr>
            </a:br>
            <a:r>
              <a:rPr lang="en-US" altLang="en-US" sz="2800" dirty="0" smtClean="0">
                <a:ea typeface="ＭＳ Ｐゴシック" pitchFamily="34" charset="-128"/>
              </a:rPr>
              <a:t>Instructor: Masoud Sadjadi</a:t>
            </a:r>
            <a:br>
              <a:rPr lang="en-US" altLang="en-US" sz="2800" dirty="0" smtClean="0">
                <a:ea typeface="ＭＳ Ｐゴシック" pitchFamily="34" charset="-128"/>
              </a:rPr>
            </a:br>
            <a:r>
              <a:rPr lang="en-US" altLang="en-US" dirty="0" smtClean="0">
                <a:ea typeface="ＭＳ Ｐゴシック" pitchFamily="34" charset="-128"/>
              </a:rPr>
              <a:t/>
            </a:r>
            <a:br>
              <a:rPr lang="en-US" altLang="en-US" dirty="0" smtClean="0">
                <a:ea typeface="ＭＳ Ｐゴシック" pitchFamily="34" charset="-128"/>
              </a:rPr>
            </a:br>
            <a:r>
              <a:rPr lang="en-US" altLang="en-US" sz="1800" dirty="0" smtClean="0">
                <a:ea typeface="ＭＳ Ｐゴシック" pitchFamily="34" charset="-128"/>
              </a:rPr>
              <a:t>School of Computing and Information Sciences</a:t>
            </a:r>
            <a:br>
              <a:rPr lang="en-US" altLang="en-US" sz="1800" dirty="0" smtClean="0">
                <a:ea typeface="ＭＳ Ｐゴシック" pitchFamily="34" charset="-128"/>
              </a:rPr>
            </a:br>
            <a:r>
              <a:rPr lang="en-US" altLang="en-US" sz="1800" dirty="0" smtClean="0">
                <a:ea typeface="ＭＳ Ｐゴシック" pitchFamily="34" charset="-128"/>
              </a:rPr>
              <a:t>Florida International University</a:t>
            </a:r>
            <a:endParaRPr lang="en-US" altLang="en-US" dirty="0" smtClean="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smtClean="0">
                <a:solidFill>
                  <a:schemeClr val="tx1">
                    <a:lumMod val="95000"/>
                    <a:lumOff val="5000"/>
                  </a:schemeClr>
                </a:solidFill>
                <a:ea typeface="ＭＳ Ｐゴシック" pitchFamily="34" charset="-128"/>
              </a:rPr>
              <a:t>December 11</a:t>
            </a:r>
            <a:r>
              <a:rPr lang="en-US" altLang="en-US" baseline="30000" dirty="0" smtClean="0">
                <a:solidFill>
                  <a:schemeClr val="tx1">
                    <a:lumMod val="95000"/>
                    <a:lumOff val="5000"/>
                  </a:schemeClr>
                </a:solidFill>
                <a:ea typeface="ＭＳ Ｐゴシック" pitchFamily="34" charset="-128"/>
              </a:rPr>
              <a:t>th</a:t>
            </a:r>
            <a:r>
              <a:rPr lang="en-US" altLang="en-US" dirty="0" smtClean="0">
                <a:solidFill>
                  <a:schemeClr val="tx1">
                    <a:lumMod val="95000"/>
                    <a:lumOff val="5000"/>
                  </a:schemeClr>
                </a:solidFill>
                <a:ea typeface="ＭＳ Ｐゴシック" pitchFamily="34" charset="-128"/>
              </a:rPr>
              <a:t> 2015</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smtClean="0">
                <a:ea typeface="ＭＳ Ｐゴシック" pitchFamily="34" charset="-128"/>
              </a:rPr>
              <a:t>Senior Project Final Presentation</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Fall 2015</a:t>
            </a:r>
            <a:endParaRPr lang="en-US"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Deployment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006" y="2286000"/>
            <a:ext cx="7772400" cy="3659477"/>
          </a:xfrm>
          <a:prstGeom prst="rect">
            <a:avLst/>
          </a:prstGeom>
        </p:spPr>
      </p:pic>
      <p:sp>
        <p:nvSpPr>
          <p:cNvPr id="3" name="Content Placeholder 2"/>
          <p:cNvSpPr>
            <a:spLocks noGrp="1"/>
          </p:cNvSpPr>
          <p:nvPr>
            <p:ph idx="1"/>
          </p:nvPr>
        </p:nvSpPr>
        <p:spPr/>
        <p:txBody>
          <a:bodyPr/>
          <a:lstStyle/>
          <a:p>
            <a:pPr marL="0" indent="0">
              <a:buNone/>
            </a:pPr>
            <a:r>
              <a:rPr lang="en-US" dirty="0" smtClean="0"/>
              <a:t>Requirements: </a:t>
            </a:r>
            <a:endParaRPr lang="en-US" dirty="0"/>
          </a:p>
          <a:p>
            <a:pPr marL="0" indent="0">
              <a:buNone/>
            </a:pPr>
            <a:endParaRPr lang="en-US" dirty="0" smtClean="0"/>
          </a:p>
        </p:txBody>
      </p:sp>
    </p:spTree>
    <p:extLst>
      <p:ext uri="{BB962C8B-B14F-4D97-AF65-F5344CB8AC3E}">
        <p14:creationId xmlns:p14="http://schemas.microsoft.com/office/powerpoint/2010/main" val="285869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sp>
        <p:nvSpPr>
          <p:cNvPr id="3" name="Content Placeholder 2"/>
          <p:cNvSpPr>
            <a:spLocks noGrp="1"/>
          </p:cNvSpPr>
          <p:nvPr>
            <p:ph idx="1"/>
          </p:nvPr>
        </p:nvSpPr>
        <p:spPr/>
        <p:txBody>
          <a:bodyPr/>
          <a:lstStyle/>
          <a:p>
            <a:pPr marL="0" indent="0" algn="ctr">
              <a:buNone/>
            </a:pPr>
            <a:r>
              <a:rPr lang="en-US" sz="2400" dirty="0"/>
              <a:t>Persistent </a:t>
            </a:r>
            <a:r>
              <a:rPr lang="en-US" sz="2400" dirty="0" smtClean="0"/>
              <a:t>data</a:t>
            </a:r>
          </a:p>
          <a:p>
            <a:r>
              <a:rPr lang="en-US" dirty="0" smtClean="0"/>
              <a:t>Database data is stored on Disk using </a:t>
            </a:r>
            <a:r>
              <a:rPr lang="en-US" dirty="0" err="1" smtClean="0"/>
              <a:t>MariaDB</a:t>
            </a:r>
            <a:r>
              <a:rPr lang="en-US" dirty="0" smtClean="0"/>
              <a:t> system</a:t>
            </a:r>
          </a:p>
          <a:p>
            <a:r>
              <a:rPr lang="en-US" dirty="0" smtClean="0"/>
              <a:t>Temporary information, such as user sessions are stored in Memory</a:t>
            </a:r>
          </a:p>
          <a:p>
            <a:endParaRPr lang="en-US" dirty="0" smtClean="0"/>
          </a:p>
        </p:txBody>
      </p:sp>
    </p:spTree>
    <p:extLst>
      <p:ext uri="{BB962C8B-B14F-4D97-AF65-F5344CB8AC3E}">
        <p14:creationId xmlns:p14="http://schemas.microsoft.com/office/powerpoint/2010/main" val="2596639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sp>
        <p:nvSpPr>
          <p:cNvPr id="3" name="Content Placeholder 2"/>
          <p:cNvSpPr>
            <a:spLocks noGrp="1"/>
          </p:cNvSpPr>
          <p:nvPr>
            <p:ph idx="1"/>
          </p:nvPr>
        </p:nvSpPr>
        <p:spPr/>
        <p:txBody>
          <a:bodyPr/>
          <a:lstStyle/>
          <a:p>
            <a:pPr marL="0" indent="0" algn="ctr">
              <a:buNone/>
            </a:pPr>
            <a:r>
              <a:rPr lang="en-US" sz="2800" dirty="0" smtClean="0"/>
              <a:t>Security</a:t>
            </a:r>
            <a:endParaRPr lang="en-US" dirty="0" smtClean="0"/>
          </a:p>
          <a:p>
            <a:r>
              <a:rPr lang="en-US" dirty="0" smtClean="0"/>
              <a:t>An </a:t>
            </a:r>
            <a:r>
              <a:rPr lang="en-US" sz="2400" b="1" dirty="0"/>
              <a:t>email</a:t>
            </a:r>
            <a:r>
              <a:rPr lang="en-US" sz="2400" dirty="0"/>
              <a:t> </a:t>
            </a:r>
            <a:r>
              <a:rPr lang="en-US" dirty="0"/>
              <a:t>and </a:t>
            </a:r>
            <a:r>
              <a:rPr lang="en-US" sz="2400" b="1" dirty="0" smtClean="0"/>
              <a:t>password</a:t>
            </a:r>
            <a:r>
              <a:rPr lang="en-US" sz="2400" dirty="0" smtClean="0"/>
              <a:t> </a:t>
            </a:r>
            <a:r>
              <a:rPr lang="en-US" dirty="0" smtClean="0"/>
              <a:t>are required to Login</a:t>
            </a:r>
            <a:endParaRPr lang="en-US" dirty="0"/>
          </a:p>
          <a:p>
            <a:r>
              <a:rPr lang="en-US" dirty="0"/>
              <a:t>In the event </a:t>
            </a:r>
            <a:r>
              <a:rPr lang="en-US" dirty="0" smtClean="0"/>
              <a:t>of security breach, all </a:t>
            </a:r>
            <a:r>
              <a:rPr lang="en-US" sz="2400" b="1" dirty="0" smtClean="0"/>
              <a:t>Passwords</a:t>
            </a:r>
            <a:r>
              <a:rPr lang="en-US" sz="2400" dirty="0" smtClean="0"/>
              <a:t> </a:t>
            </a:r>
            <a:r>
              <a:rPr lang="en-US" dirty="0" smtClean="0"/>
              <a:t>and </a:t>
            </a:r>
            <a:r>
              <a:rPr lang="en-US" sz="2400" b="1" dirty="0" smtClean="0"/>
              <a:t>Secret Answers </a:t>
            </a:r>
            <a:r>
              <a:rPr lang="en-US" dirty="0" smtClean="0"/>
              <a:t>are stored to the Database </a:t>
            </a:r>
            <a:r>
              <a:rPr lang="en-US" dirty="0"/>
              <a:t>using </a:t>
            </a:r>
            <a:r>
              <a:rPr lang="en-US" dirty="0" smtClean="0"/>
              <a:t>sha256 hash function; which cannot easily be reverted backwards.</a:t>
            </a:r>
            <a:endParaRPr lang="en-US" dirty="0"/>
          </a:p>
          <a:p>
            <a:r>
              <a:rPr lang="en-US" sz="2400" b="1" dirty="0"/>
              <a:t>Sessions</a:t>
            </a:r>
            <a:r>
              <a:rPr lang="en-US" sz="2400" dirty="0"/>
              <a:t> </a:t>
            </a:r>
            <a:r>
              <a:rPr lang="en-US" dirty="0"/>
              <a:t>are cleared upon leaving the system</a:t>
            </a:r>
          </a:p>
          <a:p>
            <a:pPr marL="0" indent="0">
              <a:buNone/>
            </a:pPr>
            <a:endParaRPr lang="en-US" dirty="0"/>
          </a:p>
        </p:txBody>
      </p:sp>
    </p:spTree>
    <p:extLst>
      <p:ext uri="{BB962C8B-B14F-4D97-AF65-F5344CB8AC3E}">
        <p14:creationId xmlns:p14="http://schemas.microsoft.com/office/powerpoint/2010/main" val="2266623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sp>
        <p:nvSpPr>
          <p:cNvPr id="3" name="Content Placeholder 2"/>
          <p:cNvSpPr>
            <a:spLocks noGrp="1"/>
          </p:cNvSpPr>
          <p:nvPr>
            <p:ph idx="1"/>
          </p:nvPr>
        </p:nvSpPr>
        <p:spPr/>
        <p:txBody>
          <a:bodyPr/>
          <a:lstStyle/>
          <a:p>
            <a:r>
              <a:rPr lang="en-US" dirty="0"/>
              <a:t>Identify the design patterns used </a:t>
            </a:r>
            <a:endParaRPr lang="en-US" dirty="0" smtClean="0"/>
          </a:p>
          <a:p>
            <a:r>
              <a:rPr lang="en-US" dirty="0" smtClean="0"/>
              <a:t>Highlight the classes that you created/modified</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600200"/>
            <a:ext cx="8991599" cy="4437063"/>
          </a:xfrm>
          <a:prstGeom prst="rect">
            <a:avLst/>
          </a:prstGeom>
        </p:spPr>
      </p:pic>
    </p:spTree>
    <p:extLst>
      <p:ext uri="{BB962C8B-B14F-4D97-AF65-F5344CB8AC3E}">
        <p14:creationId xmlns:p14="http://schemas.microsoft.com/office/powerpoint/2010/main" val="24530981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p>
        </p:txBody>
      </p:sp>
      <p:sp>
        <p:nvSpPr>
          <p:cNvPr id="3" name="Content Placeholder 2"/>
          <p:cNvSpPr>
            <a:spLocks noGrp="1"/>
          </p:cNvSpPr>
          <p:nvPr>
            <p:ph idx="1"/>
          </p:nvPr>
        </p:nvSpPr>
        <p:spPr>
          <a:xfrm>
            <a:off x="779463" y="1524000"/>
            <a:ext cx="7583487" cy="4876800"/>
          </a:xfrm>
        </p:spPr>
        <p:txBody>
          <a:bodyPr/>
          <a:lstStyle/>
          <a:p>
            <a:pPr marL="0" indent="0" algn="ctr">
              <a:spcBef>
                <a:spcPts val="0"/>
              </a:spcBef>
              <a:spcAft>
                <a:spcPts val="0"/>
              </a:spcAft>
              <a:buNone/>
            </a:pPr>
            <a:r>
              <a:rPr lang="en-US" sz="2400" dirty="0" smtClean="0">
                <a:solidFill>
                  <a:schemeClr val="tx1"/>
                </a:solidFill>
              </a:rPr>
              <a:t>Generating the PDF Report Algorithm</a:t>
            </a:r>
            <a:br>
              <a:rPr lang="en-US" sz="2400" dirty="0" smtClean="0">
                <a:solidFill>
                  <a:schemeClr val="tx1"/>
                </a:solidFill>
              </a:rPr>
            </a:br>
            <a:r>
              <a:rPr lang="en-US" sz="2400" dirty="0" smtClean="0">
                <a:solidFill>
                  <a:schemeClr val="tx1"/>
                </a:solidFill>
              </a:rPr>
              <a:t>Initializing</a:t>
            </a:r>
          </a:p>
          <a:p>
            <a:pPr marL="0" indent="0">
              <a:spcBef>
                <a:spcPts val="0"/>
              </a:spcBef>
              <a:spcAft>
                <a:spcPts val="0"/>
              </a:spcAft>
              <a:buNone/>
            </a:pPr>
            <a:r>
              <a:rPr lang="en-US" dirty="0" smtClean="0"/>
              <a:t>Start off with </a:t>
            </a:r>
          </a:p>
          <a:p>
            <a:pPr marL="295275" lvl="1" indent="0">
              <a:spcBef>
                <a:spcPts val="0"/>
              </a:spcBef>
              <a:spcAft>
                <a:spcPts val="0"/>
              </a:spcAft>
              <a:buNone/>
            </a:pPr>
            <a:r>
              <a:rPr lang="en-US" sz="2200" dirty="0" err="1" smtClean="0"/>
              <a:t>Game_id</a:t>
            </a:r>
            <a:r>
              <a:rPr lang="en-US" sz="2200" dirty="0" smtClean="0"/>
              <a:t> </a:t>
            </a:r>
            <a:r>
              <a:rPr lang="en-US" sz="2200" dirty="0"/>
              <a:t>= </a:t>
            </a:r>
            <a:r>
              <a:rPr lang="en-US" sz="2200" dirty="0" smtClean="0"/>
              <a:t>some </a:t>
            </a:r>
            <a:r>
              <a:rPr lang="en-US" sz="2200" dirty="0" err="1" smtClean="0"/>
              <a:t>int</a:t>
            </a:r>
            <a:r>
              <a:rPr lang="en-US" sz="2200" dirty="0" smtClean="0"/>
              <a:t>, </a:t>
            </a:r>
            <a:r>
              <a:rPr lang="en-US" sz="2200" dirty="0"/>
              <a:t>Period = </a:t>
            </a:r>
            <a:r>
              <a:rPr lang="en-US" sz="2200" dirty="0" smtClean="0"/>
              <a:t>some </a:t>
            </a:r>
            <a:r>
              <a:rPr lang="en-US" sz="2200" dirty="0" err="1" smtClean="0"/>
              <a:t>int</a:t>
            </a:r>
            <a:endParaRPr lang="en-US" sz="2200" dirty="0"/>
          </a:p>
          <a:p>
            <a:pPr marL="0" indent="0">
              <a:buNone/>
            </a:pPr>
            <a:r>
              <a:rPr lang="en-US" dirty="0"/>
              <a:t>Get Game entity from </a:t>
            </a:r>
            <a:r>
              <a:rPr lang="en-US" dirty="0" err="1"/>
              <a:t>Game_id</a:t>
            </a:r>
            <a:endParaRPr lang="en-US" dirty="0"/>
          </a:p>
          <a:p>
            <a:pPr marL="0" indent="0">
              <a:buNone/>
            </a:pPr>
            <a:r>
              <a:rPr lang="en-US" dirty="0" smtClean="0"/>
              <a:t>Get All Hotels from </a:t>
            </a:r>
            <a:r>
              <a:rPr lang="en-US" dirty="0" err="1" smtClean="0"/>
              <a:t>Game_id</a:t>
            </a:r>
            <a:endParaRPr lang="en-US" dirty="0" smtClean="0"/>
          </a:p>
          <a:p>
            <a:pPr marL="0" indent="0">
              <a:buNone/>
            </a:pPr>
            <a:r>
              <a:rPr lang="en-US" dirty="0" smtClean="0"/>
              <a:t>Get News from </a:t>
            </a:r>
            <a:r>
              <a:rPr lang="en-US" dirty="0" err="1" smtClean="0"/>
              <a:t>Game_id</a:t>
            </a:r>
            <a:r>
              <a:rPr lang="en-US" dirty="0" smtClean="0"/>
              <a:t> and Period</a:t>
            </a:r>
          </a:p>
          <a:p>
            <a:pPr marL="0" indent="0">
              <a:buNone/>
            </a:pPr>
            <a:r>
              <a:rPr lang="en-US" dirty="0" smtClean="0"/>
              <a:t>Get All News Parameters from </a:t>
            </a:r>
            <a:r>
              <a:rPr lang="en-US" dirty="0" err="1" smtClean="0"/>
              <a:t>News_id</a:t>
            </a:r>
            <a:endParaRPr lang="en-US" dirty="0"/>
          </a:p>
          <a:p>
            <a:pPr marL="0" indent="0">
              <a:buNone/>
            </a:pPr>
            <a:r>
              <a:rPr lang="en-US" dirty="0" smtClean="0"/>
              <a:t>…</a:t>
            </a:r>
          </a:p>
        </p:txBody>
      </p:sp>
    </p:spTree>
    <p:extLst>
      <p:ext uri="{BB962C8B-B14F-4D97-AF65-F5344CB8AC3E}">
        <p14:creationId xmlns:p14="http://schemas.microsoft.com/office/powerpoint/2010/main" val="2524490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r>
              <a:rPr lang="en-US" dirty="0" smtClean="0"/>
              <a:t>- </a:t>
            </a:r>
            <a:r>
              <a:rPr lang="en-US" dirty="0" err="1" smtClean="0"/>
              <a:t>cont</a:t>
            </a:r>
            <a:endParaRPr lang="en-US" dirty="0"/>
          </a:p>
        </p:txBody>
      </p:sp>
      <p:sp>
        <p:nvSpPr>
          <p:cNvPr id="3" name="Content Placeholder 2"/>
          <p:cNvSpPr>
            <a:spLocks noGrp="1"/>
          </p:cNvSpPr>
          <p:nvPr>
            <p:ph idx="1"/>
          </p:nvPr>
        </p:nvSpPr>
        <p:spPr>
          <a:xfrm>
            <a:off x="779463" y="1524000"/>
            <a:ext cx="7583487" cy="4876800"/>
          </a:xfrm>
        </p:spPr>
        <p:txBody>
          <a:bodyPr/>
          <a:lstStyle/>
          <a:p>
            <a:pPr marL="0" indent="0" algn="ctr">
              <a:spcBef>
                <a:spcPts val="0"/>
              </a:spcBef>
              <a:spcAft>
                <a:spcPts val="0"/>
              </a:spcAft>
              <a:buNone/>
            </a:pPr>
            <a:r>
              <a:rPr lang="en-US" sz="2400" dirty="0" smtClean="0">
                <a:solidFill>
                  <a:schemeClr val="tx1"/>
                </a:solidFill>
              </a:rPr>
              <a:t>Generating the PDF Report Algorithm</a:t>
            </a:r>
            <a:br>
              <a:rPr lang="en-US" sz="2400" dirty="0" smtClean="0">
                <a:solidFill>
                  <a:schemeClr val="tx1"/>
                </a:solidFill>
              </a:rPr>
            </a:br>
            <a:r>
              <a:rPr lang="en-US" sz="2400" dirty="0" smtClean="0">
                <a:solidFill>
                  <a:schemeClr val="tx1"/>
                </a:solidFill>
              </a:rPr>
              <a:t>Printing - Game</a:t>
            </a:r>
            <a:br>
              <a:rPr lang="en-US" sz="2400" dirty="0" smtClean="0">
                <a:solidFill>
                  <a:schemeClr val="tx1"/>
                </a:solidFill>
              </a:rPr>
            </a:br>
            <a:endParaRPr lang="en-US" dirty="0" smtClean="0">
              <a:solidFill>
                <a:schemeClr val="tx1"/>
              </a:solidFill>
            </a:endParaRPr>
          </a:p>
          <a:p>
            <a:pPr marL="0" indent="0">
              <a:spcBef>
                <a:spcPts val="0"/>
              </a:spcBef>
              <a:buNone/>
            </a:pPr>
            <a:r>
              <a:rPr lang="en-US" dirty="0"/>
              <a:t>Print </a:t>
            </a:r>
            <a:r>
              <a:rPr lang="en-US" dirty="0" smtClean="0"/>
              <a:t>(Game.ID, </a:t>
            </a:r>
            <a:r>
              <a:rPr lang="en-US" dirty="0" err="1" smtClean="0"/>
              <a:t>Game.course</a:t>
            </a:r>
            <a:r>
              <a:rPr lang="en-US" dirty="0" smtClean="0"/>
              <a:t>, </a:t>
            </a:r>
            <a:r>
              <a:rPr lang="en-US" dirty="0" err="1" smtClean="0"/>
              <a:t>Game.Schedule</a:t>
            </a:r>
            <a:r>
              <a:rPr lang="en-US" dirty="0" smtClean="0"/>
              <a:t>, </a:t>
            </a:r>
            <a:r>
              <a:rPr lang="en-US" dirty="0" err="1" smtClean="0"/>
              <a:t>Game.section</a:t>
            </a:r>
            <a:r>
              <a:rPr lang="en-US" dirty="0" smtClean="0"/>
              <a:t>,…)</a:t>
            </a:r>
          </a:p>
          <a:p>
            <a:pPr marL="0" indent="0">
              <a:spcBef>
                <a:spcPts val="0"/>
              </a:spcBef>
              <a:buNone/>
            </a:pPr>
            <a:endParaRPr lang="en-US" dirty="0" smtClean="0"/>
          </a:p>
          <a:p>
            <a:pPr marL="0" indent="0">
              <a:spcBef>
                <a:spcPts val="0"/>
              </a:spcBef>
              <a:buNone/>
            </a:pPr>
            <a:r>
              <a:rPr lang="en-US" dirty="0" smtClean="0"/>
              <a:t>Foreach (n </a:t>
            </a:r>
            <a:r>
              <a:rPr lang="en-US" dirty="0"/>
              <a:t>: </a:t>
            </a:r>
            <a:r>
              <a:rPr lang="en-US" dirty="0" smtClean="0"/>
              <a:t>News parameters)</a:t>
            </a:r>
            <a:endParaRPr lang="en-US" dirty="0"/>
          </a:p>
          <a:p>
            <a:pPr marL="0" indent="0">
              <a:spcBef>
                <a:spcPts val="0"/>
              </a:spcBef>
              <a:buNone/>
            </a:pPr>
            <a:r>
              <a:rPr lang="en-US" dirty="0" smtClean="0"/>
              <a:t>{</a:t>
            </a:r>
          </a:p>
          <a:p>
            <a:pPr marL="0" indent="0">
              <a:spcBef>
                <a:spcPts val="0"/>
              </a:spcBef>
              <a:buNone/>
            </a:pPr>
            <a:r>
              <a:rPr lang="en-US" dirty="0" smtClean="0"/>
              <a:t>	print (n.location, n.hotelType, n.effect)</a:t>
            </a:r>
            <a:endParaRPr lang="en-US" dirty="0"/>
          </a:p>
          <a:p>
            <a:pPr marL="0" indent="0">
              <a:spcBef>
                <a:spcPts val="0"/>
              </a:spcBef>
              <a:buNone/>
            </a:pPr>
            <a:r>
              <a:rPr lang="en-US" dirty="0" smtClean="0"/>
              <a:t>}</a:t>
            </a:r>
            <a:endParaRPr lang="en-US" dirty="0">
              <a:solidFill>
                <a:schemeClr val="tx1"/>
              </a:solidFill>
            </a:endParaRPr>
          </a:p>
          <a:p>
            <a:pPr marL="0" indent="0">
              <a:spcBef>
                <a:spcPts val="0"/>
              </a:spcBef>
              <a:buNone/>
            </a:pPr>
            <a:r>
              <a:rPr lang="en-US" dirty="0" smtClean="0"/>
              <a:t>…</a:t>
            </a:r>
          </a:p>
        </p:txBody>
      </p:sp>
    </p:spTree>
    <p:extLst>
      <p:ext uri="{BB962C8B-B14F-4D97-AF65-F5344CB8AC3E}">
        <p14:creationId xmlns:p14="http://schemas.microsoft.com/office/powerpoint/2010/main" val="477559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r>
              <a:rPr lang="en-US" dirty="0" smtClean="0"/>
              <a:t>- </a:t>
            </a:r>
            <a:r>
              <a:rPr lang="en-US" dirty="0" err="1" smtClean="0"/>
              <a:t>cont</a:t>
            </a:r>
            <a:endParaRPr lang="en-US" dirty="0"/>
          </a:p>
        </p:txBody>
      </p:sp>
      <p:sp>
        <p:nvSpPr>
          <p:cNvPr id="3" name="Content Placeholder 2"/>
          <p:cNvSpPr>
            <a:spLocks noGrp="1"/>
          </p:cNvSpPr>
          <p:nvPr>
            <p:ph idx="1"/>
          </p:nvPr>
        </p:nvSpPr>
        <p:spPr>
          <a:xfrm>
            <a:off x="779463" y="1524000"/>
            <a:ext cx="7583487" cy="4876800"/>
          </a:xfrm>
        </p:spPr>
        <p:txBody>
          <a:bodyPr/>
          <a:lstStyle/>
          <a:p>
            <a:pPr marL="0" indent="0" algn="ctr">
              <a:spcBef>
                <a:spcPts val="0"/>
              </a:spcBef>
              <a:spcAft>
                <a:spcPts val="0"/>
              </a:spcAft>
              <a:buNone/>
            </a:pPr>
            <a:r>
              <a:rPr lang="en-US" sz="2400" dirty="0" smtClean="0">
                <a:solidFill>
                  <a:schemeClr val="tx1"/>
                </a:solidFill>
              </a:rPr>
              <a:t>Generating the PDF Report Algorithm</a:t>
            </a:r>
            <a:br>
              <a:rPr lang="en-US" sz="2400" dirty="0" smtClean="0">
                <a:solidFill>
                  <a:schemeClr val="tx1"/>
                </a:solidFill>
              </a:rPr>
            </a:br>
            <a:r>
              <a:rPr lang="en-US" sz="2400" dirty="0" smtClean="0">
                <a:solidFill>
                  <a:schemeClr val="tx1"/>
                </a:solidFill>
              </a:rPr>
              <a:t>Printing – Hotel(s)</a:t>
            </a:r>
            <a:endParaRPr lang="en-US" dirty="0" smtClean="0">
              <a:solidFill>
                <a:schemeClr val="tx1"/>
              </a:solidFill>
            </a:endParaRPr>
          </a:p>
          <a:p>
            <a:pPr marL="0" indent="0">
              <a:spcBef>
                <a:spcPts val="0"/>
              </a:spcBef>
              <a:buNone/>
            </a:pPr>
            <a:r>
              <a:rPr lang="en-US" sz="1900" dirty="0">
                <a:cs typeface="+mn-cs"/>
              </a:rPr>
              <a:t>Foreach (h : Hotels)</a:t>
            </a:r>
          </a:p>
          <a:p>
            <a:pPr marL="0" indent="0">
              <a:spcBef>
                <a:spcPts val="0"/>
              </a:spcBef>
              <a:buNone/>
            </a:pPr>
            <a:r>
              <a:rPr lang="en-US" sz="1900" dirty="0">
                <a:cs typeface="+mn-cs"/>
              </a:rPr>
              <a:t>{</a:t>
            </a:r>
          </a:p>
          <a:p>
            <a:pPr marL="295275" lvl="1" indent="0">
              <a:spcBef>
                <a:spcPts val="0"/>
              </a:spcBef>
              <a:buNone/>
            </a:pPr>
            <a:r>
              <a:rPr lang="en-US" sz="1900" dirty="0"/>
              <a:t>Get Market Share from h.id</a:t>
            </a:r>
          </a:p>
          <a:p>
            <a:pPr marL="295275" lvl="1" indent="0">
              <a:spcBef>
                <a:spcPts val="0"/>
              </a:spcBef>
              <a:buNone/>
            </a:pPr>
            <a:r>
              <a:rPr lang="en-US" sz="1900" dirty="0"/>
              <a:t>Get </a:t>
            </a:r>
            <a:r>
              <a:rPr lang="en-US" sz="1900" dirty="0" err="1"/>
              <a:t>HotelLocation</a:t>
            </a:r>
            <a:r>
              <a:rPr lang="en-US" sz="1900" dirty="0"/>
              <a:t> from h.id</a:t>
            </a:r>
          </a:p>
          <a:p>
            <a:pPr marL="295275" lvl="1" indent="0">
              <a:spcBef>
                <a:spcPts val="0"/>
              </a:spcBef>
              <a:buNone/>
            </a:pPr>
            <a:r>
              <a:rPr lang="en-US" sz="1900" dirty="0"/>
              <a:t>Get All Students from h.id</a:t>
            </a:r>
            <a:br>
              <a:rPr lang="en-US" sz="1900" dirty="0"/>
            </a:br>
            <a:endParaRPr lang="en-US" sz="1900" dirty="0"/>
          </a:p>
          <a:p>
            <a:pPr marL="295275" lvl="1" indent="0">
              <a:spcBef>
                <a:spcPts val="0"/>
              </a:spcBef>
              <a:buNone/>
            </a:pPr>
            <a:r>
              <a:rPr lang="en-US" sz="1800" dirty="0"/>
              <a:t>Print (h.ID, </a:t>
            </a:r>
            <a:r>
              <a:rPr lang="en-US" sz="1800" dirty="0" smtClean="0"/>
              <a:t>HotelLocation.location, </a:t>
            </a:r>
            <a:r>
              <a:rPr lang="en-US" sz="1800" dirty="0"/>
              <a:t>h.type, h.budget, h.revenue</a:t>
            </a:r>
            <a:r>
              <a:rPr lang="en-US" sz="1800" dirty="0" smtClean="0"/>
              <a:t>, …)</a:t>
            </a:r>
            <a:endParaRPr lang="en-US" sz="1800" dirty="0"/>
          </a:p>
          <a:p>
            <a:pPr marL="295275" lvl="1" indent="0">
              <a:spcBef>
                <a:spcPts val="0"/>
              </a:spcBef>
              <a:buNone/>
            </a:pPr>
            <a:r>
              <a:rPr lang="en-US" sz="1900" dirty="0"/>
              <a:t>Print (Market </a:t>
            </a:r>
            <a:r>
              <a:rPr lang="en-US" sz="1900" dirty="0" smtClean="0"/>
              <a:t>Share.RoomsSold</a:t>
            </a:r>
            <a:r>
              <a:rPr lang="en-US" sz="1900" dirty="0"/>
              <a:t>, Market </a:t>
            </a:r>
            <a:r>
              <a:rPr lang="en-US" sz="1900" dirty="0" smtClean="0"/>
              <a:t>Share.marketSize)</a:t>
            </a:r>
            <a:endParaRPr lang="en-US" sz="1900" dirty="0"/>
          </a:p>
          <a:p>
            <a:pPr marL="295275" lvl="1" indent="0">
              <a:spcBef>
                <a:spcPts val="0"/>
              </a:spcBef>
              <a:buNone/>
            </a:pPr>
            <a:r>
              <a:rPr lang="en-US" sz="1900" dirty="0"/>
              <a:t>Foreach (s : Students)</a:t>
            </a:r>
          </a:p>
          <a:p>
            <a:pPr marL="295275" lvl="1" indent="0">
              <a:spcBef>
                <a:spcPts val="0"/>
              </a:spcBef>
              <a:buNone/>
            </a:pPr>
            <a:r>
              <a:rPr lang="en-US" sz="1900" dirty="0"/>
              <a:t>{</a:t>
            </a:r>
          </a:p>
          <a:p>
            <a:pPr marL="577850" lvl="2" indent="0">
              <a:spcBef>
                <a:spcPts val="0"/>
              </a:spcBef>
              <a:buNone/>
            </a:pPr>
            <a:r>
              <a:rPr lang="en-US" sz="1900" dirty="0"/>
              <a:t>Print (</a:t>
            </a:r>
            <a:r>
              <a:rPr lang="en-US" sz="1900" dirty="0" err="1"/>
              <a:t>s.fname</a:t>
            </a:r>
            <a:r>
              <a:rPr lang="en-US" sz="1900" dirty="0"/>
              <a:t> + </a:t>
            </a:r>
            <a:r>
              <a:rPr lang="en-US" sz="1900" dirty="0" err="1"/>
              <a:t>s.lname</a:t>
            </a:r>
            <a:r>
              <a:rPr lang="en-US" sz="1900" dirty="0"/>
              <a:t>, </a:t>
            </a:r>
            <a:r>
              <a:rPr lang="en-US" sz="1900" dirty="0" err="1"/>
              <a:t>s.PID</a:t>
            </a:r>
            <a:r>
              <a:rPr lang="en-US" sz="1900" dirty="0"/>
              <a:t>, </a:t>
            </a:r>
            <a:r>
              <a:rPr lang="en-US" sz="1900" dirty="0" err="1"/>
              <a:t>s.email</a:t>
            </a:r>
            <a:r>
              <a:rPr lang="en-US" sz="1900" dirty="0"/>
              <a:t>, s.isActive)</a:t>
            </a:r>
          </a:p>
          <a:p>
            <a:pPr marL="295275" lvl="1" indent="0">
              <a:spcBef>
                <a:spcPts val="0"/>
              </a:spcBef>
              <a:buNone/>
            </a:pPr>
            <a:r>
              <a:rPr lang="en-US" sz="1900" dirty="0"/>
              <a:t>}</a:t>
            </a:r>
          </a:p>
          <a:p>
            <a:pPr marL="295275" lvl="1" indent="0">
              <a:spcBef>
                <a:spcPts val="0"/>
              </a:spcBef>
              <a:buNone/>
            </a:pPr>
            <a:r>
              <a:rPr lang="en-US" sz="1900" dirty="0"/>
              <a:t>Print (</a:t>
            </a:r>
            <a:r>
              <a:rPr lang="en-US" sz="1900" dirty="0" err="1"/>
              <a:t>endPeriodComment.comment</a:t>
            </a:r>
            <a:r>
              <a:rPr lang="en-US" sz="1900" dirty="0"/>
              <a:t>)</a:t>
            </a:r>
          </a:p>
          <a:p>
            <a:pPr marL="0" indent="0">
              <a:spcBef>
                <a:spcPts val="0"/>
              </a:spcBef>
              <a:buNone/>
            </a:pPr>
            <a:r>
              <a:rPr lang="en-US" sz="1900" dirty="0">
                <a:cs typeface="+mn-cs"/>
              </a:rPr>
              <a:t>}</a:t>
            </a:r>
          </a:p>
          <a:p>
            <a:pPr marL="0" indent="0">
              <a:spcBef>
                <a:spcPts val="0"/>
              </a:spcBef>
              <a:buNone/>
            </a:pPr>
            <a:endParaRPr lang="en-US" dirty="0" smtClean="0"/>
          </a:p>
        </p:txBody>
      </p:sp>
    </p:spTree>
    <p:extLst>
      <p:ext uri="{BB962C8B-B14F-4D97-AF65-F5344CB8AC3E}">
        <p14:creationId xmlns:p14="http://schemas.microsoft.com/office/powerpoint/2010/main" val="1177331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a:t>
            </a:r>
            <a:r>
              <a:rPr lang="en-US" dirty="0" smtClean="0"/>
              <a:t>Cases</a:t>
            </a:r>
            <a:endParaRPr lang="en-US" dirty="0"/>
          </a:p>
        </p:txBody>
      </p:sp>
      <p:sp>
        <p:nvSpPr>
          <p:cNvPr id="3" name="Content Placeholder 2"/>
          <p:cNvSpPr>
            <a:spLocks noGrp="1"/>
          </p:cNvSpPr>
          <p:nvPr>
            <p:ph idx="1"/>
          </p:nvPr>
        </p:nvSpPr>
        <p:spPr/>
        <p:txBody>
          <a:bodyPr/>
          <a:lstStyle/>
          <a:p>
            <a:r>
              <a:rPr lang="en-US" dirty="0" smtClean="0"/>
              <a:t>Sunny Day</a:t>
            </a:r>
          </a:p>
          <a:p>
            <a:r>
              <a:rPr lang="en-US" dirty="0" smtClean="0"/>
              <a:t>Rainy Day</a:t>
            </a:r>
          </a:p>
          <a:p>
            <a:r>
              <a:rPr lang="en-US" dirty="0" smtClean="0"/>
              <a:t>Automated test scripts, if any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66756679"/>
              </p:ext>
            </p:extLst>
          </p:nvPr>
        </p:nvGraphicFramePr>
        <p:xfrm>
          <a:off x="304006" y="1600200"/>
          <a:ext cx="8534400" cy="4367819"/>
        </p:xfrm>
        <a:graphic>
          <a:graphicData uri="http://schemas.openxmlformats.org/drawingml/2006/table">
            <a:tbl>
              <a:tblPr firstRow="1" bandRow="1">
                <a:tableStyleId>{5C22544A-7EE6-4342-B048-85BDC9FD1C3A}</a:tableStyleId>
              </a:tblPr>
              <a:tblGrid>
                <a:gridCol w="2209800"/>
                <a:gridCol w="6324600"/>
              </a:tblGrid>
              <a:tr h="402416">
                <a:tc>
                  <a:txBody>
                    <a:bodyPr/>
                    <a:lstStyle/>
                    <a:p>
                      <a:r>
                        <a:rPr lang="en-US" dirty="0" err="1" smtClean="0"/>
                        <a:t>TestID</a:t>
                      </a:r>
                      <a:r>
                        <a:rPr lang="en-US" dirty="0" smtClean="0"/>
                        <a:t>:</a:t>
                      </a:r>
                      <a:endParaRPr lang="en-US" dirty="0"/>
                    </a:p>
                  </a:txBody>
                  <a:tcPr/>
                </a:tc>
                <a:tc>
                  <a:txBody>
                    <a:bodyPr/>
                    <a:lstStyle/>
                    <a:p>
                      <a:r>
                        <a:rPr lang="en-US" dirty="0" smtClean="0"/>
                        <a:t>Admin_comment_repository_Sunny_Day_102</a:t>
                      </a:r>
                      <a:endParaRPr lang="en-US" dirty="0"/>
                    </a:p>
                  </a:txBody>
                  <a:tcPr/>
                </a:tc>
              </a:tr>
              <a:tr h="408005">
                <a:tc>
                  <a:txBody>
                    <a:bodyPr/>
                    <a:lstStyle/>
                    <a:p>
                      <a:r>
                        <a:rPr lang="en-US" dirty="0" smtClean="0"/>
                        <a:t>Test Purpose</a:t>
                      </a:r>
                      <a:endParaRPr lang="en-US" dirty="0"/>
                    </a:p>
                  </a:txBody>
                  <a:tcPr/>
                </a:tc>
                <a:tc>
                  <a:txBody>
                    <a:bodyPr/>
                    <a:lstStyle/>
                    <a:p>
                      <a:r>
                        <a:rPr lang="en-US" dirty="0" smtClean="0"/>
                        <a:t>Test Admin comment repository for </a:t>
                      </a:r>
                      <a:r>
                        <a:rPr lang="en-US" dirty="0" smtClean="0"/>
                        <a:t>Sunny</a:t>
                      </a:r>
                      <a:r>
                        <a:rPr lang="en-US" baseline="0" dirty="0" smtClean="0"/>
                        <a:t> </a:t>
                      </a:r>
                      <a:r>
                        <a:rPr lang="en-US" baseline="0" dirty="0" smtClean="0"/>
                        <a:t>Day</a:t>
                      </a:r>
                      <a:endParaRPr lang="en-US" dirty="0"/>
                    </a:p>
                  </a:txBody>
                  <a:tcPr/>
                </a:tc>
              </a:tr>
              <a:tr h="704230">
                <a:tc>
                  <a:txBody>
                    <a:bodyPr/>
                    <a:lstStyle/>
                    <a:p>
                      <a:r>
                        <a:rPr lang="en-US" dirty="0" smtClean="0"/>
                        <a:t>Test Setup</a:t>
                      </a:r>
                      <a:endParaRPr lang="en-US" dirty="0"/>
                    </a:p>
                  </a:txBody>
                  <a:tcPr/>
                </a:tc>
                <a:tc>
                  <a:txBody>
                    <a:bodyPr/>
                    <a:lstStyle/>
                    <a:p>
                      <a:r>
                        <a:rPr lang="en-US" dirty="0" smtClean="0"/>
                        <a:t>System displays the comment repository page for an Instructor</a:t>
                      </a:r>
                      <a:endParaRPr lang="en-US" dirty="0"/>
                    </a:p>
                  </a:txBody>
                  <a:tcPr/>
                </a:tc>
              </a:tr>
              <a:tr h="402416">
                <a:tc rowSpan="5">
                  <a:txBody>
                    <a:bodyPr/>
                    <a:lstStyle/>
                    <a:p>
                      <a:r>
                        <a:rPr lang="en-US" dirty="0" smtClean="0"/>
                        <a:t>Inputs</a:t>
                      </a:r>
                      <a:endParaRPr lang="en-US" dirty="0"/>
                    </a:p>
                  </a:txBody>
                  <a:tcPr/>
                </a:tc>
                <a:tc>
                  <a:txBody>
                    <a:bodyPr/>
                    <a:lstStyle/>
                    <a:p>
                      <a:r>
                        <a:rPr lang="en-US" dirty="0" smtClean="0"/>
                        <a:t>MAR3251 Check box selected</a:t>
                      </a:r>
                      <a:endParaRPr lang="en-US" dirty="0"/>
                    </a:p>
                  </a:txBody>
                  <a:tcPr/>
                </a:tc>
              </a:tr>
              <a:tr h="402416">
                <a:tc vMerge="1">
                  <a:txBody>
                    <a:bodyPr/>
                    <a:lstStyle/>
                    <a:p>
                      <a:endParaRPr lang="en-US"/>
                    </a:p>
                  </a:txBody>
                  <a:tcPr/>
                </a:tc>
                <a:tc>
                  <a:txBody>
                    <a:bodyPr/>
                    <a:lstStyle/>
                    <a:p>
                      <a:r>
                        <a:rPr lang="en-US" dirty="0" smtClean="0"/>
                        <a:t>Period 2 Check box selected</a:t>
                      </a:r>
                      <a:endParaRPr lang="en-US" dirty="0"/>
                    </a:p>
                  </a:txBody>
                  <a:tcPr/>
                </a:tc>
              </a:tr>
              <a:tr h="360334">
                <a:tc vMerge="1">
                  <a:txBody>
                    <a:bodyPr/>
                    <a:lstStyle/>
                    <a:p>
                      <a:endParaRPr lang="en-US"/>
                    </a:p>
                  </a:txBody>
                  <a:tcPr/>
                </a:tc>
                <a:tc>
                  <a:txBody>
                    <a:bodyPr/>
                    <a:lstStyle/>
                    <a:p>
                      <a:r>
                        <a:rPr lang="en-US" dirty="0" smtClean="0"/>
                        <a:t>Instructor clicks “Give Feedback</a:t>
                      </a:r>
                      <a:r>
                        <a:rPr lang="en-US" dirty="0" smtClean="0"/>
                        <a:t>” for “Mike’s Group”</a:t>
                      </a:r>
                      <a:endParaRPr lang="en-US" dirty="0"/>
                    </a:p>
                  </a:txBody>
                  <a:tcPr/>
                </a:tc>
              </a:tr>
              <a:tr h="360334">
                <a:tc vMerge="1">
                  <a:txBody>
                    <a:bodyPr/>
                    <a:lstStyle/>
                    <a:p>
                      <a:endParaRPr lang="en-US"/>
                    </a:p>
                  </a:txBody>
                  <a:tcPr/>
                </a:tc>
                <a:tc>
                  <a:txBody>
                    <a:bodyPr/>
                    <a:lstStyle/>
                    <a:p>
                      <a:r>
                        <a:rPr lang="en-US" dirty="0" smtClean="0"/>
                        <a:t>Instructor enters “Good Job!” in the Feedback text area</a:t>
                      </a:r>
                      <a:endParaRPr lang="en-US" dirty="0"/>
                    </a:p>
                  </a:txBody>
                  <a:tcPr/>
                </a:tc>
              </a:tr>
              <a:tr h="402416">
                <a:tc vMerge="1">
                  <a:txBody>
                    <a:bodyPr/>
                    <a:lstStyle/>
                    <a:p>
                      <a:endParaRPr lang="en-US"/>
                    </a:p>
                  </a:txBody>
                  <a:tcPr/>
                </a:tc>
                <a:tc>
                  <a:txBody>
                    <a:bodyPr/>
                    <a:lstStyle/>
                    <a:p>
                      <a:r>
                        <a:rPr lang="en-US" dirty="0" smtClean="0"/>
                        <a:t>Instructor clicks “Post Feedback” button</a:t>
                      </a:r>
                      <a:endParaRPr lang="en-US" dirty="0"/>
                    </a:p>
                  </a:txBody>
                  <a:tcPr/>
                </a:tc>
              </a:tr>
              <a:tr h="900834">
                <a:tc>
                  <a:txBody>
                    <a:bodyPr/>
                    <a:lstStyle/>
                    <a:p>
                      <a:r>
                        <a:rPr lang="en-US" dirty="0" smtClean="0"/>
                        <a:t>Expected Output:</a:t>
                      </a:r>
                      <a:endParaRPr lang="en-US" dirty="0"/>
                    </a:p>
                  </a:txBody>
                  <a:tcPr/>
                </a:tc>
                <a:tc>
                  <a:txBody>
                    <a:bodyPr/>
                    <a:lstStyle/>
                    <a:p>
                      <a:r>
                        <a:rPr lang="en-US" dirty="0" smtClean="0"/>
                        <a:t>The</a:t>
                      </a:r>
                      <a:r>
                        <a:rPr lang="en-US" baseline="0" dirty="0" smtClean="0"/>
                        <a:t> System has successfully updated “Mike’s Group” with the instructors Feedback. System displays a message saying it was successful.</a:t>
                      </a:r>
                      <a:endParaRPr lang="en-US" dirty="0"/>
                    </a:p>
                  </a:txBody>
                  <a:tcPr/>
                </a:tc>
              </a:tr>
            </a:tbl>
          </a:graphicData>
        </a:graphic>
      </p:graphicFrame>
    </p:spTree>
    <p:extLst>
      <p:ext uri="{BB962C8B-B14F-4D97-AF65-F5344CB8AC3E}">
        <p14:creationId xmlns:p14="http://schemas.microsoft.com/office/powerpoint/2010/main" val="2164104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a:t>
            </a:r>
            <a:r>
              <a:rPr lang="en-US" dirty="0" smtClean="0"/>
              <a:t>Cases</a:t>
            </a:r>
            <a:endParaRPr lang="en-US" dirty="0"/>
          </a:p>
        </p:txBody>
      </p:sp>
      <p:sp>
        <p:nvSpPr>
          <p:cNvPr id="3" name="Content Placeholder 2"/>
          <p:cNvSpPr>
            <a:spLocks noGrp="1"/>
          </p:cNvSpPr>
          <p:nvPr>
            <p:ph idx="1"/>
          </p:nvPr>
        </p:nvSpPr>
        <p:spPr/>
        <p:txBody>
          <a:bodyPr/>
          <a:lstStyle/>
          <a:p>
            <a:r>
              <a:rPr lang="en-US" dirty="0" smtClean="0"/>
              <a:t>Sunny Day</a:t>
            </a:r>
          </a:p>
          <a:p>
            <a:r>
              <a:rPr lang="en-US" dirty="0" smtClean="0"/>
              <a:t>Rainy Day</a:t>
            </a:r>
          </a:p>
          <a:p>
            <a:r>
              <a:rPr lang="en-US" dirty="0" smtClean="0"/>
              <a:t>Automated test scripts, if any</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915223895"/>
              </p:ext>
            </p:extLst>
          </p:nvPr>
        </p:nvGraphicFramePr>
        <p:xfrm>
          <a:off x="304006" y="1600200"/>
          <a:ext cx="8534400" cy="4272315"/>
        </p:xfrm>
        <a:graphic>
          <a:graphicData uri="http://schemas.openxmlformats.org/drawingml/2006/table">
            <a:tbl>
              <a:tblPr firstRow="1" bandRow="1">
                <a:tableStyleId>{5C22544A-7EE6-4342-B048-85BDC9FD1C3A}</a:tableStyleId>
              </a:tblPr>
              <a:tblGrid>
                <a:gridCol w="2209800"/>
                <a:gridCol w="6324600"/>
              </a:tblGrid>
              <a:tr h="432504">
                <a:tc>
                  <a:txBody>
                    <a:bodyPr/>
                    <a:lstStyle/>
                    <a:p>
                      <a:r>
                        <a:rPr lang="en-US" dirty="0" err="1" smtClean="0"/>
                        <a:t>TestID</a:t>
                      </a:r>
                      <a:r>
                        <a:rPr lang="en-US" dirty="0" smtClean="0"/>
                        <a:t>:</a:t>
                      </a:r>
                      <a:endParaRPr lang="en-US" dirty="0"/>
                    </a:p>
                  </a:txBody>
                  <a:tcPr/>
                </a:tc>
                <a:tc>
                  <a:txBody>
                    <a:bodyPr/>
                    <a:lstStyle/>
                    <a:p>
                      <a:r>
                        <a:rPr lang="en-US" dirty="0" smtClean="0"/>
                        <a:t>Admin_comment_repository_Rainy_Day_103</a:t>
                      </a:r>
                      <a:endParaRPr lang="en-US" dirty="0"/>
                    </a:p>
                  </a:txBody>
                  <a:tcPr/>
                </a:tc>
              </a:tr>
              <a:tr h="438512">
                <a:tc>
                  <a:txBody>
                    <a:bodyPr/>
                    <a:lstStyle/>
                    <a:p>
                      <a:r>
                        <a:rPr lang="en-US" dirty="0" smtClean="0"/>
                        <a:t>Test Purpose</a:t>
                      </a:r>
                      <a:endParaRPr lang="en-US" dirty="0"/>
                    </a:p>
                  </a:txBody>
                  <a:tcPr/>
                </a:tc>
                <a:tc>
                  <a:txBody>
                    <a:bodyPr/>
                    <a:lstStyle/>
                    <a:p>
                      <a:r>
                        <a:rPr lang="en-US" dirty="0" smtClean="0"/>
                        <a:t>Test Admin comment repository for Rainy</a:t>
                      </a:r>
                      <a:r>
                        <a:rPr lang="en-US" baseline="0" dirty="0" smtClean="0"/>
                        <a:t> Day</a:t>
                      </a:r>
                      <a:endParaRPr lang="en-US" dirty="0"/>
                    </a:p>
                  </a:txBody>
                  <a:tcPr/>
                </a:tc>
              </a:tr>
              <a:tr h="756883">
                <a:tc>
                  <a:txBody>
                    <a:bodyPr/>
                    <a:lstStyle/>
                    <a:p>
                      <a:r>
                        <a:rPr lang="en-US" dirty="0" smtClean="0"/>
                        <a:t>Test Setup</a:t>
                      </a:r>
                      <a:endParaRPr lang="en-US" dirty="0"/>
                    </a:p>
                  </a:txBody>
                  <a:tcPr/>
                </a:tc>
                <a:tc>
                  <a:txBody>
                    <a:bodyPr/>
                    <a:lstStyle/>
                    <a:p>
                      <a:r>
                        <a:rPr lang="en-US" dirty="0" smtClean="0"/>
                        <a:t>System displays the comment repository page for an Instructor</a:t>
                      </a:r>
                      <a:endParaRPr lang="en-US" dirty="0"/>
                    </a:p>
                  </a:txBody>
                  <a:tcPr/>
                </a:tc>
              </a:tr>
              <a:tr h="432504">
                <a:tc rowSpan="4">
                  <a:txBody>
                    <a:bodyPr/>
                    <a:lstStyle/>
                    <a:p>
                      <a:r>
                        <a:rPr lang="en-US" dirty="0" smtClean="0"/>
                        <a:t>Inputs</a:t>
                      </a:r>
                      <a:endParaRPr lang="en-US" dirty="0"/>
                    </a:p>
                  </a:txBody>
                  <a:tcPr/>
                </a:tc>
                <a:tc>
                  <a:txBody>
                    <a:bodyPr/>
                    <a:lstStyle/>
                    <a:p>
                      <a:r>
                        <a:rPr lang="en-US" dirty="0" smtClean="0"/>
                        <a:t>MAR3251 Check box selected</a:t>
                      </a:r>
                      <a:endParaRPr lang="en-US" dirty="0"/>
                    </a:p>
                  </a:txBody>
                  <a:tcPr/>
                </a:tc>
              </a:tr>
              <a:tr h="432504">
                <a:tc vMerge="1">
                  <a:txBody>
                    <a:bodyPr/>
                    <a:lstStyle/>
                    <a:p>
                      <a:endParaRPr lang="en-US"/>
                    </a:p>
                  </a:txBody>
                  <a:tcPr/>
                </a:tc>
                <a:tc>
                  <a:txBody>
                    <a:bodyPr/>
                    <a:lstStyle/>
                    <a:p>
                      <a:r>
                        <a:rPr lang="en-US" dirty="0" smtClean="0"/>
                        <a:t>Period 2 Check box selected</a:t>
                      </a:r>
                      <a:endParaRPr lang="en-US" dirty="0"/>
                    </a:p>
                  </a:txBody>
                  <a:tcPr/>
                </a:tc>
              </a:tr>
              <a:tr h="432504">
                <a:tc vMerge="1">
                  <a:txBody>
                    <a:bodyPr/>
                    <a:lstStyle/>
                    <a:p>
                      <a:endParaRPr lang="en-US"/>
                    </a:p>
                  </a:txBody>
                  <a:tcPr/>
                </a:tc>
                <a:tc>
                  <a:txBody>
                    <a:bodyPr/>
                    <a:lstStyle/>
                    <a:p>
                      <a:r>
                        <a:rPr lang="en-US" dirty="0" smtClean="0"/>
                        <a:t>Instructor clicks “Give Feedback”</a:t>
                      </a:r>
                      <a:endParaRPr lang="en-US" dirty="0"/>
                    </a:p>
                  </a:txBody>
                  <a:tcPr/>
                </a:tc>
              </a:tr>
              <a:tr h="432504">
                <a:tc vMerge="1">
                  <a:txBody>
                    <a:bodyPr/>
                    <a:lstStyle/>
                    <a:p>
                      <a:endParaRPr lang="en-US"/>
                    </a:p>
                  </a:txBody>
                  <a:tcPr/>
                </a:tc>
                <a:tc>
                  <a:txBody>
                    <a:bodyPr/>
                    <a:lstStyle/>
                    <a:p>
                      <a:r>
                        <a:rPr lang="en-US" dirty="0" smtClean="0"/>
                        <a:t>Instructor clicks “Post Feedback” button</a:t>
                      </a:r>
                      <a:endParaRPr lang="en-US" dirty="0"/>
                    </a:p>
                  </a:txBody>
                  <a:tcPr/>
                </a:tc>
              </a:tr>
              <a:tr h="756883">
                <a:tc>
                  <a:txBody>
                    <a:bodyPr/>
                    <a:lstStyle/>
                    <a:p>
                      <a:r>
                        <a:rPr lang="en-US" dirty="0" smtClean="0"/>
                        <a:t>Expected Output:</a:t>
                      </a:r>
                      <a:endParaRPr lang="en-US" dirty="0"/>
                    </a:p>
                  </a:txBody>
                  <a:tcPr/>
                </a:tc>
                <a:tc>
                  <a:txBody>
                    <a:bodyPr/>
                    <a:lstStyle/>
                    <a:p>
                      <a:r>
                        <a:rPr lang="en-US" dirty="0" smtClean="0"/>
                        <a:t>System Validates the input and displays a</a:t>
                      </a:r>
                      <a:r>
                        <a:rPr lang="en-US" baseline="0" dirty="0" smtClean="0"/>
                        <a:t> failed</a:t>
                      </a:r>
                      <a:r>
                        <a:rPr lang="en-US" dirty="0" smtClean="0"/>
                        <a:t> message stating, ‘unable</a:t>
                      </a:r>
                      <a:r>
                        <a:rPr lang="en-US" baseline="0" dirty="0" smtClean="0"/>
                        <a:t> to post feedback. Feedback was either blank or the same.’</a:t>
                      </a:r>
                      <a:endParaRPr lang="en-US" dirty="0"/>
                    </a:p>
                  </a:txBody>
                  <a:tcPr/>
                </a:tc>
              </a:tr>
            </a:tbl>
          </a:graphicData>
        </a:graphic>
      </p:graphicFrame>
    </p:spTree>
    <p:extLst>
      <p:ext uri="{BB962C8B-B14F-4D97-AF65-F5344CB8AC3E}">
        <p14:creationId xmlns:p14="http://schemas.microsoft.com/office/powerpoint/2010/main" val="1162030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a:t>Strategic Marketing </a:t>
            </a:r>
            <a:r>
              <a:rPr lang="en-US" dirty="0" smtClean="0"/>
              <a:t>Simulator</a:t>
            </a:r>
          </a:p>
          <a:p>
            <a:pPr lvl="1"/>
            <a:r>
              <a:rPr lang="en-US" dirty="0" smtClean="0"/>
              <a:t>Work </a:t>
            </a:r>
            <a:r>
              <a:rPr lang="en-US" dirty="0"/>
              <a:t>primarily on Administrative Use Cases for</a:t>
            </a:r>
            <a:endParaRPr lang="en-US" dirty="0" smtClean="0"/>
          </a:p>
          <a:p>
            <a:r>
              <a:rPr lang="en-US" dirty="0" smtClean="0"/>
              <a:t>Javier Andrial</a:t>
            </a:r>
            <a:br>
              <a:rPr lang="en-US" dirty="0" smtClean="0"/>
            </a:br>
            <a:r>
              <a:rPr lang="en-US" dirty="0" smtClean="0"/>
              <a:t>Email: jandr018@fiu.edu</a:t>
            </a:r>
            <a:br>
              <a:rPr lang="en-US" dirty="0" smtClean="0"/>
            </a:br>
            <a:r>
              <a:rPr lang="en-US" dirty="0" smtClean="0"/>
              <a:t>phone: (305)323-9971</a:t>
            </a:r>
          </a:p>
          <a:p>
            <a:r>
              <a:rPr lang="en-US" dirty="0" smtClean="0"/>
              <a:t>Thank </a:t>
            </a:r>
            <a:r>
              <a:rPr lang="en-US" dirty="0"/>
              <a:t>y</a:t>
            </a:r>
            <a:r>
              <a:rPr lang="en-US" dirty="0" smtClean="0"/>
              <a:t>ou very much for listening!</a:t>
            </a:r>
          </a:p>
          <a:p>
            <a:r>
              <a:rPr lang="en-US" dirty="0" smtClean="0"/>
              <a:t>Feel free to ask any questions</a:t>
            </a:r>
            <a:r>
              <a:rPr lang="en-US" dirty="0"/>
              <a:t>?</a:t>
            </a:r>
          </a:p>
          <a:p>
            <a:endParaRPr lang="en-US" dirty="0"/>
          </a:p>
        </p:txBody>
      </p:sp>
    </p:spTree>
    <p:extLst>
      <p:ext uri="{BB962C8B-B14F-4D97-AF65-F5344CB8AC3E}">
        <p14:creationId xmlns:p14="http://schemas.microsoft.com/office/powerpoint/2010/main" val="97787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3" name="Content Placeholder 2"/>
          <p:cNvSpPr>
            <a:spLocks noGrp="1"/>
          </p:cNvSpPr>
          <p:nvPr>
            <p:ph idx="1"/>
          </p:nvPr>
        </p:nvSpPr>
        <p:spPr>
          <a:xfrm>
            <a:off x="779463" y="1524000"/>
            <a:ext cx="7583487" cy="4208463"/>
          </a:xfrm>
        </p:spPr>
        <p:txBody>
          <a:bodyPr/>
          <a:lstStyle/>
          <a:p>
            <a:pPr>
              <a:defRPr/>
            </a:pPr>
            <a:r>
              <a:rPr lang="en-US" sz="1800" dirty="0" smtClean="0"/>
              <a:t>Project Problem:</a:t>
            </a:r>
          </a:p>
          <a:p>
            <a:pPr lvl="1">
              <a:defRPr/>
            </a:pPr>
            <a:r>
              <a:rPr lang="is-IS" sz="1600" dirty="0" smtClean="0"/>
              <a:t>University instructors need a means for teaching their students “Strategic Marketing.</a:t>
            </a:r>
            <a:r>
              <a:rPr lang="en-US" sz="1600" dirty="0" smtClean="0"/>
              <a:t>” Students will play apart of a simulation where they’ll be running a Hotel. Students will base their marketing decisions on the period’s current News article, the amount of available budget, the location and type of their Hotel, and the decisions of other student’s competing Hotels.</a:t>
            </a:r>
            <a:endParaRPr lang="is-IS" sz="1600" dirty="0" smtClean="0"/>
          </a:p>
          <a:p>
            <a:pPr>
              <a:defRPr/>
            </a:pPr>
            <a:r>
              <a:rPr lang="is-IS" sz="1800" dirty="0" smtClean="0"/>
              <a:t>My Part:</a:t>
            </a:r>
          </a:p>
          <a:p>
            <a:pPr lvl="1">
              <a:defRPr/>
            </a:pPr>
            <a:r>
              <a:rPr lang="is-IS" sz="1600" dirty="0" smtClean="0"/>
              <a:t>Primarily Administrative functionality</a:t>
            </a:r>
          </a:p>
          <a:p>
            <a:pPr lvl="2">
              <a:defRPr/>
            </a:pPr>
            <a:r>
              <a:rPr lang="is-IS" sz="1400" dirty="0" smtClean="0"/>
              <a:t>Activate/deactive user accounts</a:t>
            </a:r>
          </a:p>
          <a:p>
            <a:pPr lvl="2">
              <a:defRPr/>
            </a:pPr>
            <a:r>
              <a:rPr lang="is-IS" sz="1400" dirty="0" smtClean="0"/>
              <a:t>View all users</a:t>
            </a:r>
          </a:p>
          <a:p>
            <a:pPr lvl="2">
              <a:defRPr/>
            </a:pPr>
            <a:r>
              <a:rPr lang="is-IS" sz="1400" dirty="0" smtClean="0"/>
              <a:t>Creating Games,Virtual students/Hotels, Administrative accounts</a:t>
            </a:r>
          </a:p>
          <a:p>
            <a:pPr lvl="2">
              <a:defRPr/>
            </a:pPr>
            <a:r>
              <a:rPr lang="en-US" sz="1400" dirty="0" smtClean="0"/>
              <a:t>Writing News Articles</a:t>
            </a:r>
          </a:p>
          <a:p>
            <a:pPr lvl="2">
              <a:defRPr/>
            </a:pPr>
            <a:r>
              <a:rPr lang="en-US" sz="1400" dirty="0" smtClean="0"/>
              <a:t>Generating detailed Reports</a:t>
            </a:r>
          </a:p>
          <a:p>
            <a:pPr lvl="2">
              <a:defRPr/>
            </a:pPr>
            <a:endParaRPr lang="en-US" sz="1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sp>
        <p:nvSpPr>
          <p:cNvPr id="3" name="Content Placeholder 2"/>
          <p:cNvSpPr>
            <a:spLocks noGrp="1"/>
          </p:cNvSpPr>
          <p:nvPr>
            <p:ph idx="1"/>
          </p:nvPr>
        </p:nvSpPr>
        <p:spPr/>
        <p:txBody>
          <a:bodyPr/>
          <a:lstStyle/>
          <a:p>
            <a:r>
              <a:rPr lang="en-US" dirty="0"/>
              <a:t>Gantt </a:t>
            </a:r>
            <a:r>
              <a:rPr lang="en-US" dirty="0" smtClean="0"/>
              <a:t>Chart showing the schedule </a:t>
            </a:r>
            <a:r>
              <a:rPr lang="en-US" dirty="0"/>
              <a:t>for entire semester</a:t>
            </a:r>
          </a:p>
        </p:txBody>
      </p:sp>
      <p:pic>
        <p:nvPicPr>
          <p:cNvPr id="8" name="Picture 7"/>
          <p:cNvPicPr>
            <a:picLocks noChangeAspect="1"/>
          </p:cNvPicPr>
          <p:nvPr/>
        </p:nvPicPr>
        <p:blipFill>
          <a:blip r:embed="rId3"/>
          <a:stretch>
            <a:fillRect/>
          </a:stretch>
        </p:blipFill>
        <p:spPr>
          <a:xfrm>
            <a:off x="158877" y="1600200"/>
            <a:ext cx="4845588" cy="2369849"/>
          </a:xfrm>
          <a:prstGeom prst="rect">
            <a:avLst/>
          </a:prstGeom>
        </p:spPr>
      </p:pic>
      <p:pic>
        <p:nvPicPr>
          <p:cNvPr id="9" name="Picture 8"/>
          <p:cNvPicPr>
            <a:picLocks noChangeAspect="1"/>
          </p:cNvPicPr>
          <p:nvPr/>
        </p:nvPicPr>
        <p:blipFill>
          <a:blip r:embed="rId4"/>
          <a:stretch>
            <a:fillRect/>
          </a:stretch>
        </p:blipFill>
        <p:spPr>
          <a:xfrm>
            <a:off x="177927" y="3961164"/>
            <a:ext cx="4838916" cy="2303463"/>
          </a:xfrm>
          <a:prstGeom prst="rect">
            <a:avLst/>
          </a:prstGeom>
        </p:spPr>
      </p:pic>
      <p:pic>
        <p:nvPicPr>
          <p:cNvPr id="10" name="Picture 9"/>
          <p:cNvPicPr>
            <a:picLocks noChangeAspect="1"/>
          </p:cNvPicPr>
          <p:nvPr/>
        </p:nvPicPr>
        <p:blipFill>
          <a:blip r:embed="rId5"/>
          <a:stretch>
            <a:fillRect/>
          </a:stretch>
        </p:blipFill>
        <p:spPr>
          <a:xfrm>
            <a:off x="3810000" y="1600200"/>
            <a:ext cx="5154486" cy="3224506"/>
          </a:xfrm>
          <a:prstGeom prst="rect">
            <a:avLst/>
          </a:prstGeom>
        </p:spPr>
      </p:pic>
      <p:pic>
        <p:nvPicPr>
          <p:cNvPr id="11" name="Picture 10"/>
          <p:cNvPicPr>
            <a:picLocks noChangeAspect="1"/>
          </p:cNvPicPr>
          <p:nvPr/>
        </p:nvPicPr>
        <p:blipFill>
          <a:blip r:embed="rId6"/>
          <a:stretch>
            <a:fillRect/>
          </a:stretch>
        </p:blipFill>
        <p:spPr>
          <a:xfrm>
            <a:off x="3809998" y="4585399"/>
            <a:ext cx="5154487" cy="1679228"/>
          </a:xfrm>
          <a:prstGeom prst="rect">
            <a:avLst/>
          </a:prstGeom>
        </p:spPr>
      </p:pic>
    </p:spTree>
    <p:extLst>
      <p:ext uri="{BB962C8B-B14F-4D97-AF65-F5344CB8AC3E}">
        <p14:creationId xmlns:p14="http://schemas.microsoft.com/office/powerpoint/2010/main" val="3835447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a:xfrm>
            <a:off x="1143000" y="1828800"/>
            <a:ext cx="7219950" cy="4208463"/>
          </a:xfrm>
        </p:spPr>
        <p:txBody>
          <a:bodyPr/>
          <a:lstStyle/>
          <a:p>
            <a:pPr marL="0" indent="0">
              <a:buNone/>
            </a:pPr>
            <a:endParaRPr lang="en-US" dirty="0"/>
          </a:p>
          <a:p>
            <a:r>
              <a:rPr lang="en-US" sz="2400" dirty="0" smtClean="0"/>
              <a:t>Over the seven Sprints</a:t>
            </a:r>
          </a:p>
          <a:p>
            <a:pPr lvl="1"/>
            <a:r>
              <a:rPr lang="en-US" sz="2400" dirty="0" smtClean="0"/>
              <a:t>A </a:t>
            </a:r>
            <a:r>
              <a:rPr lang="en-US" sz="2400" dirty="0"/>
              <a:t>total of 35 User </a:t>
            </a:r>
            <a:r>
              <a:rPr lang="en-US" sz="2400" dirty="0" smtClean="0"/>
              <a:t>Stories. </a:t>
            </a:r>
          </a:p>
          <a:p>
            <a:r>
              <a:rPr lang="en-US" sz="2400" dirty="0" smtClean="0"/>
              <a:t>I have implemented 20 User Stories</a:t>
            </a:r>
          </a:p>
        </p:txBody>
      </p:sp>
    </p:spTree>
    <p:extLst>
      <p:ext uri="{BB962C8B-B14F-4D97-AF65-F5344CB8AC3E}">
        <p14:creationId xmlns:p14="http://schemas.microsoft.com/office/powerpoint/2010/main" val="138143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a:xfrm>
            <a:off x="779463" y="1600200"/>
            <a:ext cx="7583487" cy="4495800"/>
          </a:xfrm>
        </p:spPr>
        <p:txBody>
          <a:bodyPr/>
          <a:lstStyle/>
          <a:p>
            <a:pPr>
              <a:spcBef>
                <a:spcPts val="600"/>
              </a:spcBef>
            </a:pPr>
            <a:r>
              <a:rPr lang="en-US" dirty="0"/>
              <a:t>#667 Forgot my </a:t>
            </a:r>
            <a:r>
              <a:rPr lang="en-US" dirty="0" smtClean="0"/>
              <a:t>password</a:t>
            </a:r>
          </a:p>
          <a:p>
            <a:pPr>
              <a:spcBef>
                <a:spcPts val="600"/>
              </a:spcBef>
            </a:pPr>
            <a:r>
              <a:rPr lang="en-US" sz="2600" b="1" dirty="0"/>
              <a:t>#718 Manage </a:t>
            </a:r>
            <a:r>
              <a:rPr lang="en-US" sz="2600" b="1" dirty="0" smtClean="0"/>
              <a:t>page</a:t>
            </a:r>
            <a:endParaRPr lang="en-US" sz="2600" b="1" dirty="0"/>
          </a:p>
          <a:p>
            <a:pPr>
              <a:spcBef>
                <a:spcPts val="600"/>
              </a:spcBef>
            </a:pPr>
            <a:r>
              <a:rPr lang="en-US" dirty="0"/>
              <a:t>798 Admin account creation</a:t>
            </a:r>
          </a:p>
          <a:p>
            <a:pPr>
              <a:spcBef>
                <a:spcPts val="600"/>
              </a:spcBef>
            </a:pPr>
            <a:r>
              <a:rPr lang="en-US" dirty="0" smtClean="0"/>
              <a:t>#711 </a:t>
            </a:r>
            <a:r>
              <a:rPr lang="en-US" dirty="0"/>
              <a:t>De-activate </a:t>
            </a:r>
            <a:r>
              <a:rPr lang="en-US" dirty="0" smtClean="0"/>
              <a:t>users</a:t>
            </a:r>
          </a:p>
          <a:p>
            <a:pPr>
              <a:spcBef>
                <a:spcPts val="600"/>
              </a:spcBef>
            </a:pPr>
            <a:r>
              <a:rPr lang="en-US" dirty="0" smtClean="0"/>
              <a:t>#</a:t>
            </a:r>
            <a:r>
              <a:rPr lang="en-US" dirty="0"/>
              <a:t>689 </a:t>
            </a:r>
            <a:r>
              <a:rPr lang="en-US" dirty="0" smtClean="0"/>
              <a:t>Create game</a:t>
            </a:r>
          </a:p>
          <a:p>
            <a:pPr>
              <a:spcBef>
                <a:spcPts val="600"/>
              </a:spcBef>
            </a:pPr>
            <a:r>
              <a:rPr lang="en-US" dirty="0"/>
              <a:t>#686 Admin Game Page </a:t>
            </a:r>
            <a:r>
              <a:rPr lang="en-US" dirty="0" smtClean="0"/>
              <a:t>functional</a:t>
            </a:r>
          </a:p>
          <a:p>
            <a:pPr>
              <a:spcBef>
                <a:spcPts val="600"/>
              </a:spcBef>
            </a:pPr>
            <a:r>
              <a:rPr lang="en-US" dirty="0"/>
              <a:t>#685 Admin games </a:t>
            </a:r>
            <a:r>
              <a:rPr lang="en-US" dirty="0" smtClean="0"/>
              <a:t>page</a:t>
            </a:r>
            <a:endParaRPr lang="en-US" dirty="0"/>
          </a:p>
          <a:p>
            <a:pPr>
              <a:spcBef>
                <a:spcPts val="600"/>
              </a:spcBef>
            </a:pPr>
            <a:r>
              <a:rPr lang="en-US" dirty="0"/>
              <a:t>#684 Bot </a:t>
            </a:r>
            <a:r>
              <a:rPr lang="en-US" dirty="0" smtClean="0"/>
              <a:t>creation</a:t>
            </a:r>
          </a:p>
          <a:p>
            <a:pPr>
              <a:spcBef>
                <a:spcPts val="600"/>
              </a:spcBef>
            </a:pPr>
            <a:r>
              <a:rPr lang="en-US" dirty="0"/>
              <a:t>#683 Admin account </a:t>
            </a:r>
            <a:r>
              <a:rPr lang="en-US" dirty="0" smtClean="0"/>
              <a:t>creation</a:t>
            </a:r>
          </a:p>
          <a:p>
            <a:pPr>
              <a:spcBef>
                <a:spcPts val="600"/>
              </a:spcBef>
            </a:pPr>
            <a:r>
              <a:rPr lang="en-US" dirty="0"/>
              <a:t>#681 Admin "users" </a:t>
            </a:r>
            <a:r>
              <a:rPr lang="en-US" dirty="0" smtClean="0"/>
              <a:t>page</a:t>
            </a:r>
          </a:p>
        </p:txBody>
      </p:sp>
    </p:spTree>
    <p:extLst>
      <p:ext uri="{BB962C8B-B14F-4D97-AF65-F5344CB8AC3E}">
        <p14:creationId xmlns:p14="http://schemas.microsoft.com/office/powerpoint/2010/main" val="2961861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a:xfrm>
            <a:off x="779463" y="1676400"/>
            <a:ext cx="7583487" cy="4360863"/>
          </a:xfrm>
        </p:spPr>
        <p:txBody>
          <a:bodyPr/>
          <a:lstStyle/>
          <a:p>
            <a:pPr>
              <a:spcBef>
                <a:spcPts val="600"/>
              </a:spcBef>
            </a:pPr>
            <a:r>
              <a:rPr lang="en-US" dirty="0"/>
              <a:t>#680 Admin home</a:t>
            </a:r>
          </a:p>
          <a:p>
            <a:pPr>
              <a:spcBef>
                <a:spcPts val="600"/>
              </a:spcBef>
            </a:pPr>
            <a:r>
              <a:rPr lang="en-US" sz="2600" b="1" dirty="0" smtClean="0"/>
              <a:t>#</a:t>
            </a:r>
            <a:r>
              <a:rPr lang="en-US" sz="2600" b="1" dirty="0"/>
              <a:t>800 Admin News </a:t>
            </a:r>
            <a:r>
              <a:rPr lang="en-US" sz="2600" b="1" dirty="0" smtClean="0"/>
              <a:t>Management</a:t>
            </a:r>
          </a:p>
          <a:p>
            <a:pPr>
              <a:spcBef>
                <a:spcPts val="600"/>
              </a:spcBef>
            </a:pPr>
            <a:r>
              <a:rPr lang="en-US" dirty="0" smtClean="0"/>
              <a:t>#</a:t>
            </a:r>
            <a:r>
              <a:rPr lang="en-US" dirty="0"/>
              <a:t>679 User view </a:t>
            </a:r>
            <a:r>
              <a:rPr lang="en-US" dirty="0" smtClean="0"/>
              <a:t>news</a:t>
            </a:r>
          </a:p>
          <a:p>
            <a:pPr>
              <a:spcBef>
                <a:spcPts val="600"/>
              </a:spcBef>
            </a:pPr>
            <a:r>
              <a:rPr lang="en-US" dirty="0" smtClean="0"/>
              <a:t>#</a:t>
            </a:r>
            <a:r>
              <a:rPr lang="en-US" dirty="0"/>
              <a:t>822 Sign out</a:t>
            </a:r>
          </a:p>
          <a:p>
            <a:pPr>
              <a:spcBef>
                <a:spcPts val="600"/>
              </a:spcBef>
            </a:pPr>
            <a:r>
              <a:rPr lang="en-US" dirty="0"/>
              <a:t>#816 Account Management</a:t>
            </a:r>
          </a:p>
          <a:p>
            <a:pPr>
              <a:spcBef>
                <a:spcPts val="600"/>
              </a:spcBef>
            </a:pPr>
            <a:r>
              <a:rPr lang="en-US" sz="2600" b="1" dirty="0"/>
              <a:t>#842 Professor Feedback</a:t>
            </a:r>
          </a:p>
          <a:p>
            <a:pPr>
              <a:spcBef>
                <a:spcPts val="600"/>
              </a:spcBef>
            </a:pPr>
            <a:r>
              <a:rPr lang="en-US" sz="2600" b="1" dirty="0" smtClean="0"/>
              <a:t>#</a:t>
            </a:r>
            <a:r>
              <a:rPr lang="en-US" sz="2600" b="1" dirty="0"/>
              <a:t>841 Professor </a:t>
            </a:r>
            <a:r>
              <a:rPr lang="en-US" sz="2600" b="1" dirty="0" smtClean="0"/>
              <a:t>Portfolio</a:t>
            </a:r>
          </a:p>
          <a:p>
            <a:pPr>
              <a:spcBef>
                <a:spcPts val="600"/>
              </a:spcBef>
            </a:pPr>
            <a:r>
              <a:rPr lang="en-US" dirty="0"/>
              <a:t>#840 Comment </a:t>
            </a:r>
            <a:r>
              <a:rPr lang="en-US" dirty="0" smtClean="0"/>
              <a:t>Repository</a:t>
            </a:r>
            <a:endParaRPr lang="en-US" dirty="0"/>
          </a:p>
          <a:p>
            <a:pPr>
              <a:spcBef>
                <a:spcPts val="600"/>
              </a:spcBef>
            </a:pPr>
            <a:r>
              <a:rPr lang="en-US" dirty="0"/>
              <a:t>#853 Student Reporting </a:t>
            </a:r>
            <a:r>
              <a:rPr lang="en-US" dirty="0" smtClean="0"/>
              <a:t>Page</a:t>
            </a:r>
          </a:p>
          <a:p>
            <a:pPr>
              <a:spcBef>
                <a:spcPts val="600"/>
              </a:spcBef>
            </a:pPr>
            <a:r>
              <a:rPr lang="en-US" dirty="0"/>
              <a:t>#710 User toolbar</a:t>
            </a:r>
            <a:endParaRPr lang="en-US" dirty="0" smtClean="0"/>
          </a:p>
        </p:txBody>
      </p:sp>
    </p:spTree>
    <p:extLst>
      <p:ext uri="{BB962C8B-B14F-4D97-AF65-F5344CB8AC3E}">
        <p14:creationId xmlns:p14="http://schemas.microsoft.com/office/powerpoint/2010/main" val="368122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 Cases</a:t>
            </a:r>
            <a:endParaRPr lang="en-US" dirty="0"/>
          </a:p>
        </p:txBody>
      </p:sp>
      <p:sp>
        <p:nvSpPr>
          <p:cNvPr id="3" name="Content Placeholder 2"/>
          <p:cNvSpPr>
            <a:spLocks noGrp="1"/>
          </p:cNvSpPr>
          <p:nvPr>
            <p:ph idx="1"/>
          </p:nvPr>
        </p:nvSpPr>
        <p:spPr/>
        <p:txBody>
          <a:bodyPr/>
          <a:lstStyle/>
          <a:p>
            <a:r>
              <a:rPr lang="en-US" dirty="0" smtClean="0"/>
              <a:t>Show the Use Case Diagram for the whole project.</a:t>
            </a:r>
          </a:p>
          <a:p>
            <a:r>
              <a:rPr lang="en-US" dirty="0" smtClean="0"/>
              <a:t>Highlight your use cases.</a:t>
            </a:r>
          </a:p>
          <a:p>
            <a:r>
              <a:rPr lang="en-US" dirty="0" smtClean="0"/>
              <a:t>Show all the details of the most significant use case.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144000" cy="6629400"/>
          </a:xfrm>
          <a:prstGeom prst="rect">
            <a:avLst/>
          </a:prstGeom>
        </p:spPr>
      </p:pic>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smtClean="0"/>
              <a:t>Requirements: Sequence Diagrams</a:t>
            </a:r>
            <a:endParaRPr lang="en-US" dirty="0"/>
          </a:p>
        </p:txBody>
      </p:sp>
      <p:sp>
        <p:nvSpPr>
          <p:cNvPr id="3" name="Content Placeholder 2"/>
          <p:cNvSpPr>
            <a:spLocks noGrp="1"/>
          </p:cNvSpPr>
          <p:nvPr>
            <p:ph idx="1"/>
          </p:nvPr>
        </p:nvSpPr>
        <p:spPr/>
        <p:txBody>
          <a:bodyPr/>
          <a:lstStyle/>
          <a:p>
            <a:r>
              <a:rPr lang="en-US" dirty="0" smtClean="0"/>
              <a:t>Show the sequence diagram of the most significant use case.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425574"/>
            <a:ext cx="8839200" cy="5432425"/>
          </a:xfrm>
          <a:prstGeom prst="rect">
            <a:avLst/>
          </a:prstGeom>
        </p:spPr>
      </p:pic>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Architecture</a:t>
            </a:r>
            <a:endParaRPr lang="en-US" dirty="0"/>
          </a:p>
        </p:txBody>
      </p:sp>
      <p:sp>
        <p:nvSpPr>
          <p:cNvPr id="3" name="Content Placeholder 2"/>
          <p:cNvSpPr>
            <a:spLocks noGrp="1"/>
          </p:cNvSpPr>
          <p:nvPr>
            <p:ph idx="1"/>
          </p:nvPr>
        </p:nvSpPr>
        <p:spPr/>
        <p:txBody>
          <a:bodyPr/>
          <a:lstStyle/>
          <a:p>
            <a:pPr>
              <a:spcBef>
                <a:spcPts val="1800"/>
              </a:spcBef>
            </a:pPr>
            <a:r>
              <a:rPr lang="en-US" dirty="0" smtClean="0"/>
              <a:t>The Architecture of the System uses the Model-View-Controller Design</a:t>
            </a:r>
          </a:p>
          <a:p>
            <a:pPr lvl="1">
              <a:spcBef>
                <a:spcPts val="1800"/>
              </a:spcBef>
            </a:pPr>
            <a:r>
              <a:rPr lang="en-US" dirty="0" smtClean="0"/>
              <a:t>Views – receives user input, calls the controller functions, displays page in HTML</a:t>
            </a:r>
          </a:p>
          <a:p>
            <a:pPr lvl="1">
              <a:spcBef>
                <a:spcPts val="1800"/>
              </a:spcBef>
            </a:pPr>
            <a:r>
              <a:rPr lang="en-US" dirty="0" smtClean="0"/>
              <a:t>Controllers - Handles all logic, sanity checks, calls the Model, returns HTML to View to draw page.</a:t>
            </a:r>
          </a:p>
          <a:p>
            <a:pPr lvl="1">
              <a:spcBef>
                <a:spcPts val="1800"/>
              </a:spcBef>
            </a:pPr>
            <a:r>
              <a:rPr lang="en-US" dirty="0" smtClean="0"/>
              <a:t>Model – Queries the Database, create and update entries and returns</a:t>
            </a:r>
          </a:p>
        </p:txBody>
      </p:sp>
    </p:spTree>
    <p:extLst>
      <p:ext uri="{BB962C8B-B14F-4D97-AF65-F5344CB8AC3E}">
        <p14:creationId xmlns:p14="http://schemas.microsoft.com/office/powerpoint/2010/main" val="4211570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gold</Template>
  <TotalTime>3972</TotalTime>
  <Words>1669</Words>
  <Application>Microsoft Office PowerPoint</Application>
  <PresentationFormat>On-screen Show (4:3)</PresentationFormat>
  <Paragraphs>243</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Calibri</vt:lpstr>
      <vt:lpstr>Trebuchet MS</vt:lpstr>
      <vt:lpstr>Wingdings 2</vt:lpstr>
      <vt:lpstr>gold</vt:lpstr>
      <vt:lpstr>Strategic Market Simulator Team Member(s): Javier Andrial, Jeffrey Carman Product Owner(s): Joseph Cilli Instructor: Masoud Sadjadi  School of Computing and Information Sciences Florida International University</vt:lpstr>
      <vt:lpstr>Problem definition</vt:lpstr>
      <vt:lpstr>Project Management</vt:lpstr>
      <vt:lpstr>Requirements: User Stories </vt:lpstr>
      <vt:lpstr>Requirements: User Stories </vt:lpstr>
      <vt:lpstr>Requirements: User Stories </vt:lpstr>
      <vt:lpstr>Requirements: Use Cases</vt:lpstr>
      <vt:lpstr>Requirements: Sequence Diagrams</vt:lpstr>
      <vt:lpstr>System Design: Architecture</vt:lpstr>
      <vt:lpstr>System Design: Deployment</vt:lpstr>
      <vt:lpstr>System Design</vt:lpstr>
      <vt:lpstr>System Design</vt:lpstr>
      <vt:lpstr>Minimal Class Diagram</vt:lpstr>
      <vt:lpstr>Main algorithm </vt:lpstr>
      <vt:lpstr>Main algorithm - cont</vt:lpstr>
      <vt:lpstr>Main algorithm - cont</vt:lpstr>
      <vt:lpstr>Test Suites and Test Cases</vt:lpstr>
      <vt:lpstr>Test Suites and Test Cases</vt:lpstr>
      <vt:lpstr>Summary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Javier Andrial</cp:lastModifiedBy>
  <cp:revision>136</cp:revision>
  <cp:lastPrinted>2008-09-19T17:51:48Z</cp:lastPrinted>
  <dcterms:created xsi:type="dcterms:W3CDTF">2013-04-25T14:14:17Z</dcterms:created>
  <dcterms:modified xsi:type="dcterms:W3CDTF">2015-12-10T18:25:01Z</dcterms:modified>
</cp:coreProperties>
</file>