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69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43" r:id="rId3"/>
    <p:sldId id="344" r:id="rId4"/>
    <p:sldId id="345" r:id="rId5"/>
    <p:sldId id="346" r:id="rId6"/>
    <p:sldId id="359" r:id="rId7"/>
    <p:sldId id="360" r:id="rId8"/>
    <p:sldId id="347" r:id="rId9"/>
    <p:sldId id="349" r:id="rId10"/>
    <p:sldId id="350" r:id="rId11"/>
    <p:sldId id="353" r:id="rId12"/>
    <p:sldId id="354" r:id="rId13"/>
    <p:sldId id="357" r:id="rId14"/>
    <p:sldId id="356" r:id="rId15"/>
    <p:sldId id="358" r:id="rId16"/>
    <p:sldId id="355" r:id="rId17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53" autoAdjust="0"/>
    <p:restoredTop sz="82336" autoAdjust="0"/>
  </p:normalViewPr>
  <p:slideViewPr>
    <p:cSldViewPr snapToObjects="1">
      <p:cViewPr varScale="1">
        <p:scale>
          <a:sx n="61" d="100"/>
          <a:sy n="61" d="100"/>
        </p:scale>
        <p:origin x="160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5148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06915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03575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Project Management (schedule for entire semester) (one slide; Gantt Chart).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5454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7095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F4C51E-94FE-4EA3-9632-37695468AD72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94BC1-1497-4BDC-A1E5-B32793525C1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5901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909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9386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5946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2777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0777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FC08AD-425F-4775-B4E0-BB115F66D29C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55F54-7FB7-4864-A52B-2722A7103E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44057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7D29FD-4BC1-4E48-B7DD-BCBA95BC7AF9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4C96F-308B-488D-8EB8-53D98611049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2637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5597D-6130-464B-9D3E-3A1D0D3CB7DB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668F5-6BE9-42B2-89D8-E57480DDCA9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523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716B0D-9E78-4000-9B46-108CCFA59DB2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455A5-A4A9-468F-A1D3-4785F870EBD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1864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3457D7-E072-4C6B-85A3-FC101812524D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C070B-E897-4FE2-87D3-937C19FE74A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1150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2521417-C2DD-4C9C-9B7F-24A4905C0EAD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9F1A1-38E2-4BE0-8480-E43DB31206E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740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71B9FD-5F84-40EE-BE92-5187585C0991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1F6D4-B72F-4031-BB13-DF465A8C787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530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A44D78-FCC2-40B4-987C-246307192CE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A3598-FCF8-48A4-9FF5-EF2B5DDBAA8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8778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60CBCA-7388-4E1A-BAF6-17486ACF2434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3ECB25-1E4F-4A8B-8783-EC7587DDB69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6884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CF3A49-14E6-442A-8033-A8225B229CA5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AC369-66D3-4EFC-BB3B-678C81E215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5489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9BB3EB8-314F-4CE3-939A-F78A6BE43B76}" type="datetime1">
              <a:rPr lang="en-US" smtClean="0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2B113F0-A774-4A14-AA2C-3A403885806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1747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99" r:id="rId1"/>
    <p:sldLayoutId id="2147484700" r:id="rId2"/>
    <p:sldLayoutId id="2147484701" r:id="rId3"/>
    <p:sldLayoutId id="2147484702" r:id="rId4"/>
    <p:sldLayoutId id="2147484703" r:id="rId5"/>
    <p:sldLayoutId id="2147484704" r:id="rId6"/>
    <p:sldLayoutId id="2147484705" r:id="rId7"/>
    <p:sldLayoutId id="2147484706" r:id="rId8"/>
    <p:sldLayoutId id="2147484707" r:id="rId9"/>
    <p:sldLayoutId id="2147484708" r:id="rId10"/>
    <p:sldLayoutId id="2147484709" r:id="rId11"/>
    <p:sldLayoutId id="2147484710" r:id="rId12"/>
    <p:sldLayoutId id="2147484711" r:id="rId13"/>
    <p:sldLayoutId id="2147484712" r:id="rId14"/>
    <p:sldLayoutId id="2147484713" r:id="rId15"/>
    <p:sldLayoutId id="214748471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/>
          <a:lstStyle/>
          <a:p>
            <a:pPr algn="ctr"/>
            <a:r>
              <a:rPr lang="en-US" altLang="en-US" dirty="0" smtClean="0">
                <a:ea typeface="ＭＳ Ｐゴシック" pitchFamily="34" charset="-128"/>
              </a:rPr>
              <a:t>Ultimate QC 1.0</a:t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Team Member: &lt;Marcine Kelly&gt;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Product Owner</a:t>
            </a:r>
            <a:r>
              <a:rPr lang="en-US" altLang="en-US" sz="2800" dirty="0">
                <a:ea typeface="ＭＳ Ｐゴシック" pitchFamily="34" charset="-128"/>
              </a:rPr>
              <a:t>: </a:t>
            </a:r>
            <a:r>
              <a:rPr lang="en-US" altLang="en-US" sz="2800" dirty="0" smtClean="0">
                <a:ea typeface="ＭＳ Ｐゴシック" pitchFamily="34" charset="-128"/>
              </a:rPr>
              <a:t>Rodrigo Morales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Instructor: Masoud Sadjadi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Florida International University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12/11/15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 smtClean="0">
                <a:ea typeface="ＭＳ Ｐゴシック" pitchFamily="34" charset="-128"/>
              </a:rPr>
              <a:t>Senior Project Final Presentation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Fall 2015</a:t>
            </a:r>
            <a:endParaRPr lang="en-US" alt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276" y="1524000"/>
            <a:ext cx="5087060" cy="3686689"/>
          </a:xfr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09599" y="5334000"/>
            <a:ext cx="6347714" cy="12684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200" dirty="0"/>
              <a:t>The </a:t>
            </a:r>
            <a:r>
              <a:rPr lang="en-US" sz="1200" dirty="0" err="1"/>
              <a:t>InspectorInterface</a:t>
            </a:r>
            <a:r>
              <a:rPr lang="en-US" sz="1200" dirty="0"/>
              <a:t> subsystem is connected to the </a:t>
            </a:r>
            <a:r>
              <a:rPr lang="en-US" sz="1200" dirty="0" err="1"/>
              <a:t>DataStorage</a:t>
            </a:r>
            <a:r>
              <a:rPr lang="en-US" sz="1200" dirty="0"/>
              <a:t> subsystem so that any computer that has the system installed on it will have access to all of the same photos and reports. </a:t>
            </a:r>
          </a:p>
          <a:p>
            <a:pPr algn="just"/>
            <a:r>
              <a:rPr lang="en-US" sz="1200" dirty="0"/>
              <a:t>The </a:t>
            </a:r>
            <a:r>
              <a:rPr lang="en-US" sz="1200" dirty="0" err="1"/>
              <a:t>BerryManagement</a:t>
            </a:r>
            <a:r>
              <a:rPr lang="en-US" sz="1200" dirty="0"/>
              <a:t> subsystem and the </a:t>
            </a:r>
            <a:r>
              <a:rPr lang="en-US" sz="1200" dirty="0" err="1"/>
              <a:t>DefectManagement</a:t>
            </a:r>
            <a:r>
              <a:rPr lang="en-US" sz="1200" dirty="0"/>
              <a:t> subsystem interact with the </a:t>
            </a:r>
            <a:r>
              <a:rPr lang="en-US" sz="1200" dirty="0" err="1"/>
              <a:t>InspectorInterface</a:t>
            </a:r>
            <a:r>
              <a:rPr lang="en-US" sz="1200" dirty="0"/>
              <a:t> subsystem.</a:t>
            </a:r>
          </a:p>
        </p:txBody>
      </p:sp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Main algorithm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8" y="1425576"/>
            <a:ext cx="7620002" cy="4615788"/>
          </a:xfrm>
        </p:spPr>
        <p:txBody>
          <a:bodyPr>
            <a:normAutofit fontScale="62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UltimateQC</a:t>
            </a:r>
            <a:r>
              <a:rPr lang="en-US" dirty="0" smtClean="0"/>
              <a:t>{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filename = </a:t>
            </a:r>
            <a:r>
              <a:rPr lang="en-US" dirty="0" err="1" smtClean="0"/>
              <a:t>imgetfile</a:t>
            </a:r>
            <a:r>
              <a:rPr lang="en-US" dirty="0" smtClean="0"/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b</a:t>
            </a:r>
            <a:r>
              <a:rPr lang="en-US" dirty="0" smtClean="0"/>
              <a:t>erries = </a:t>
            </a:r>
            <a:r>
              <a:rPr lang="en-US" dirty="0" err="1" smtClean="0"/>
              <a:t>imread</a:t>
            </a:r>
            <a:r>
              <a:rPr lang="en-US" dirty="0" smtClean="0"/>
              <a:t>(filename);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%If no blueberries detected halt program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d</a:t>
            </a:r>
            <a:r>
              <a:rPr lang="en-US" dirty="0" smtClean="0"/>
              <a:t>etector = </a:t>
            </a:r>
            <a:r>
              <a:rPr lang="en-US" dirty="0" err="1" smtClean="0"/>
              <a:t>objectDetector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7030A0"/>
                </a:solidFill>
              </a:rPr>
              <a:t>‘blueberryDectector.xml’</a:t>
            </a:r>
            <a:r>
              <a:rPr lang="en-US" dirty="0" smtClean="0"/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rgbClr val="0070C0"/>
                </a:solidFill>
              </a:rPr>
              <a:t>i</a:t>
            </a:r>
            <a:r>
              <a:rPr lang="en-US" dirty="0" smtClean="0">
                <a:solidFill>
                  <a:srgbClr val="0070C0"/>
                </a:solidFill>
              </a:rPr>
              <a:t>f</a:t>
            </a:r>
            <a:r>
              <a:rPr lang="en-US" dirty="0" smtClean="0"/>
              <a:t> no blueberries detected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dirty="0" err="1" smtClean="0"/>
              <a:t>imshow</a:t>
            </a:r>
            <a:r>
              <a:rPr lang="en-US" dirty="0" smtClean="0"/>
              <a:t>(berries);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	title(</a:t>
            </a:r>
            <a:r>
              <a:rPr lang="en-US" dirty="0">
                <a:solidFill>
                  <a:srgbClr val="7030A0"/>
                </a:solidFill>
              </a:rPr>
              <a:t>'There are no blueberries detected in image</a:t>
            </a:r>
            <a:r>
              <a:rPr lang="en-US" dirty="0" smtClean="0">
                <a:solidFill>
                  <a:srgbClr val="7030A0"/>
                </a:solidFill>
              </a:rPr>
              <a:t>'</a:t>
            </a:r>
            <a:r>
              <a:rPr lang="en-US" dirty="0" smtClean="0"/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	</a:t>
            </a:r>
            <a:r>
              <a:rPr lang="en-US" dirty="0" smtClean="0"/>
              <a:t>return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rgbClr val="0070C0"/>
                </a:solidFill>
              </a:rPr>
              <a:t>end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%extract berries and defects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maskberries</a:t>
            </a:r>
            <a:r>
              <a:rPr lang="en-US" dirty="0" smtClean="0"/>
              <a:t> = </a:t>
            </a:r>
            <a:r>
              <a:rPr lang="en-US" dirty="0" err="1" smtClean="0"/>
              <a:t>extractberries</a:t>
            </a:r>
            <a:r>
              <a:rPr lang="en-US" dirty="0" smtClean="0"/>
              <a:t>(berries);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maskdefect</a:t>
            </a:r>
            <a:r>
              <a:rPr lang="en-US" dirty="0" smtClean="0"/>
              <a:t> = </a:t>
            </a:r>
            <a:r>
              <a:rPr lang="en-US" dirty="0" err="1" smtClean="0"/>
              <a:t>extractimmatureberries</a:t>
            </a:r>
            <a:r>
              <a:rPr lang="en-US" dirty="0" smtClean="0"/>
              <a:t>(berries);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[</a:t>
            </a:r>
            <a:r>
              <a:rPr lang="en-US" dirty="0" err="1"/>
              <a:t>b</a:t>
            </a:r>
            <a:r>
              <a:rPr lang="en-US" dirty="0" err="1" smtClean="0"/>
              <a:t>pos</a:t>
            </a:r>
            <a:r>
              <a:rPr lang="en-US" dirty="0" smtClean="0"/>
              <a:t>, </a:t>
            </a:r>
            <a:r>
              <a:rPr lang="en-US" dirty="0" err="1" smtClean="0"/>
              <a:t>bcount</a:t>
            </a:r>
            <a:r>
              <a:rPr lang="en-US" dirty="0" smtClean="0"/>
              <a:t>] = </a:t>
            </a:r>
            <a:r>
              <a:rPr lang="en-US" dirty="0" err="1" smtClean="0"/>
              <a:t>countblueberries</a:t>
            </a:r>
            <a:r>
              <a:rPr lang="en-US" dirty="0" smtClean="0"/>
              <a:t>(</a:t>
            </a:r>
            <a:r>
              <a:rPr lang="en-US" dirty="0" err="1" smtClean="0"/>
              <a:t>maskberries</a:t>
            </a:r>
            <a:r>
              <a:rPr lang="en-US" dirty="0" smtClean="0"/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[</a:t>
            </a:r>
            <a:r>
              <a:rPr lang="en-US" dirty="0" err="1" smtClean="0"/>
              <a:t>ipos</a:t>
            </a:r>
            <a:r>
              <a:rPr lang="en-US" dirty="0" smtClean="0"/>
              <a:t>, </a:t>
            </a:r>
            <a:r>
              <a:rPr lang="en-US" dirty="0" err="1" smtClean="0"/>
              <a:t>icount</a:t>
            </a:r>
            <a:r>
              <a:rPr lang="en-US" dirty="0" smtClean="0"/>
              <a:t>] = </a:t>
            </a:r>
            <a:r>
              <a:rPr lang="en-US" dirty="0" err="1" smtClean="0"/>
              <a:t>countdefects</a:t>
            </a:r>
            <a:r>
              <a:rPr lang="en-US" dirty="0" smtClean="0"/>
              <a:t>(</a:t>
            </a:r>
            <a:r>
              <a:rPr lang="en-US" dirty="0" err="1" smtClean="0"/>
              <a:t>maskdefect</a:t>
            </a:r>
            <a:r>
              <a:rPr lang="en-US" dirty="0" smtClean="0"/>
              <a:t>);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%display image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err="1" smtClean="0"/>
              <a:t>imshow</a:t>
            </a:r>
            <a:r>
              <a:rPr lang="en-US" dirty="0" smtClean="0"/>
              <a:t>(berries);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%outline berries and defects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c</a:t>
            </a:r>
            <a:r>
              <a:rPr lang="en-US" dirty="0" smtClean="0"/>
              <a:t>ircle(</a:t>
            </a:r>
            <a:r>
              <a:rPr lang="en-US" dirty="0" err="1" smtClean="0"/>
              <a:t>bpos</a:t>
            </a:r>
            <a:r>
              <a:rPr lang="en-US" dirty="0" smtClean="0"/>
              <a:t>, cyan);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circle(</a:t>
            </a:r>
            <a:r>
              <a:rPr lang="en-US" dirty="0" err="1" smtClean="0"/>
              <a:t>ipos</a:t>
            </a:r>
            <a:r>
              <a:rPr lang="en-US" dirty="0" smtClean="0"/>
              <a:t>, red);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percent = (</a:t>
            </a:r>
            <a:r>
              <a:rPr lang="en-US" dirty="0" err="1" smtClean="0"/>
              <a:t>icount</a:t>
            </a:r>
            <a:r>
              <a:rPr lang="en-US" dirty="0" smtClean="0"/>
              <a:t>/</a:t>
            </a:r>
            <a:r>
              <a:rPr lang="en-US" dirty="0" err="1" smtClean="0"/>
              <a:t>bcount</a:t>
            </a:r>
            <a:r>
              <a:rPr lang="en-US" dirty="0" smtClean="0"/>
              <a:t>)*100;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title(</a:t>
            </a:r>
            <a:r>
              <a:rPr lang="en-US" dirty="0" smtClean="0">
                <a:solidFill>
                  <a:srgbClr val="7030A0"/>
                </a:solidFill>
              </a:rPr>
              <a:t>'Number </a:t>
            </a:r>
            <a:r>
              <a:rPr lang="en-US" dirty="0">
                <a:solidFill>
                  <a:srgbClr val="7030A0"/>
                </a:solidFill>
              </a:rPr>
              <a:t>of berries</a:t>
            </a:r>
            <a:r>
              <a:rPr lang="en-US" dirty="0" smtClean="0">
                <a:solidFill>
                  <a:srgbClr val="7030A0"/>
                </a:solidFill>
              </a:rPr>
              <a:t>:’ </a:t>
            </a:r>
            <a:r>
              <a:rPr lang="en-US" dirty="0" err="1" smtClean="0"/>
              <a:t>bcount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7030A0"/>
                </a:solidFill>
              </a:rPr>
              <a:t>‘Number </a:t>
            </a:r>
            <a:r>
              <a:rPr lang="en-US" dirty="0">
                <a:solidFill>
                  <a:srgbClr val="7030A0"/>
                </a:solidFill>
              </a:rPr>
              <a:t>of immature</a:t>
            </a:r>
            <a:r>
              <a:rPr lang="en-US" dirty="0" smtClean="0">
                <a:solidFill>
                  <a:srgbClr val="7030A0"/>
                </a:solidFill>
              </a:rPr>
              <a:t>:’ </a:t>
            </a:r>
            <a:r>
              <a:rPr lang="en-US" dirty="0" err="1" smtClean="0"/>
              <a:t>icount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7030A0"/>
                </a:solidFill>
              </a:rPr>
              <a:t>‘Defects:’ </a:t>
            </a:r>
            <a:r>
              <a:rPr lang="en-US" dirty="0" smtClean="0"/>
              <a:t>percent </a:t>
            </a:r>
            <a:r>
              <a:rPr lang="en-US" dirty="0" smtClean="0">
                <a:solidFill>
                  <a:srgbClr val="7030A0"/>
                </a:solidFill>
              </a:rPr>
              <a:t>'%</a:t>
            </a:r>
            <a:r>
              <a:rPr lang="en-US" dirty="0" smtClean="0"/>
              <a:t>');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205" y="1676400"/>
            <a:ext cx="7162801" cy="46482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sz="1600" b="1" u="sng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Test Suite TUC004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Purpose: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 test the functionality of use case: </a:t>
            </a:r>
            <a:r>
              <a:rPr lang="en-US" sz="16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UC004 – Defects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Test case 1: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Purpose			To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test that the system counts the detected immature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blueberry defects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outlines them in red, and gives the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percentage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 an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image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with defects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Precondition		1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MATLAB must be running and Ultimate QC main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program must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be open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2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The user clicks on the run button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91440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Input		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The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user selects a blueberry image that contains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	immature blueberries.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Expected Output	The system displays the image with immature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	blueberries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outlined in red and returns the count and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percentage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15" y="1676400"/>
            <a:ext cx="5812270" cy="4648200"/>
          </a:xfrm>
        </p:spPr>
      </p:pic>
    </p:spTree>
    <p:extLst>
      <p:ext uri="{BB962C8B-B14F-4D97-AF65-F5344CB8AC3E}">
        <p14:creationId xmlns:p14="http://schemas.microsoft.com/office/powerpoint/2010/main" val="18576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205" y="1676400"/>
            <a:ext cx="7162801" cy="46482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en-US" sz="1600" b="1" u="sng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Test Suite TUC004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Purpose: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To test the functionality of use case: </a:t>
            </a:r>
            <a:r>
              <a:rPr lang="en-US" sz="1600" b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UC004 – Defects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Test case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2: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Purpose		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To test that the system does not detect immature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blueberry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defects in an image with no defects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Precondition		1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MATLAB must be running and Ultimate QC main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program must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be open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indent="0" algn="just">
              <a:spcBef>
                <a:spcPts val="0"/>
              </a:spcBef>
              <a:buNone/>
            </a:pP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2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The user clicks on the run button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91440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Input		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The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user selects a blueberry image that contains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	no immature blueberries.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16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Expected Output	The system displays the image with no blueberry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	outlined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 red and the immature defect count and </a:t>
            </a:r>
            <a:r>
              <a:rPr lang="en-US" sz="16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					percentage </a:t>
            </a:r>
            <a:r>
              <a:rPr lang="en-US" sz="16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equal to zero.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27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8" y="1151609"/>
            <a:ext cx="6659053" cy="5325391"/>
          </a:xfrm>
        </p:spPr>
      </p:pic>
    </p:spTree>
    <p:extLst>
      <p:ext uri="{BB962C8B-B14F-4D97-AF65-F5344CB8AC3E}">
        <p14:creationId xmlns:p14="http://schemas.microsoft.com/office/powerpoint/2010/main" val="228628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conclusion, I was able to develop a system that can identify blueberries in an image, count the blueberries, and detect immature blueberries, and give a percentage of how much of the blueberries are defective.</a:t>
            </a:r>
          </a:p>
          <a:p>
            <a:r>
              <a:rPr lang="en-US" dirty="0" smtClean="0"/>
              <a:t>mkell008@fiu.edu</a:t>
            </a:r>
          </a:p>
          <a:p>
            <a:r>
              <a:rPr lang="en-US" dirty="0" smtClean="0"/>
              <a:t>Questions?</a:t>
            </a:r>
          </a:p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6916737" cy="4724400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sz="1800" dirty="0" smtClean="0"/>
              <a:t>Problem:</a:t>
            </a:r>
          </a:p>
          <a:p>
            <a:pPr lvl="1">
              <a:defRPr/>
            </a:pPr>
            <a:r>
              <a:rPr lang="en-US" dirty="0"/>
              <a:t>The current system for inspecting produce is a visual process</a:t>
            </a:r>
            <a:r>
              <a:rPr lang="en-US" dirty="0" smtClean="0"/>
              <a:t>.</a:t>
            </a:r>
          </a:p>
          <a:p>
            <a:pPr lvl="1">
              <a:defRPr/>
            </a:pPr>
            <a:r>
              <a:rPr lang="en-US" dirty="0"/>
              <a:t>Inspecting produce is a slow </a:t>
            </a:r>
            <a:r>
              <a:rPr lang="en-US" dirty="0" smtClean="0"/>
              <a:t>process.</a:t>
            </a:r>
          </a:p>
          <a:p>
            <a:pPr lvl="1">
              <a:defRPr/>
            </a:pPr>
            <a:r>
              <a:rPr lang="en-US" dirty="0"/>
              <a:t>QC inspectors examine crates of produce in a refrigerated environment for long periods of time</a:t>
            </a:r>
            <a:r>
              <a:rPr lang="en-US" dirty="0" smtClean="0"/>
              <a:t>.</a:t>
            </a:r>
          </a:p>
          <a:p>
            <a:pPr lvl="1">
              <a:defRPr/>
            </a:pPr>
            <a:r>
              <a:rPr lang="en-US" dirty="0"/>
              <a:t>This leads to: </a:t>
            </a:r>
            <a:endParaRPr lang="en-US" dirty="0" smtClean="0"/>
          </a:p>
          <a:p>
            <a:pPr lvl="2">
              <a:defRPr/>
            </a:pPr>
            <a:r>
              <a:rPr lang="en-US" dirty="0" smtClean="0"/>
              <a:t>miscounting </a:t>
            </a:r>
            <a:r>
              <a:rPr lang="en-US" dirty="0"/>
              <a:t>produce, missing defective produce, etc.</a:t>
            </a:r>
            <a:endParaRPr lang="is-IS" sz="1400" dirty="0" smtClean="0"/>
          </a:p>
          <a:p>
            <a:pPr>
              <a:defRPr/>
            </a:pPr>
            <a:r>
              <a:rPr lang="is-IS" sz="1800" dirty="0" smtClean="0"/>
              <a:t>My Part:</a:t>
            </a:r>
          </a:p>
          <a:p>
            <a:pPr lvl="1">
              <a:defRPr/>
            </a:pPr>
            <a:r>
              <a:rPr lang="en-US" dirty="0"/>
              <a:t>Alleviate some of the human error that can occur </a:t>
            </a:r>
            <a:r>
              <a:rPr lang="en-US" dirty="0" smtClean="0"/>
              <a:t>during </a:t>
            </a:r>
            <a:r>
              <a:rPr lang="en-US" dirty="0"/>
              <a:t>the inspection process</a:t>
            </a:r>
            <a:r>
              <a:rPr lang="en-US" dirty="0" smtClean="0"/>
              <a:t>.</a:t>
            </a:r>
          </a:p>
          <a:p>
            <a:pPr lvl="1">
              <a:defRPr/>
            </a:pPr>
            <a:r>
              <a:rPr lang="en-US" dirty="0"/>
              <a:t>Help QC inspectors to reduce the time spent on the inspection </a:t>
            </a:r>
            <a:r>
              <a:rPr lang="en-US" dirty="0" smtClean="0"/>
              <a:t>process.</a:t>
            </a:r>
          </a:p>
          <a:p>
            <a:pPr lvl="1">
              <a:defRPr/>
            </a:pPr>
            <a:r>
              <a:rPr lang="en-US" dirty="0"/>
              <a:t>Project focus: blueberries, Produce Inspectors of </a:t>
            </a:r>
            <a:r>
              <a:rPr lang="en-US" dirty="0" smtClean="0"/>
              <a:t>America’s (PIA) </a:t>
            </a:r>
            <a:r>
              <a:rPr lang="en-US" dirty="0"/>
              <a:t>main </a:t>
            </a:r>
            <a:r>
              <a:rPr lang="en-US" dirty="0" smtClean="0"/>
              <a:t>produce</a:t>
            </a:r>
          </a:p>
          <a:p>
            <a:pPr lvl="1">
              <a:defRPr/>
            </a:pPr>
            <a:r>
              <a:rPr lang="en-US" dirty="0"/>
              <a:t>How Ultimate QC works</a:t>
            </a:r>
            <a:r>
              <a:rPr lang="en-US" dirty="0" smtClean="0"/>
              <a:t>:</a:t>
            </a:r>
          </a:p>
          <a:p>
            <a:pPr lvl="2">
              <a:defRPr/>
            </a:pPr>
            <a:r>
              <a:rPr lang="en-US" dirty="0"/>
              <a:t>Inspector loads a blueberry image and the program analyzes the image</a:t>
            </a:r>
            <a:r>
              <a:rPr lang="en-US" dirty="0" smtClean="0"/>
              <a:t>.</a:t>
            </a:r>
          </a:p>
          <a:p>
            <a:pPr lvl="2">
              <a:defRPr/>
            </a:pPr>
            <a:r>
              <a:rPr lang="en-US" dirty="0"/>
              <a:t>Counts blueberries, identifies immature blueberries</a:t>
            </a: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10" y="2286000"/>
            <a:ext cx="8505422" cy="302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" y="1930400"/>
            <a:ext cx="7162801" cy="372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34" y="1676400"/>
            <a:ext cx="5922423" cy="4518025"/>
          </a:xfrm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502920" marR="0">
              <a:spcBef>
                <a:spcPts val="600"/>
              </a:spcBef>
              <a:spcAft>
                <a:spcPts val="600"/>
              </a:spcAft>
            </a:pPr>
            <a:r>
              <a:rPr lang="en-US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Actor: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Inspector</a:t>
            </a:r>
          </a:p>
          <a:p>
            <a:pPr marL="502920" marR="0">
              <a:spcBef>
                <a:spcPts val="600"/>
              </a:spcBef>
              <a:spcAft>
                <a:spcPts val="600"/>
              </a:spcAft>
            </a:pPr>
            <a:r>
              <a:rPr lang="en-US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UC002 – Count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system shall count the produce in the image.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Constraints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spcBef>
                <a:spcPts val="600"/>
              </a:spcBef>
              <a:spcAft>
                <a:spcPts val="600"/>
              </a:spcAft>
              <a:buNone/>
              <a:tabLst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1. Usability: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  <a:tabLst>
                <a:tab pos="914400" algn="l"/>
              </a:tabLst>
            </a:pP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No previous Training Time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  <a:tabLst>
                <a:tab pos="914400" algn="l"/>
              </a:tabLst>
            </a:pP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On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average the user should take no more than 5 secs to click count produce button.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2.  Reliability: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0.10% probability of the system not being able to count all of the produce.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3.  Performance: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The system should count the produce within 10 secs.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4.  Supportability: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Image format should be supported by the system.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30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502920" marR="0">
              <a:spcBef>
                <a:spcPts val="600"/>
              </a:spcBef>
              <a:spcAft>
                <a:spcPts val="600"/>
              </a:spcAft>
            </a:pPr>
            <a:r>
              <a:rPr lang="en-US" sz="40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Actor:</a:t>
            </a: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Inspector</a:t>
            </a:r>
          </a:p>
          <a:p>
            <a:pPr marL="502920" marR="0">
              <a:spcBef>
                <a:spcPts val="600"/>
              </a:spcBef>
              <a:spcAft>
                <a:spcPts val="600"/>
              </a:spcAft>
            </a:pPr>
            <a:r>
              <a:rPr lang="en-US" sz="40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UC004 – Defects</a:t>
            </a: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" marR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system shall detect defective produce, count them and give a percentage.</a:t>
            </a:r>
          </a:p>
          <a:p>
            <a:pPr marL="160020" marR="0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4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Constraints</a:t>
            </a:r>
            <a:r>
              <a:rPr lang="en-US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4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00050" lvl="1" indent="0">
              <a:lnSpc>
                <a:spcPct val="170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Usability:</a:t>
            </a:r>
          </a:p>
          <a:p>
            <a:pPr marL="857250" lvl="2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No previous Training Time</a:t>
            </a:r>
          </a:p>
          <a:p>
            <a:pPr marL="857250" lvl="2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On average the user should take no more than 5 secs to click find defects button.</a:t>
            </a:r>
          </a:p>
          <a:p>
            <a:pPr marL="400050" lvl="1" indent="0">
              <a:lnSpc>
                <a:spcPct val="170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Reliability:</a:t>
            </a:r>
          </a:p>
          <a:p>
            <a:pPr marL="857250" lvl="2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0.10% probability of the system not being able to detect all of the defective produce.</a:t>
            </a:r>
          </a:p>
          <a:p>
            <a:pPr marL="400050" lvl="1" indent="0">
              <a:lnSpc>
                <a:spcPct val="170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Performance:</a:t>
            </a:r>
          </a:p>
          <a:p>
            <a:pPr marL="857250" lvl="2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system should detect the defective produce within 15 secs.</a:t>
            </a:r>
          </a:p>
          <a:p>
            <a:pPr marL="400050" lvl="1" indent="0">
              <a:lnSpc>
                <a:spcPct val="170000"/>
              </a:lnSpc>
              <a:spcBef>
                <a:spcPts val="0"/>
              </a:spcBef>
              <a:buNone/>
              <a:tabLst>
                <a:tab pos="457200" algn="l"/>
              </a:tabLst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Supportability:</a:t>
            </a:r>
          </a:p>
          <a:p>
            <a:pPr marL="857250" lvl="2" indent="0">
              <a:lnSpc>
                <a:spcPct val="170000"/>
              </a:lnSpc>
              <a:spcBef>
                <a:spcPts val="0"/>
              </a:spcBef>
              <a:buNone/>
            </a:pPr>
            <a:r>
              <a:rPr lang="en-US" sz="3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Image format should be supported by the system.</a:t>
            </a:r>
          </a:p>
          <a:p>
            <a:pPr marL="160020" marR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74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 dirty="0" smtClean="0"/>
              <a:t>Requirements: Sequence Diagrams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64" y="1219201"/>
            <a:ext cx="5316536" cy="2743200"/>
          </a:xfrm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63" y="3986050"/>
            <a:ext cx="5316537" cy="26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915" y="1447800"/>
            <a:ext cx="4475798" cy="3124200"/>
          </a:xfrm>
          <a:solidFill>
            <a:schemeClr val="bg1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4724400"/>
            <a:ext cx="6668431" cy="18288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4214</TotalTime>
  <Words>1309</Words>
  <Application>Microsoft Office PowerPoint</Application>
  <PresentationFormat>On-screen Show (4:3)</PresentationFormat>
  <Paragraphs>186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ＭＳ Ｐゴシック</vt:lpstr>
      <vt:lpstr>Arial</vt:lpstr>
      <vt:lpstr>Calibri</vt:lpstr>
      <vt:lpstr>Times New Roman</vt:lpstr>
      <vt:lpstr>Trebuchet MS</vt:lpstr>
      <vt:lpstr>Wingdings 3</vt:lpstr>
      <vt:lpstr>Facet</vt:lpstr>
      <vt:lpstr>Ultimate QC 1.0 Team Member: &lt;Marcine Kelly&gt; Product Owner: Rodrigo Morales Instructor: Masoud Sadjadi  School of Computing and Information Sciences Florida International University</vt:lpstr>
      <vt:lpstr>Problem definition</vt:lpstr>
      <vt:lpstr>Project Management</vt:lpstr>
      <vt:lpstr>Requirements: User Stories </vt:lpstr>
      <vt:lpstr>Requirements: Use Cases</vt:lpstr>
      <vt:lpstr>Requirements: Use Cases</vt:lpstr>
      <vt:lpstr>Requirements: Use Cases</vt:lpstr>
      <vt:lpstr>Requirements: Sequence Diagrams</vt:lpstr>
      <vt:lpstr>System Design: Architecture</vt:lpstr>
      <vt:lpstr>System Design: Deployment</vt:lpstr>
      <vt:lpstr>Main algorithm </vt:lpstr>
      <vt:lpstr>Test Suites and Test Cases</vt:lpstr>
      <vt:lpstr>Test Suites and Test Cases</vt:lpstr>
      <vt:lpstr>Test Suites and Test Cases</vt:lpstr>
      <vt:lpstr>Test Suites and Test Cases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Marcine Kelly</cp:lastModifiedBy>
  <cp:revision>109</cp:revision>
  <cp:lastPrinted>2008-09-19T17:51:48Z</cp:lastPrinted>
  <dcterms:created xsi:type="dcterms:W3CDTF">2013-04-25T14:14:17Z</dcterms:created>
  <dcterms:modified xsi:type="dcterms:W3CDTF">2015-12-11T02:38:51Z</dcterms:modified>
</cp:coreProperties>
</file>