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54050" marL="160655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515937" marL="3481388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365125" marL="5356225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474663" marL="7497763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484188" marL="96408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484188" marL="100980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484188" marL="105552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484188" marL="110124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484188" marL="114696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indent="0" marL="457200" marR="0" rtl="0" algn="ctr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marL="914400" marR="0" rt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indent="0" marL="13716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indent="0" marL="18288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indent="0" marL="22860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indent="0" marL="27432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indent="0" marL="32004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indent="0" marL="3657600" marR="0" rtl="0" algn="ctr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54050" marL="160655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515937" marL="3481388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365125" marL="5356225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474663" marL="7497763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484188" marL="96408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484188" marL="100980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484188" marL="105552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484188" marL="110124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484188" marL="114696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54050" marL="160655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515937" marL="3481388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365125" marL="5356225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474663" marL="7497763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484188" marL="96408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484188" marL="100980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484188" marL="105552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484188" marL="110124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484188" marL="11469688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type="title"/>
          </p:nvPr>
        </p:nvSpPr>
        <p:spPr>
          <a:xfrm>
            <a:off x="6451998" y="30724287"/>
            <a:ext cx="19751277" cy="36262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2" name="Shape 32"/>
          <p:cNvSpPr/>
          <p:nvPr>
            <p:ph idx="2" type="pic"/>
          </p:nvPr>
        </p:nvSpPr>
        <p:spPr>
          <a:xfrm>
            <a:off x="6451998" y="3922058"/>
            <a:ext cx="19751277" cy="26333825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6451998" y="34350512"/>
            <a:ext cx="19751277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12870656" y="1748117"/>
            <a:ext cx="18402299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2" type="body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1645444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Arial"/>
              <a:buNone/>
              <a:defRPr/>
            </a:lvl1pPr>
            <a:lvl2pPr indent="0" marL="457200" rtl="0">
              <a:spcBef>
                <a:spcPts val="0"/>
              </a:spcBef>
              <a:buFont typeface="Arial"/>
              <a:buNone/>
              <a:defRPr/>
            </a:lvl2pPr>
            <a:lvl3pPr indent="0" marL="914400" rtl="0">
              <a:spcBef>
                <a:spcPts val="0"/>
              </a:spcBef>
              <a:buFont typeface="Arial"/>
              <a:buNone/>
              <a:defRPr/>
            </a:lvl3pPr>
            <a:lvl4pPr indent="0" marL="1371600" rtl="0">
              <a:spcBef>
                <a:spcPts val="0"/>
              </a:spcBef>
              <a:buFont typeface="Arial"/>
              <a:buNone/>
              <a:defRPr/>
            </a:lvl4pPr>
            <a:lvl5pPr indent="0" marL="1828800" rtl="0">
              <a:spcBef>
                <a:spcPts val="0"/>
              </a:spcBef>
              <a:buFont typeface="Arial"/>
              <a:buNone/>
              <a:defRPr/>
            </a:lvl5pPr>
            <a:lvl6pPr indent="0" marL="2286000" rtl="0">
              <a:spcBef>
                <a:spcPts val="0"/>
              </a:spcBef>
              <a:buFont typeface="Arial"/>
              <a:buNone/>
              <a:defRPr/>
            </a:lvl6pPr>
            <a:lvl7pPr indent="0" marL="2743200" rtl="0">
              <a:spcBef>
                <a:spcPts val="0"/>
              </a:spcBef>
              <a:buFont typeface="Arial"/>
              <a:buNone/>
              <a:defRPr/>
            </a:lvl7pPr>
            <a:lvl8pPr indent="0" marL="3200400" rtl="0">
              <a:spcBef>
                <a:spcPts val="0"/>
              </a:spcBef>
              <a:buFont typeface="Arial"/>
              <a:buNone/>
              <a:defRPr/>
            </a:lvl8pPr>
            <a:lvl9pPr indent="0" marL="3657600" rtl="0">
              <a:spcBef>
                <a:spcPts val="0"/>
              </a:spcBef>
              <a:buFont typeface="Arial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x="1646236" y="1757361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1646236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54050" marL="1606550" marR="0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515937" marL="3481388" marR="0" rtl="0" algn="l"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365125" marL="5356225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474663" marL="7497763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484188" marL="9640888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484188" marL="10098088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6pPr>
            <a:lvl7pPr indent="-484188" marL="10555288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7pPr>
            <a:lvl8pPr indent="-484188" marL="11012488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8pPr>
            <a:lvl9pPr indent="-484188" marL="11469688" marR="0" rtl="0" algn="l"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>
            <a:off x="1644650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x="11247436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23591837" y="39968487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baseline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image" Target="../media/image11.png"/><Relationship Id="rId22" Type="http://schemas.openxmlformats.org/officeDocument/2006/relationships/image" Target="../media/image14.png"/><Relationship Id="rId21" Type="http://schemas.openxmlformats.org/officeDocument/2006/relationships/image" Target="../media/image18.png"/><Relationship Id="rId24" Type="http://schemas.openxmlformats.org/officeDocument/2006/relationships/image" Target="../media/image13.png"/><Relationship Id="rId23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png"/><Relationship Id="rId4" Type="http://schemas.openxmlformats.org/officeDocument/2006/relationships/image" Target="../media/image12.png"/><Relationship Id="rId9" Type="http://schemas.openxmlformats.org/officeDocument/2006/relationships/image" Target="../media/image03.png"/><Relationship Id="rId25" Type="http://schemas.openxmlformats.org/officeDocument/2006/relationships/image" Target="../media/image20.png"/><Relationship Id="rId5" Type="http://schemas.openxmlformats.org/officeDocument/2006/relationships/image" Target="../media/image08.png"/><Relationship Id="rId6" Type="http://schemas.openxmlformats.org/officeDocument/2006/relationships/image" Target="../media/image19.jpg"/><Relationship Id="rId7" Type="http://schemas.openxmlformats.org/officeDocument/2006/relationships/image" Target="../media/image16.png"/><Relationship Id="rId8" Type="http://schemas.openxmlformats.org/officeDocument/2006/relationships/image" Target="../media/image05.png"/><Relationship Id="rId11" Type="http://schemas.openxmlformats.org/officeDocument/2006/relationships/image" Target="../media/image04.png"/><Relationship Id="rId10" Type="http://schemas.openxmlformats.org/officeDocument/2006/relationships/image" Target="../media/image02.jpg"/><Relationship Id="rId13" Type="http://schemas.openxmlformats.org/officeDocument/2006/relationships/image" Target="../media/image06.png"/><Relationship Id="rId12" Type="http://schemas.openxmlformats.org/officeDocument/2006/relationships/image" Target="../media/image01.jpg"/><Relationship Id="rId15" Type="http://schemas.openxmlformats.org/officeDocument/2006/relationships/image" Target="../media/image15.png"/><Relationship Id="rId14" Type="http://schemas.openxmlformats.org/officeDocument/2006/relationships/image" Target="../media/image07.png"/><Relationship Id="rId17" Type="http://schemas.openxmlformats.org/officeDocument/2006/relationships/image" Target="../media/image21.png"/><Relationship Id="rId16" Type="http://schemas.openxmlformats.org/officeDocument/2006/relationships/image" Target="../media/image09.png"/><Relationship Id="rId19" Type="http://schemas.openxmlformats.org/officeDocument/2006/relationships/image" Target="../media/image10.png"/><Relationship Id="rId18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/>
        </p:nvSpPr>
        <p:spPr>
          <a:xfrm>
            <a:off x="5791200" y="1587562"/>
            <a:ext cx="21335999" cy="561899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baseline="0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2015</a:t>
            </a:r>
            <a:r>
              <a:rPr b="1" baseline="0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</a:t>
            </a:r>
          </a:p>
        </p:txBody>
      </p:sp>
      <p:sp>
        <p:nvSpPr>
          <p:cNvPr id="85" name="Shape 85"/>
          <p:cNvSpPr txBox="1"/>
          <p:nvPr/>
        </p:nvSpPr>
        <p:spPr>
          <a:xfrm>
            <a:off x="6567486" y="2743200"/>
            <a:ext cx="1979771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4800">
                <a:solidFill>
                  <a:srgbClr val="3333CC"/>
                </a:solidFill>
              </a:rPr>
              <a:t>IT Intelligence At Scale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>
                <a:solidFill>
                  <a:srgbClr val="3333CC"/>
                </a:solidFill>
              </a:rPr>
              <a:t>Ayme Morrina</a:t>
            </a:r>
            <a:r>
              <a:rPr b="0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baseline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Jason Dettbarn,</a:t>
            </a:r>
            <a:r>
              <a:rPr b="0" baseline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rgbClr val="3333CC"/>
                </a:solidFill>
              </a:rPr>
              <a:t>Addigy</a:t>
            </a:r>
            <a:r>
              <a:rPr b="0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baseline="0" i="1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baseline="0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1219200" y="42519600"/>
            <a:ext cx="30632400" cy="561975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lvl="0" marL="493712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I am thankful to the help that I received from my group member Matthew Saunders and mentor Jason Dettbarn</a:t>
            </a:r>
          </a:p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</p:txBody>
      </p:sp>
      <p:sp>
        <p:nvSpPr>
          <p:cNvPr id="87" name="Shape 87"/>
          <p:cNvSpPr txBox="1"/>
          <p:nvPr/>
        </p:nvSpPr>
        <p:spPr>
          <a:xfrm>
            <a:off x="914400" y="5557662"/>
            <a:ext cx="31089600" cy="35661601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baseline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Shape 88"/>
          <p:cNvSpPr txBox="1"/>
          <p:nvPr/>
        </p:nvSpPr>
        <p:spPr>
          <a:xfrm>
            <a:off x="3202450" y="5789612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914400" y="42062400"/>
            <a:ext cx="31089600" cy="1371599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15925800" y="446087"/>
            <a:ext cx="47244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baseline="0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87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 txBox="1"/>
          <p:nvPr/>
        </p:nvSpPr>
        <p:spPr>
          <a:xfrm>
            <a:off x="13716000" y="5792787"/>
            <a:ext cx="5486399" cy="731837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23317200" y="5792787"/>
            <a:ext cx="5486399" cy="731837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x="3202450" y="11410150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13723137" y="13921512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23317200" y="13757037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3202450" y="20216070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3716000" y="24982995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17200" y="24989182"/>
            <a:ext cx="5486399" cy="731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baseline="0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77295" y="4046056"/>
            <a:ext cx="1225974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810375" y="4103126"/>
            <a:ext cx="1102953" cy="107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716357" y="2672425"/>
            <a:ext cx="2879918" cy="81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702510" y="113274"/>
            <a:ext cx="3995512" cy="2331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933746" y="1814898"/>
            <a:ext cx="1713125" cy="1703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587950" y="214374"/>
            <a:ext cx="1416049" cy="1408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817598" y="4065549"/>
            <a:ext cx="2523101" cy="1219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880225" y="2805480"/>
            <a:ext cx="2630475" cy="775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 rotWithShape="1">
          <a:blip r:embed="rId12">
            <a:alphaModFix/>
          </a:blip>
          <a:srcRect b="14976" l="0" r="0" t="8335"/>
          <a:stretch/>
        </p:blipFill>
        <p:spPr>
          <a:xfrm>
            <a:off x="914400" y="195600"/>
            <a:ext cx="6355200" cy="483359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Shape 110"/>
          <p:cNvSpPr txBox="1"/>
          <p:nvPr/>
        </p:nvSpPr>
        <p:spPr>
          <a:xfrm>
            <a:off x="1352825" y="6829425"/>
            <a:ext cx="9422699" cy="33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Users can only view the latest data sent from a machine.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Users cannot view a timeline of data for a system or collection of systems.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Old data records are removed once new data is received from a machine.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Report data is not stored in a database.</a:t>
            </a:r>
          </a:p>
        </p:txBody>
      </p:sp>
      <p:sp>
        <p:nvSpPr>
          <p:cNvPr id="111" name="Shape 111"/>
          <p:cNvSpPr txBox="1"/>
          <p:nvPr/>
        </p:nvSpPr>
        <p:spPr>
          <a:xfrm>
            <a:off x="11391900" y="6829425"/>
            <a:ext cx="10286999" cy="51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Addigy current system has a web dashboard that displays all relevant computer information in a given company.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The dashboard contains a view showing an overview of all computers in the company and statistics regarding processor, memory and disk usage. 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It also contains an individual view for each machine which shows the same information limited in reference to that machine.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</a:rPr>
              <a:t>All report data for the system resides in the cloud using Amazon Web Services (AWS)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Shape 112"/>
          <p:cNvSpPr txBox="1"/>
          <p:nvPr/>
        </p:nvSpPr>
        <p:spPr>
          <a:xfrm>
            <a:off x="1628975" y="21655050"/>
            <a:ext cx="8870399" cy="4059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Manual exploratory testing was used to test the different components of the system.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Developer tools in the browser and debugging tools in the IDEs assisted in finding and fixing a variety of errors including: Json formatting errors,  JavaScript parsing errors, network errors, CSS faulty rules among others.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21837575" y="26196850"/>
            <a:ext cx="9867899" cy="9099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</a:rPr>
              <a:t>Computers have become one of the most valuables assets for companies nowadays. IT Intelligence at scale provides some sort of intelligence to assist when taking decisions regarding these assets.  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dk1"/>
                </a:solidFill>
              </a:rPr>
              <a:t>Contribution to the project: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Software that run on the machines silently reporting machine specific information.</a:t>
            </a:r>
          </a:p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Caching mechanism in the software to alleviate network traffic.</a:t>
            </a:r>
          </a:p>
          <a:p>
            <a:pPr indent="-4572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Platform independence for every feature of the system.</a:t>
            </a:r>
          </a:p>
          <a:p>
            <a:pPr indent="-4572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Software Metering tool for the administrator using the dashboard to measure web and system applications usage.</a:t>
            </a:r>
          </a:p>
          <a:p>
            <a:pPr indent="-4572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Software Updates tool for the administrator using the dashboard to determine updates relevance and to manage updates at different organizational levels.</a:t>
            </a:r>
          </a:p>
          <a:p>
            <a:pPr indent="-4572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Login History tool for the administrator using the dashboard to analyze user’s activity.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8128100" y="4201728"/>
            <a:ext cx="2033624" cy="96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0610175" y="2209537"/>
            <a:ext cx="1371600" cy="137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2773500" y="417125"/>
            <a:ext cx="2033625" cy="1220159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Shape 117"/>
          <p:cNvSpPr txBox="1"/>
          <p:nvPr/>
        </p:nvSpPr>
        <p:spPr>
          <a:xfrm>
            <a:off x="21678900" y="6829425"/>
            <a:ext cx="10286999" cy="67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be able to collect device information including users login/out activity, system/web application usage and software updates.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display a graph of web/system applications usage.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display a graph of users login/out activity.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display users login/out activity details.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display the software updates in a hierarchical way according to the company policies. 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display a graph of applications usage of those related to the available software updates.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system shall refresh and display the correct data when filters are selected.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118" name="Shape 11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1158325" y="26882487"/>
            <a:ext cx="9867900" cy="701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Shape 11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1158325" y="34273900"/>
            <a:ext cx="9867899" cy="6509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Shape 120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3039859" y="35772728"/>
            <a:ext cx="7565081" cy="5170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Shape 121"/>
          <p:cNvGrpSpPr/>
          <p:nvPr/>
        </p:nvGrpSpPr>
        <p:grpSpPr>
          <a:xfrm>
            <a:off x="1427697" y="26844627"/>
            <a:ext cx="8465802" cy="13944751"/>
            <a:chOff x="2033618" y="26693034"/>
            <a:chExt cx="8061133" cy="13278186"/>
          </a:xfrm>
        </p:grpSpPr>
        <p:pic>
          <p:nvPicPr>
            <p:cNvPr id="122" name="Shape 122"/>
            <p:cNvPicPr preferRelativeResize="0"/>
            <p:nvPr/>
          </p:nvPicPr>
          <p:blipFill>
            <a:blip r:embed="rId19">
              <a:alphaModFix/>
            </a:blip>
            <a:stretch>
              <a:fillRect/>
            </a:stretch>
          </p:blipFill>
          <p:spPr>
            <a:xfrm>
              <a:off x="2033618" y="26693034"/>
              <a:ext cx="8061120" cy="38217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Shape 123"/>
            <p:cNvPicPr preferRelativeResize="0"/>
            <p:nvPr/>
          </p:nvPicPr>
          <p:blipFill>
            <a:blip r:embed="rId20">
              <a:alphaModFix/>
            </a:blip>
            <a:stretch>
              <a:fillRect/>
            </a:stretch>
          </p:blipFill>
          <p:spPr>
            <a:xfrm>
              <a:off x="2033625" y="30514750"/>
              <a:ext cx="8061124" cy="56325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Shape 124"/>
            <p:cNvPicPr preferRelativeResize="0"/>
            <p:nvPr/>
          </p:nvPicPr>
          <p:blipFill>
            <a:blip r:embed="rId21">
              <a:alphaModFix/>
            </a:blip>
            <a:stretch>
              <a:fillRect/>
            </a:stretch>
          </p:blipFill>
          <p:spPr>
            <a:xfrm>
              <a:off x="2033625" y="36142575"/>
              <a:ext cx="8061126" cy="24125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Shape 125"/>
            <p:cNvPicPr preferRelativeResize="0"/>
            <p:nvPr/>
          </p:nvPicPr>
          <p:blipFill>
            <a:blip r:embed="rId22">
              <a:alphaModFix/>
            </a:blip>
            <a:stretch>
              <a:fillRect/>
            </a:stretch>
          </p:blipFill>
          <p:spPr>
            <a:xfrm>
              <a:off x="2033625" y="38543250"/>
              <a:ext cx="8061126" cy="14279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6" name="Shape 126"/>
          <p:cNvSpPr txBox="1"/>
          <p:nvPr/>
        </p:nvSpPr>
        <p:spPr>
          <a:xfrm>
            <a:off x="21374100" y="20749475"/>
            <a:ext cx="10286999" cy="4059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agent running on the devices uses a factory architecture in order to achieve platform independence by having a factory object generate different commands depending on the platform of the machine.</a:t>
            </a:r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/>
              <a:t>The dashboard is built using HTML5, JavaScript, CSS3, Bootstrap, and AngularJS, using a Model-View-Controller architecture in order to keep the dashboard up to date.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22184900" y="16797196"/>
            <a:ext cx="8870400" cy="4421002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 txBox="1"/>
          <p:nvPr/>
        </p:nvSpPr>
        <p:spPr>
          <a:xfrm>
            <a:off x="21583650" y="14810600"/>
            <a:ext cx="9867899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457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>
                <a:solidFill>
                  <a:schemeClr val="dk1"/>
                </a:solidFill>
              </a:rPr>
              <a:t>A Client-Server architecture was used to handle one-to-many communication between the devices collector written in Java and administrator dashboard, using AngularJS from a browser with the server.</a:t>
            </a:r>
          </a:p>
        </p:txBody>
      </p:sp>
      <p:pic>
        <p:nvPicPr>
          <p:cNvPr id="129" name="Shape 129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1427700" y="12723050"/>
            <a:ext cx="9191698" cy="5685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12752850" y="15750176"/>
            <a:ext cx="7565099" cy="7382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