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6858000" cx="91440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DAD19769-95D5-46D2-BB22-5D32202A5928}">
  <a:tblStyle styleId="{DAD19769-95D5-46D2-BB22-5D32202A5928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fill>
          <a:solidFill>
            <a:schemeClr val="accent1">
              <a:alpha val="40000"/>
            </a:schemeClr>
          </a:solidFill>
        </a:fill>
      </a:tcStyle>
    </a:band1H>
    <a:band1V>
      <a:tcStyle>
        <a:tcBdr>
          <a:top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bottom>
        </a:tcBdr>
        <a:fill>
          <a:solidFill>
            <a:schemeClr val="accent1">
              <a:alpha val="40000"/>
            </a:schemeClr>
          </a:solidFill>
        </a:fill>
      </a:tcStyle>
    </a:band1V>
    <a:lastCol>
      <a:tcTxStyle b="on" i="off"/>
      <a:tcStyle>
        <a:tcBdr>
          <a:left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insideV>
        </a:tcBdr>
      </a:tcStyle>
    </a:lastCol>
    <a:firstCol>
      <a:tcTxStyle b="on" i="off"/>
      <a:tcStyle>
        <a:tcBdr>
          <a:left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insideV>
        </a:tcBdr>
      </a:tcStyle>
    </a:firstCol>
    <a:lastRow>
      <a:tcTxStyle b="on" i="off"/>
      <a:tcStyle>
        <a:tcBdr>
          <a:left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left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insideV>
        </a:tcBdr>
        <a:fill>
          <a:solidFill>
            <a:schemeClr val="accent1"/>
          </a:solidFill>
        </a:fill>
      </a:tcStyle>
    </a:firstRow>
  </a:tblStyle>
  <a:tblStyle styleId="{111FC99E-7804-4861-9FDE-3753FE68E433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12700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12700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fill>
          <a:solidFill>
            <a:schemeClr val="accent1">
              <a:alpha val="20000"/>
            </a:schemeClr>
          </a:solidFill>
        </a:fill>
      </a:tcStyle>
    </a:band1H>
    <a:band1V>
      <a:tcStyle>
        <a:fill>
          <a:solidFill>
            <a:schemeClr val="accent1">
              <a:alpha val="20000"/>
            </a:schemeClr>
          </a:solidFill>
        </a:fill>
      </a:tcStyle>
    </a:band1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12700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cap="flat" cmpd="sng" w="12700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B8E5741C-8B0E-4B72-8933-13353C62B38F}" styleName="Table_2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12700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12700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med" w="med" type="none"/>
              <a:tailEnd len="med" w="med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fill>
          <a:solidFill>
            <a:schemeClr val="accent1">
              <a:alpha val="20000"/>
            </a:schemeClr>
          </a:solidFill>
        </a:fill>
      </a:tcStyle>
    </a:band1H>
    <a:band1V>
      <a:tcStyle>
        <a:fill>
          <a:solidFill>
            <a:schemeClr val="accent1">
              <a:alpha val="20000"/>
            </a:schemeClr>
          </a:solidFill>
        </a:fill>
      </a:tcStyle>
    </a:band1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12700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cap="flat" cmpd="sng" w="12700">
              <a:solidFill>
                <a:schemeClr val="accent1"/>
              </a:solidFill>
              <a:prstDash val="solid"/>
              <a:round/>
              <a:headEnd len="med" w="med" type="none"/>
              <a:tailEnd len="med" w="med" type="none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2A0F7262-6108-40B2-BE73-5DF35FE65269}" styleName="Table_3"/>
  <a:tblStyle styleId="{A2CEC6AA-F363-401D-A213-F4A0CE3C2B7E}" styleName="Table_4"/>
</a:tblStyleLst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Shape 8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Shape 13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Shape 14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Shape 15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Shape 9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Shape 10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Shape 11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Shape 11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Shape 12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Shape 13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/>
          <p:nvPr>
            <p:ph type="ctrTitle"/>
          </p:nvPr>
        </p:nvSpPr>
        <p:spPr>
          <a:xfrm>
            <a:off x="685800" y="2130425"/>
            <a:ext cx="7772400" cy="147002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/>
            </a:lvl1pPr>
            <a:lvl2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2" name="Shape 12"/>
          <p:cNvSpPr txBox="1"/>
          <p:nvPr>
            <p:ph idx="1" type="subTitle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1pPr>
            <a:lvl2pPr indent="0" marL="457200" marR="0" rtl="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2pPr>
            <a:lvl3pPr indent="0" marL="914400" marR="0" rt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3pPr>
            <a:lvl4pPr indent="0" marL="13716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4pPr>
            <a:lvl5pPr indent="0" marL="18288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5pPr>
            <a:lvl6pPr indent="0" marL="22860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6pPr>
            <a:lvl7pPr indent="0" marL="27432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7pPr>
            <a:lvl8pPr indent="0" marL="32004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8pPr>
            <a:lvl9pPr indent="0" marL="36576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9pPr>
          </a:lstStyle>
          <a:p/>
        </p:txBody>
      </p:sp>
      <p:sp>
        <p:nvSpPr>
          <p:cNvPr id="13" name="Shape 13"/>
          <p:cNvSpPr txBox="1"/>
          <p:nvPr>
            <p:ph idx="10" type="dt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14" name="Shape 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/>
          <p:nvPr>
            <p:ph type="title"/>
          </p:nvPr>
        </p:nvSpPr>
        <p:spPr>
          <a:xfrm rot="5400000">
            <a:off x="4732336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71" name="Shape 71"/>
          <p:cNvSpPr txBox="1"/>
          <p:nvPr>
            <p:ph idx="1" type="body"/>
          </p:nvPr>
        </p:nvSpPr>
        <p:spPr>
          <a:xfrm rot="5400000">
            <a:off x="541336" y="190500"/>
            <a:ext cx="5851525" cy="601979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marL="34290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indent="-19050" marL="74295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indent="12700" marL="114300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indent="-12700" marL="160020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indent="-12700" marL="205740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indent="-12700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2700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2700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2700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72" name="Shape 72"/>
          <p:cNvSpPr txBox="1"/>
          <p:nvPr>
            <p:ph idx="10" type="dt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73" name="Shape 7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74" name="Shape 74"/>
          <p:cNvSpPr txBox="1"/>
          <p:nvPr>
            <p:ph idx="12" type="sldNum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marL="34290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indent="-19050" marL="74295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indent="12700" marL="114300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indent="-12700" marL="160020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indent="-12700" marL="205740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indent="-12700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2700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2700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2700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0" type="dt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2" type="sldNum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" type="body"/>
          </p:nvPr>
        </p:nvSpPr>
        <p:spPr>
          <a:xfrm>
            <a:off x="457200" y="1600200"/>
            <a:ext cx="4038598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2" type="body"/>
          </p:nvPr>
        </p:nvSpPr>
        <p:spPr>
          <a:xfrm>
            <a:off x="4648200" y="1600200"/>
            <a:ext cx="4038598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0" type="dt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28" name="Shape 28"/>
          <p:cNvSpPr txBox="1"/>
          <p:nvPr>
            <p:ph idx="12" type="sldNum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 txBox="1"/>
          <p:nvPr>
            <p:ph idx="10" type="dt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32" name="Shape 3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33" name="Shape 33"/>
          <p:cNvSpPr txBox="1"/>
          <p:nvPr>
            <p:ph idx="12" type="sldNum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/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6" name="Shape 36"/>
          <p:cNvSpPr txBox="1"/>
          <p:nvPr>
            <p:ph idx="1" type="body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indent="0" marL="4572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indent="0" marL="9144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indent="0" marL="13716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indent="0" marL="18288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indent="0" marL="22860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indent="0" marL="27432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indent="0" marL="32004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indent="0" marL="36576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/>
        </p:txBody>
      </p:sp>
      <p:sp>
        <p:nvSpPr>
          <p:cNvPr id="37" name="Shape 37"/>
          <p:cNvSpPr txBox="1"/>
          <p:nvPr>
            <p:ph idx="10" type="dt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38" name="Shape 3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12" type="sldNum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2" name="Shape 42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/>
            </a:lvl1pPr>
            <a:lvl2pPr indent="0" marL="457200" rtl="0">
              <a:spcBef>
                <a:spcPts val="0"/>
              </a:spcBef>
              <a:buFont typeface="Calibri"/>
              <a:buNone/>
              <a:defRPr/>
            </a:lvl2pPr>
            <a:lvl3pPr indent="0" marL="914400" rtl="0">
              <a:spcBef>
                <a:spcPts val="0"/>
              </a:spcBef>
              <a:buFont typeface="Calibri"/>
              <a:buNone/>
              <a:defRPr/>
            </a:lvl3pPr>
            <a:lvl4pPr indent="0" marL="1371600" rtl="0">
              <a:spcBef>
                <a:spcPts val="0"/>
              </a:spcBef>
              <a:buFont typeface="Calibri"/>
              <a:buNone/>
              <a:defRPr/>
            </a:lvl4pPr>
            <a:lvl5pPr indent="0" marL="1828800" rtl="0">
              <a:spcBef>
                <a:spcPts val="0"/>
              </a:spcBef>
              <a:buFont typeface="Calibri"/>
              <a:buNone/>
              <a:defRPr/>
            </a:lvl5pPr>
            <a:lvl6pPr indent="0" marL="2286000" rtl="0">
              <a:spcBef>
                <a:spcPts val="0"/>
              </a:spcBef>
              <a:buFont typeface="Calibri"/>
              <a:buNone/>
              <a:defRPr/>
            </a:lvl6pPr>
            <a:lvl7pPr indent="0" marL="2743200" rtl="0">
              <a:spcBef>
                <a:spcPts val="0"/>
              </a:spcBef>
              <a:buFont typeface="Calibri"/>
              <a:buNone/>
              <a:defRPr/>
            </a:lvl7pPr>
            <a:lvl8pPr indent="0" marL="3200400" rtl="0">
              <a:spcBef>
                <a:spcPts val="0"/>
              </a:spcBef>
              <a:buFont typeface="Calibri"/>
              <a:buNone/>
              <a:defRPr/>
            </a:lvl8pPr>
            <a:lvl9pPr indent="0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43" name="Shape 43"/>
          <p:cNvSpPr txBox="1"/>
          <p:nvPr>
            <p:ph idx="2" type="body"/>
          </p:nvPr>
        </p:nvSpPr>
        <p:spPr>
          <a:xfrm>
            <a:off x="457200" y="2174875"/>
            <a:ext cx="4040187" cy="395128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3" type="body"/>
          </p:nvPr>
        </p:nvSpPr>
        <p:spPr>
          <a:xfrm>
            <a:off x="4645025" y="1535112"/>
            <a:ext cx="4041773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/>
            </a:lvl1pPr>
            <a:lvl2pPr indent="0" marL="457200" rtl="0">
              <a:spcBef>
                <a:spcPts val="0"/>
              </a:spcBef>
              <a:buFont typeface="Calibri"/>
              <a:buNone/>
              <a:defRPr/>
            </a:lvl2pPr>
            <a:lvl3pPr indent="0" marL="914400" rtl="0">
              <a:spcBef>
                <a:spcPts val="0"/>
              </a:spcBef>
              <a:buFont typeface="Calibri"/>
              <a:buNone/>
              <a:defRPr/>
            </a:lvl3pPr>
            <a:lvl4pPr indent="0" marL="1371600" rtl="0">
              <a:spcBef>
                <a:spcPts val="0"/>
              </a:spcBef>
              <a:buFont typeface="Calibri"/>
              <a:buNone/>
              <a:defRPr/>
            </a:lvl4pPr>
            <a:lvl5pPr indent="0" marL="1828800" rtl="0">
              <a:spcBef>
                <a:spcPts val="0"/>
              </a:spcBef>
              <a:buFont typeface="Calibri"/>
              <a:buNone/>
              <a:defRPr/>
            </a:lvl5pPr>
            <a:lvl6pPr indent="0" marL="2286000" rtl="0">
              <a:spcBef>
                <a:spcPts val="0"/>
              </a:spcBef>
              <a:buFont typeface="Calibri"/>
              <a:buNone/>
              <a:defRPr/>
            </a:lvl6pPr>
            <a:lvl7pPr indent="0" marL="2743200" rtl="0">
              <a:spcBef>
                <a:spcPts val="0"/>
              </a:spcBef>
              <a:buFont typeface="Calibri"/>
              <a:buNone/>
              <a:defRPr/>
            </a:lvl7pPr>
            <a:lvl8pPr indent="0" marL="3200400" rtl="0">
              <a:spcBef>
                <a:spcPts val="0"/>
              </a:spcBef>
              <a:buFont typeface="Calibri"/>
              <a:buNone/>
              <a:defRPr/>
            </a:lvl8pPr>
            <a:lvl9pPr indent="0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45" name="Shape 45"/>
          <p:cNvSpPr txBox="1"/>
          <p:nvPr>
            <p:ph idx="4" type="body"/>
          </p:nvPr>
        </p:nvSpPr>
        <p:spPr>
          <a:xfrm>
            <a:off x="4645025" y="2174875"/>
            <a:ext cx="4041773" cy="395128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6" name="Shape 46"/>
          <p:cNvSpPr txBox="1"/>
          <p:nvPr>
            <p:ph idx="10" type="dt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48" name="Shape 48"/>
          <p:cNvSpPr txBox="1"/>
          <p:nvPr>
            <p:ph idx="12" type="sldNum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>
            <p:ph type="title"/>
          </p:nvPr>
        </p:nvSpPr>
        <p:spPr>
          <a:xfrm>
            <a:off x="457200" y="273050"/>
            <a:ext cx="3008313" cy="116204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x="3575050" y="273050"/>
            <a:ext cx="5111750" cy="585311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/>
            </a:lvl1pPr>
            <a:lvl2pPr indent="0" marL="457200" rtl="0">
              <a:spcBef>
                <a:spcPts val="0"/>
              </a:spcBef>
              <a:buFont typeface="Calibri"/>
              <a:buNone/>
              <a:defRPr/>
            </a:lvl2pPr>
            <a:lvl3pPr indent="0" marL="914400" rtl="0">
              <a:spcBef>
                <a:spcPts val="0"/>
              </a:spcBef>
              <a:buFont typeface="Calibri"/>
              <a:buNone/>
              <a:defRPr/>
            </a:lvl3pPr>
            <a:lvl4pPr indent="0" marL="1371600" rtl="0">
              <a:spcBef>
                <a:spcPts val="0"/>
              </a:spcBef>
              <a:buFont typeface="Calibri"/>
              <a:buNone/>
              <a:defRPr/>
            </a:lvl4pPr>
            <a:lvl5pPr indent="0" marL="1828800" rtl="0">
              <a:spcBef>
                <a:spcPts val="0"/>
              </a:spcBef>
              <a:buFont typeface="Calibri"/>
              <a:buNone/>
              <a:defRPr/>
            </a:lvl5pPr>
            <a:lvl6pPr indent="0" marL="2286000" rtl="0">
              <a:spcBef>
                <a:spcPts val="0"/>
              </a:spcBef>
              <a:buFont typeface="Calibri"/>
              <a:buNone/>
              <a:defRPr/>
            </a:lvl6pPr>
            <a:lvl7pPr indent="0" marL="2743200" rtl="0">
              <a:spcBef>
                <a:spcPts val="0"/>
              </a:spcBef>
              <a:buFont typeface="Calibri"/>
              <a:buNone/>
              <a:defRPr/>
            </a:lvl7pPr>
            <a:lvl8pPr indent="0" marL="3200400" rtl="0">
              <a:spcBef>
                <a:spcPts val="0"/>
              </a:spcBef>
              <a:buFont typeface="Calibri"/>
              <a:buNone/>
              <a:defRPr/>
            </a:lvl8pPr>
            <a:lvl9pPr indent="0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53" name="Shape 53"/>
          <p:cNvSpPr txBox="1"/>
          <p:nvPr>
            <p:ph idx="10" type="dt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54" name="Shape 5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55" name="Shape 55"/>
          <p:cNvSpPr txBox="1"/>
          <p:nvPr>
            <p:ph idx="12" type="sldNum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/>
          <p:nvPr>
            <p:ph type="title"/>
          </p:nvPr>
        </p:nvSpPr>
        <p:spPr>
          <a:xfrm>
            <a:off x="1792288" y="4800600"/>
            <a:ext cx="5486399" cy="566736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8" name="Shape 58"/>
          <p:cNvSpPr/>
          <p:nvPr>
            <p:ph idx="2" type="pic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/>
            </a:lvl1pPr>
            <a:lvl2pPr indent="0" marL="457200" rtl="0">
              <a:spcBef>
                <a:spcPts val="0"/>
              </a:spcBef>
              <a:buFont typeface="Calibri"/>
              <a:buNone/>
              <a:defRPr/>
            </a:lvl2pPr>
            <a:lvl3pPr indent="0" marL="914400" rtl="0">
              <a:spcBef>
                <a:spcPts val="0"/>
              </a:spcBef>
              <a:buFont typeface="Calibri"/>
              <a:buNone/>
              <a:defRPr/>
            </a:lvl3pPr>
            <a:lvl4pPr indent="0" marL="1371600" rtl="0">
              <a:spcBef>
                <a:spcPts val="0"/>
              </a:spcBef>
              <a:buFont typeface="Calibri"/>
              <a:buNone/>
              <a:defRPr/>
            </a:lvl4pPr>
            <a:lvl5pPr indent="0" marL="1828800" rtl="0">
              <a:spcBef>
                <a:spcPts val="0"/>
              </a:spcBef>
              <a:buFont typeface="Calibri"/>
              <a:buNone/>
              <a:defRPr/>
            </a:lvl5pPr>
            <a:lvl6pPr indent="0" marL="2286000" rtl="0">
              <a:spcBef>
                <a:spcPts val="0"/>
              </a:spcBef>
              <a:buFont typeface="Calibri"/>
              <a:buNone/>
              <a:defRPr/>
            </a:lvl6pPr>
            <a:lvl7pPr indent="0" marL="2743200" rtl="0">
              <a:spcBef>
                <a:spcPts val="0"/>
              </a:spcBef>
              <a:buFont typeface="Calibri"/>
              <a:buNone/>
              <a:defRPr/>
            </a:lvl7pPr>
            <a:lvl8pPr indent="0" marL="3200400" rtl="0">
              <a:spcBef>
                <a:spcPts val="0"/>
              </a:spcBef>
              <a:buFont typeface="Calibri"/>
              <a:buNone/>
              <a:defRPr/>
            </a:lvl8pPr>
            <a:lvl9pPr indent="0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60" name="Shape 60"/>
          <p:cNvSpPr txBox="1"/>
          <p:nvPr>
            <p:ph idx="10" type="dt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61" name="Shape 6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62" name="Shape 62"/>
          <p:cNvSpPr txBox="1"/>
          <p:nvPr>
            <p:ph idx="12" type="sldNum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5" name="Shape 65"/>
          <p:cNvSpPr txBox="1"/>
          <p:nvPr>
            <p:ph idx="1" type="body"/>
          </p:nvPr>
        </p:nvSpPr>
        <p:spPr>
          <a:xfrm rot="5400000">
            <a:off x="2309017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marL="34290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indent="-19050" marL="74295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indent="12700" marL="114300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indent="-12700" marL="160020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indent="-12700" marL="205740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indent="-12700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2700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2700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2700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66" name="Shape 66"/>
          <p:cNvSpPr txBox="1"/>
          <p:nvPr>
            <p:ph idx="10" type="dt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67" name="Shape 6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68" name="Shape 68"/>
          <p:cNvSpPr txBox="1"/>
          <p:nvPr>
            <p:ph idx="12" type="sldNum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/>
            </a:lvl1pPr>
            <a:lvl2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indent="-19050" marL="7429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indent="12700" marL="11430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indent="-12700" marL="1600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indent="-12700" marL="2057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indent="-12700" marL="2514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6pPr>
            <a:lvl7pPr indent="-12700" marL="2971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7pPr>
            <a:lvl8pPr indent="-12700" marL="3429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8pPr>
            <a:lvl9pPr indent="-12700" marL="3886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7" name="Shape 7"/>
          <p:cNvSpPr txBox="1"/>
          <p:nvPr>
            <p:ph idx="10" type="dt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8" name="Shape 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indent="0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indent="0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/>
        </p:txBody>
      </p:sp>
      <p:sp>
        <p:nvSpPr>
          <p:cNvPr id="9" name="Shape 9"/>
          <p:cNvSpPr txBox="1"/>
          <p:nvPr>
            <p:ph idx="12" type="sldNum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0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/>
          <p:nvPr>
            <p:ph type="ctrTitle"/>
          </p:nvPr>
        </p:nvSpPr>
        <p:spPr>
          <a:xfrm>
            <a:off x="481985" y="1550265"/>
            <a:ext cx="8250472" cy="14700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Collaborative Platform Version 6.0</a:t>
            </a:r>
          </a:p>
        </p:txBody>
      </p:sp>
      <p:sp>
        <p:nvSpPr>
          <p:cNvPr id="77" name="Shape 77"/>
          <p:cNvSpPr txBox="1"/>
          <p:nvPr>
            <p:ph idx="1" type="subTitle"/>
          </p:nvPr>
        </p:nvSpPr>
        <p:spPr>
          <a:xfrm>
            <a:off x="1371600" y="3635319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Team Members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Mandiel Lastra (Developer)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Michael Machin (Developer)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Security/Privacy</a:t>
            </a:r>
          </a:p>
        </p:txBody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x="595502" y="1851700"/>
            <a:ext cx="8229600" cy="29770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-US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Yii access control rules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-US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Yii Cross-site scripting prevention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-US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Password hashing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-US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Secure registration process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Share Both Screens algorithm</a:t>
            </a:r>
          </a:p>
        </p:txBody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x="158756" y="1636833"/>
            <a:ext cx="4495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User1:</a:t>
            </a: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indent="-342900" lvl="0" marL="546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b="0" baseline="0" i="0" lang="en-US" sz="16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rtl val="0"/>
              </a:rPr>
              <a:t>Click on </a:t>
            </a: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16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rtl val="0"/>
              </a:rPr>
              <a:t>‘Screen Sharing’-&gt;‘Share Screen’</a:t>
            </a: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16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  <a:rtl val="0"/>
            </a:endParaRP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16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rtl val="0"/>
              </a:rPr>
              <a:t>2. Select screen to be shared</a:t>
            </a: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16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  <a:rtl val="0"/>
            </a:endParaRP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16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rtl val="0"/>
              </a:rPr>
              <a:t>3. if(!rightScreenIsShared){</a:t>
            </a: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16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rtl val="0"/>
              </a:rPr>
              <a:t>	sendStreamIdToAllUsers();</a:t>
            </a: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16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rtl val="0"/>
              </a:rPr>
              <a:t>	shareScreenOnTheRight();</a:t>
            </a: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16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rtl val="0"/>
              </a:rPr>
              <a:t>   }</a:t>
            </a: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16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rtl val="0"/>
              </a:rPr>
              <a:t>   else {</a:t>
            </a: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16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rtl val="0"/>
              </a:rPr>
              <a:t>	shareSceenOnTheLeft();</a:t>
            </a: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16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rtl val="0"/>
              </a:rPr>
              <a:t>   }</a:t>
            </a:r>
          </a:p>
        </p:txBody>
      </p:sp>
      <p:sp>
        <p:nvSpPr>
          <p:cNvPr id="143" name="Shape 143"/>
          <p:cNvSpPr txBox="1"/>
          <p:nvPr/>
        </p:nvSpPr>
        <p:spPr>
          <a:xfrm>
            <a:off x="4447451" y="1636833"/>
            <a:ext cx="4495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User2:</a:t>
            </a: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indent="-342900" lvl="0" marL="546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b="0" baseline="0" i="0" lang="en-US" sz="16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rtl val="0"/>
              </a:rPr>
              <a:t>Click on </a:t>
            </a: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16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rtl val="0"/>
              </a:rPr>
              <a:t>‘Screen Sharing’-&gt;‘Share Screen’</a:t>
            </a: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16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  <a:rtl val="0"/>
            </a:endParaRP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16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rtl val="0"/>
              </a:rPr>
              <a:t>2. Select screen to be shared</a:t>
            </a: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16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  <a:rtl val="0"/>
            </a:endParaRP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16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rtl val="0"/>
              </a:rPr>
              <a:t>3. if(!rightScreenIsShared){</a:t>
            </a: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16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rtl val="0"/>
              </a:rPr>
              <a:t>	sendStreamIdToAllUsers();</a:t>
            </a: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16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rtl val="0"/>
              </a:rPr>
              <a:t>	shareScreenOnTheRight();</a:t>
            </a: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16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rtl val="0"/>
              </a:rPr>
              <a:t>   }</a:t>
            </a: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16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rtl val="0"/>
              </a:rPr>
              <a:t>   else {</a:t>
            </a: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16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rtl val="0"/>
              </a:rPr>
              <a:t>	shareSceenOnTheLeft();</a:t>
            </a:r>
          </a:p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16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rtl val="0"/>
              </a:rPr>
              <a:t>   }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Test Cases</a:t>
            </a:r>
          </a:p>
        </p:txBody>
      </p:sp>
      <p:graphicFrame>
        <p:nvGraphicFramePr>
          <p:cNvPr id="149" name="Shape 149"/>
          <p:cNvGraphicFramePr/>
          <p:nvPr/>
        </p:nvGraphicFramePr>
        <p:xfrm>
          <a:off x="4848487" y="170986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{2A0F7262-6108-40B2-BE73-5DF35FE65269}</a:tableStyleId>
              </a:tblPr>
              <a:tblGrid>
                <a:gridCol w="1264725"/>
                <a:gridCol w="2725900"/>
              </a:tblGrid>
              <a:tr h="4185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ct val="25000"/>
                        <a:buFont typeface="Calibri"/>
                        <a:buNone/>
                      </a:pPr>
                      <a:r>
                        <a:rPr b="1" baseline="0" i="0" lang="en-US" sz="12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Test Case ID</a:t>
                      </a:r>
                    </a:p>
                  </a:txBody>
                  <a:tcPr marT="12700" marB="0" marR="12700" marL="12700" anchor="b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ct val="25000"/>
                        <a:buFont typeface="Calibri"/>
                        <a:buNone/>
                      </a:pPr>
                      <a:r>
                        <a:rPr b="1" baseline="0" i="0" lang="en-US" sz="12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TC_CP_VCM_02 Video conference  invitation to user that is not registered </a:t>
                      </a:r>
                    </a:p>
                  </a:txBody>
                  <a:tcPr marT="12700" marB="0" marR="12700" marL="12700" anchor="b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79646"/>
                    </a:solidFill>
                  </a:tcPr>
                </a:tc>
              </a:tr>
              <a:tr h="4185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ct val="25000"/>
                        <a:buFont typeface="Calibri"/>
                        <a:buNone/>
                      </a:pPr>
                      <a:r>
                        <a:rPr b="1" baseline="0" i="0" lang="en-US" sz="12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Test Objective</a:t>
                      </a:r>
                    </a:p>
                  </a:txBody>
                  <a:tcPr marT="12700" marB="0" marR="12700" marL="1270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Test that an invitation cannot be sent to a user that is not registered in our system</a:t>
                      </a:r>
                    </a:p>
                  </a:txBody>
                  <a:tcPr marT="12700" marB="0" marR="12700" marL="12700" anchor="b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CD5B4"/>
                    </a:solidFill>
                  </a:tcPr>
                </a:tc>
              </a:tr>
              <a:tr h="12554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ct val="25000"/>
                        <a:buFont typeface="Calibri"/>
                        <a:buNone/>
                      </a:pPr>
                      <a:r>
                        <a:rPr b="1" baseline="0" i="0" lang="en-US" sz="12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Precondition</a:t>
                      </a:r>
                    </a:p>
                  </a:txBody>
                  <a:tcPr marT="12700" marB="0" marR="12700" marL="1270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1. User is logged into the Collaborative Platform site.</a:t>
                      </a:r>
                      <a:b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</a:b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2. User is on the "Video Conference" page or the "View Video Conference" page.</a:t>
                      </a:r>
                      <a:b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</a:b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3. User has a video conference that was created by him/her</a:t>
                      </a:r>
                    </a:p>
                  </a:txBody>
                  <a:tcPr marT="12700" marB="0" marR="12700" marL="12700" anchor="b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DE9D9"/>
                    </a:solidFill>
                  </a:tcPr>
                </a:tc>
              </a:tr>
              <a:tr h="8369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ct val="25000"/>
                        <a:buFont typeface="Calibri"/>
                        <a:buNone/>
                      </a:pPr>
                      <a:r>
                        <a:rPr b="1" baseline="0" i="0" lang="en-US" sz="12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Steps:</a:t>
                      </a:r>
                    </a:p>
                  </a:txBody>
                  <a:tcPr marT="12700" marB="0" marR="12700" marL="1270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1. Click on "Edit" on the conference to be editted</a:t>
                      </a:r>
                      <a:b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</a:b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2. Make necessary changes</a:t>
                      </a:r>
                      <a:b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</a:b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3. Click on "Save"</a:t>
                      </a:r>
                    </a:p>
                  </a:txBody>
                  <a:tcPr marT="12700" marB="0" marR="12700" marL="12700" anchor="b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CD5B4"/>
                    </a:solidFill>
                  </a:tcPr>
                </a:tc>
              </a:tr>
              <a:tr h="8369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ct val="25000"/>
                        <a:buFont typeface="Calibri"/>
                        <a:buNone/>
                      </a:pPr>
                      <a:r>
                        <a:rPr b="1" baseline="0" i="0" lang="en-US" sz="12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Test Data</a:t>
                      </a:r>
                    </a:p>
                  </a:txBody>
                  <a:tcPr marT="12700" marB="0" marR="12700" marL="1270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Subject: Integration Testing</a:t>
                      </a:r>
                      <a:b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</a:b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Date: 08/05/2015</a:t>
                      </a:r>
                      <a:b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</a:b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Time: 11:00 am</a:t>
                      </a:r>
                      <a:b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</a:b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Invitee: Smith, John</a:t>
                      </a:r>
                    </a:p>
                  </a:txBody>
                  <a:tcPr marT="12700" marB="0" marR="12700" marL="12700" anchor="b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DE9D9"/>
                    </a:solidFill>
                  </a:tcPr>
                </a:tc>
              </a:tr>
              <a:tr h="2148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ct val="25000"/>
                        <a:buFont typeface="Calibri"/>
                        <a:buNone/>
                      </a:pPr>
                      <a:r>
                        <a:rPr b="1" baseline="0" i="0" lang="en-US" sz="12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Expected Result</a:t>
                      </a:r>
                    </a:p>
                  </a:txBody>
                  <a:tcPr marT="12700" marB="0" marR="12700" marL="1270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Smith, John does not appear in our records</a:t>
                      </a:r>
                    </a:p>
                  </a:txBody>
                  <a:tcPr marT="12700" marB="0" marR="12700" marL="12700" anchor="b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CD5B4"/>
                    </a:solidFill>
                  </a:tcPr>
                </a:tc>
              </a:tr>
              <a:tr h="2148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ct val="25000"/>
                        <a:buFont typeface="Calibri"/>
                        <a:buNone/>
                      </a:pPr>
                      <a:r>
                        <a:rPr b="1" baseline="0" i="0" lang="en-US" sz="12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Actual Output</a:t>
                      </a:r>
                    </a:p>
                  </a:txBody>
                  <a:tcPr marT="12700" marB="0" marR="12700" marL="1270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Smith, John does not appear in our records</a:t>
                      </a:r>
                    </a:p>
                  </a:txBody>
                  <a:tcPr marT="12700" marB="0" marR="12700" marL="12700" anchor="b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DE9D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0" name="Shape 150"/>
          <p:cNvGraphicFramePr/>
          <p:nvPr/>
        </p:nvGraphicFramePr>
        <p:xfrm>
          <a:off x="318765" y="170986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{A2CEC6AA-F363-401D-A213-F4A0CE3C2B7E}</a:tableStyleId>
              </a:tblPr>
              <a:tblGrid>
                <a:gridCol w="1305600"/>
                <a:gridCol w="2814025"/>
              </a:tblGrid>
              <a:tr h="1905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ct val="25000"/>
                        <a:buFont typeface="Calibri"/>
                        <a:buNone/>
                      </a:pPr>
                      <a:r>
                        <a:rPr b="1" baseline="0" i="0" lang="en-US" sz="12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Test Case ID</a:t>
                      </a:r>
                    </a:p>
                  </a:txBody>
                  <a:tcPr marT="12700" marB="0" marR="12700" marL="12700" anchor="b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ct val="25000"/>
                        <a:buFont typeface="Calibri"/>
                        <a:buNone/>
                      </a:pPr>
                      <a:r>
                        <a:rPr b="1" baseline="0" i="0" lang="en-US" sz="12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TC_CP_VCM_02 Video conference is edited</a:t>
                      </a:r>
                    </a:p>
                  </a:txBody>
                  <a:tcPr marT="12700" marB="0" marR="12700" marL="12700" anchor="b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4F81BD"/>
                    </a:solidFill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ct val="25000"/>
                        <a:buFont typeface="Calibri"/>
                        <a:buNone/>
                      </a:pPr>
                      <a:r>
                        <a:rPr b="1" baseline="0" i="0" lang="en-US" sz="12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Test Objective</a:t>
                      </a:r>
                    </a:p>
                  </a:txBody>
                  <a:tcPr marT="12700" marB="0" marR="12700" marL="1270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Test that a conference can be edited by the moderator</a:t>
                      </a:r>
                    </a:p>
                  </a:txBody>
                  <a:tcPr marT="12700" marB="0" marR="12700" marL="12700" anchor="b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B8CCE4"/>
                    </a:solidFill>
                  </a:tcPr>
                </a:tc>
              </a:tr>
              <a:tr h="11430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ct val="25000"/>
                        <a:buFont typeface="Calibri"/>
                        <a:buNone/>
                      </a:pPr>
                      <a:r>
                        <a:rPr b="1" baseline="0" i="0" lang="en-US" sz="12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Precondition</a:t>
                      </a:r>
                    </a:p>
                  </a:txBody>
                  <a:tcPr marT="12700" marB="0" marR="12700" marL="1270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1. User is logged into the Collaborative Platform site.</a:t>
                      </a:r>
                      <a:b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</a:b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2. User is on the "Video Conference" page or the "View Video Conference" page.</a:t>
                      </a:r>
                      <a:b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</a:b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3. User has a video conference that was created by him/her</a:t>
                      </a:r>
                    </a:p>
                  </a:txBody>
                  <a:tcPr marT="12700" marB="0" marR="12700" marL="12700" anchor="b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CE6F1"/>
                    </a:solidFill>
                  </a:tcPr>
                </a:tc>
              </a:tr>
              <a:tr h="7620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ct val="25000"/>
                        <a:buFont typeface="Calibri"/>
                        <a:buNone/>
                      </a:pPr>
                      <a:r>
                        <a:rPr b="1" baseline="0" i="0" lang="en-US" sz="12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Steps:</a:t>
                      </a:r>
                    </a:p>
                  </a:txBody>
                  <a:tcPr marT="12700" marB="0" marR="12700" marL="1270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1. Click on "Edit" on the conference to be editted</a:t>
                      </a:r>
                      <a:b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</a:b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2. Make necessary changes</a:t>
                      </a:r>
                      <a:b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</a:b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3. Click on "Save"</a:t>
                      </a:r>
                    </a:p>
                  </a:txBody>
                  <a:tcPr marT="12700" marB="0" marR="12700" marL="12700" anchor="b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B8CCE4"/>
                    </a:solidFill>
                  </a:tcPr>
                </a:tc>
              </a:tr>
              <a:tr h="9525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ct val="25000"/>
                        <a:buFont typeface="Calibri"/>
                        <a:buNone/>
                      </a:pPr>
                      <a:r>
                        <a:rPr b="1" baseline="0" i="0" lang="en-US" sz="12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Test Data</a:t>
                      </a:r>
                    </a:p>
                  </a:txBody>
                  <a:tcPr marT="12700" marB="0" marR="12700" marL="1270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Subject: Integration Testing</a:t>
                      </a:r>
                      <a:b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</a:b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Date: 08/05/2015</a:t>
                      </a:r>
                      <a:b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</a:b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Time: 11:00 am</a:t>
                      </a:r>
                      <a:b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</a:b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Invitee: Lastra, Mandiel</a:t>
                      </a:r>
                      <a:b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</a:b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Invitee 2: Machin, Michael</a:t>
                      </a:r>
                    </a:p>
                  </a:txBody>
                  <a:tcPr marT="12700" marB="0" marR="12700" marL="12700" anchor="b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CE6F1"/>
                    </a:solidFill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ct val="25000"/>
                        <a:buFont typeface="Calibri"/>
                        <a:buNone/>
                      </a:pPr>
                      <a:r>
                        <a:rPr b="1" baseline="0" i="0" lang="en-US" sz="12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Expected Result</a:t>
                      </a:r>
                    </a:p>
                  </a:txBody>
                  <a:tcPr marT="12700" marB="0" marR="12700" marL="1270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The invitations have been sent successfully sent</a:t>
                      </a:r>
                    </a:p>
                  </a:txBody>
                  <a:tcPr marT="12700" marB="0" marR="12700" marL="12700" anchor="b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B8CCE4"/>
                    </a:solidFill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ct val="25000"/>
                        <a:buFont typeface="Calibri"/>
                        <a:buNone/>
                      </a:pPr>
                      <a:r>
                        <a:rPr b="1" baseline="0" i="0" lang="en-US" sz="12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Actual Output</a:t>
                      </a:r>
                    </a:p>
                  </a:txBody>
                  <a:tcPr marT="12700" marB="0" marR="12700" marL="1270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b="0" baseline="0" i="0" lang="en-US" sz="12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rtl val="0"/>
                        </a:rPr>
                        <a:t>The invitations have been sent successfully sent</a:t>
                      </a:r>
                    </a:p>
                  </a:txBody>
                  <a:tcPr marT="12700" marB="0" marR="12700" marL="12700" anchor="b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CE6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Problem</a:t>
            </a:r>
          </a:p>
        </p:txBody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457200" y="1295400"/>
            <a:ext cx="8229600" cy="5257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●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Current students lack a reliable source for answering questions related to their classes or projects in a timely manner.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  <a:p>
            <a: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●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Students may rely on several sources, often unreliable, inaccurate, and incomplete.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  <a:p>
            <a: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●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There exists a difficulty matching the right subject matter expert to the right question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  <a:p>
            <a: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●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Professionals in the field lack an accessible way of being able to mentor students.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>
            <p:ph type="title"/>
          </p:nvPr>
        </p:nvSpPr>
        <p:spPr>
          <a:xfrm>
            <a:off x="457200" y="274637"/>
            <a:ext cx="4038598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Problem</a:t>
            </a:r>
          </a:p>
        </p:txBody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457200" y="1600200"/>
            <a:ext cx="4038598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●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Synchronization issue when users join a videoconference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  <a:p>
            <a: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●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Difficult interaction with the system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  <a:p>
            <a: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●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Lack of basic functionalities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4648200" y="273626"/>
            <a:ext cx="4038598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Solution</a:t>
            </a:r>
          </a:p>
        </p:txBody>
      </p:sp>
      <p:sp>
        <p:nvSpPr>
          <p:cNvPr id="91" name="Shape 91"/>
          <p:cNvSpPr txBox="1"/>
          <p:nvPr>
            <p:ph idx="2" type="body"/>
          </p:nvPr>
        </p:nvSpPr>
        <p:spPr>
          <a:xfrm>
            <a:off x="4648200" y="1600200"/>
            <a:ext cx="4038598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●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Ability of users joining a conference after it has started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  <a:p>
            <a: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●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Improve usability of the system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  <a:p>
            <a: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●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Provide users with new features.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Implemented User Stories</a:t>
            </a:r>
          </a:p>
        </p:txBody>
      </p:sp>
      <p:graphicFrame>
        <p:nvGraphicFramePr>
          <p:cNvPr id="97" name="Shape 97"/>
          <p:cNvGraphicFramePr/>
          <p:nvPr/>
        </p:nvGraphicFramePr>
        <p:xfrm>
          <a:off x="628668" y="1397000"/>
          <a:ext cx="3000000" cy="3000000"/>
        </p:xfrm>
        <a:graphic>
          <a:graphicData uri="http://schemas.openxmlformats.org/drawingml/2006/table">
            <a:tbl>
              <a:tblPr bandRow="1">
                <a:gradFill>
                  <a:gsLst>
                    <a:gs pos="0">
                      <a:srgbClr val="BEDBFF"/>
                    </a:gs>
                    <a:gs pos="35000">
                      <a:srgbClr val="D1E5FE"/>
                    </a:gs>
                    <a:gs pos="100000">
                      <a:srgbClr val="EEF5FF"/>
                    </a:gs>
                  </a:gsLst>
                  <a:lin ang="16200000" scaled="0"/>
                </a:gradFill>
                <a:tableStyleId>{DAD19769-95D5-46D2-BB22-5D32202A5928}</a:tableStyleId>
              </a:tblPr>
              <a:tblGrid>
                <a:gridCol w="7958950"/>
              </a:tblGrid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Allow users to turn their webcam on/off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Bug: Allow for users to register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Bug: Allow users to reset their password using the ‘Forgot Password’ option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Allow users registered by an administrator to change their password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Allow users to edit a video conference’s information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Allow users to join a conference without synchronization problems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Provide users with a second screen sharing window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Allow users to have a robust video conference room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Provide users with a chat feature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Allow users to join a conference and receive both screens if shared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Allow users to invite others by name when creating or editing a conference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Allow users to access Past/Canceled Video Conferences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Improve usability of the system</a:t>
                      </a:r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Use Cases</a:t>
            </a:r>
          </a:p>
        </p:txBody>
      </p:sp>
      <p:pic>
        <p:nvPicPr>
          <p:cNvPr id="103" name="Shape 10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37925" y="1356582"/>
            <a:ext cx="5930084" cy="51888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Sequence Diagrams</a:t>
            </a:r>
          </a:p>
        </p:txBody>
      </p:sp>
      <p:pic>
        <p:nvPicPr>
          <p:cNvPr id="109" name="Shape 10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9400" y="1342200"/>
            <a:ext cx="8585200" cy="4978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Sequence Diagrams</a:t>
            </a:r>
          </a:p>
        </p:txBody>
      </p:sp>
      <p:pic>
        <p:nvPicPr>
          <p:cNvPr id="115" name="Shape 1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341825"/>
            <a:ext cx="9144000" cy="50466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System Decomposition</a:t>
            </a:r>
          </a:p>
        </p:txBody>
      </p:sp>
      <p:pic>
        <p:nvPicPr>
          <p:cNvPr id="121" name="Shape 121"/>
          <p:cNvPicPr preferRelativeResize="0"/>
          <p:nvPr/>
        </p:nvPicPr>
        <p:blipFill rotWithShape="1">
          <a:blip r:embed="rId3">
            <a:alphaModFix/>
          </a:blip>
          <a:srcRect b="-18071" l="0" r="0" t="-18073"/>
          <a:stretch/>
        </p:blipFill>
        <p:spPr>
          <a:xfrm>
            <a:off x="109446" y="1851716"/>
            <a:ext cx="8946599" cy="4195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System Deployment</a:t>
            </a:r>
          </a:p>
        </p:txBody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x="457200" y="1600200"/>
            <a:ext cx="4038598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Minimum Hardware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rtl val="0"/>
            </a:endParaRPr>
          </a:p>
        </p:txBody>
      </p:sp>
      <p:sp>
        <p:nvSpPr>
          <p:cNvPr id="128" name="Shape 128"/>
          <p:cNvSpPr txBox="1"/>
          <p:nvPr>
            <p:ph idx="2" type="body"/>
          </p:nvPr>
        </p:nvSpPr>
        <p:spPr>
          <a:xfrm>
            <a:off x="4648200" y="1614994"/>
            <a:ext cx="4038598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Minimum Software</a:t>
            </a:r>
          </a:p>
        </p:txBody>
      </p:sp>
      <p:graphicFrame>
        <p:nvGraphicFramePr>
          <p:cNvPr id="129" name="Shape 129"/>
          <p:cNvGraphicFramePr/>
          <p:nvPr/>
        </p:nvGraphicFramePr>
        <p:xfrm>
          <a:off x="457200" y="2435263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{111FC99E-7804-4861-9FDE-3753FE68E433}</a:tableStyleId>
              </a:tblPr>
              <a:tblGrid>
                <a:gridCol w="1969475"/>
                <a:gridCol w="1521375"/>
              </a:tblGrid>
              <a:tr h="10945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Processor</a:t>
                      </a:r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1.6 GHz</a:t>
                      </a:r>
                    </a:p>
                  </a:txBody>
                  <a:tcPr marT="45725" marB="45725" marR="91450" marL="91450" anchor="ctr"/>
                </a:tc>
              </a:tr>
              <a:tr h="10945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RAM</a:t>
                      </a:r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256 MB</a:t>
                      </a:r>
                    </a:p>
                  </a:txBody>
                  <a:tcPr marT="45725" marB="45725" marR="91450" marL="91450" anchor="ctr"/>
                </a:tc>
              </a:tr>
              <a:tr h="10945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CPU op-model(s)</a:t>
                      </a:r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32-bit</a:t>
                      </a:r>
                    </a:p>
                  </a:txBody>
                  <a:tcPr marT="45725" marB="45725" marR="91450" marL="91450" anchor="ctr"/>
                </a:tc>
              </a:tr>
            </a:tbl>
          </a:graphicData>
        </a:graphic>
      </p:graphicFrame>
      <p:graphicFrame>
        <p:nvGraphicFramePr>
          <p:cNvPr id="130" name="Shape 130"/>
          <p:cNvGraphicFramePr/>
          <p:nvPr/>
        </p:nvGraphicFramePr>
        <p:xfrm>
          <a:off x="4495800" y="2435263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{B8E5741C-8B0E-4B72-8933-13353C62B38F}</a:tableStyleId>
              </a:tblPr>
              <a:tblGrid>
                <a:gridCol w="2281250"/>
                <a:gridCol w="1508800"/>
              </a:tblGrid>
              <a:tr h="8187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Database Server</a:t>
                      </a:r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MySql 5.5</a:t>
                      </a:r>
                    </a:p>
                  </a:txBody>
                  <a:tcPr marT="45725" marB="45725" marR="91450" marL="91450" anchor="ctr"/>
                </a:tc>
              </a:tr>
              <a:tr h="8187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Web Server</a:t>
                      </a:r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Apache 2.0</a:t>
                      </a:r>
                    </a:p>
                  </a:txBody>
                  <a:tcPr marT="45725" marB="45725" marR="91450" marL="91450" anchor="ctr"/>
                </a:tc>
              </a:tr>
              <a:tr h="8187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Server-side Scripting</a:t>
                      </a:r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PHP 5.5</a:t>
                      </a:r>
                    </a:p>
                  </a:txBody>
                  <a:tcPr marT="45725" marB="45725" marR="91450" marL="91450" anchor="ctr"/>
                </a:tc>
              </a:tr>
              <a:tr h="8187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Operating System</a:t>
                      </a:r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baseline="0" lang="en-US" sz="1800" u="none" cap="none" strike="noStrike">
                          <a:rtl val="0"/>
                        </a:rPr>
                        <a:t>Windows, Linux, Mac OS</a:t>
                      </a:r>
                    </a:p>
                  </a:txBody>
                  <a:tcPr marT="45725" marB="45725" marR="91450" marL="91450" anchor="ctr"/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