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DDF0"/>
    <a:srgbClr val="EAD2D2"/>
    <a:srgbClr val="FFEFBD"/>
    <a:srgbClr val="E8DAF6"/>
    <a:srgbClr val="DDE6FB"/>
    <a:srgbClr val="DEDEDE"/>
    <a:srgbClr val="E1F0FF"/>
    <a:srgbClr val="002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14" autoAdjust="0"/>
    <p:restoredTop sz="96128" autoAdjust="0"/>
  </p:normalViewPr>
  <p:slideViewPr>
    <p:cSldViewPr showGuides="1">
      <p:cViewPr>
        <p:scale>
          <a:sx n="40" d="100"/>
          <a:sy n="40" d="100"/>
        </p:scale>
        <p:origin x="-426" y="18"/>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A71B4168-33B3-42A0-8767-2F7BFB9489F5}" type="datetime1">
              <a:rPr lang="en-US" altLang="en-US"/>
              <a:pPr>
                <a:defRPr/>
              </a:pPr>
              <a:t>7/28/15</a:t>
            </a:fld>
            <a:endParaRPr lang="en-US" alt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CCCD25C-C883-4DC7-B26B-097B3588F65B}" type="slidenum">
              <a:rPr lang="en-US" altLang="en-US"/>
              <a:pPr>
                <a:defRPr/>
              </a:pPr>
              <a:t>‹#›</a:t>
            </a:fld>
            <a:endParaRPr lang="en-US" altLang="en-US"/>
          </a:p>
        </p:txBody>
      </p:sp>
    </p:spTree>
    <p:extLst>
      <p:ext uri="{BB962C8B-B14F-4D97-AF65-F5344CB8AC3E}">
        <p14:creationId xmlns:p14="http://schemas.microsoft.com/office/powerpoint/2010/main" val="192047206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anose="020B0600070205080204" pitchFamily="34" charset="-128"/>
            </a:endParaRPr>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BFD765FA-648F-4A85-BD39-E0817AC5B4B4}" type="slidenum">
              <a:rPr lang="en-US" altLang="en-US" smtClean="0">
                <a:latin typeface="Arial" panose="020B0604020202020204" pitchFamily="34" charset="0"/>
              </a:rPr>
              <a:pPr>
                <a:spcBef>
                  <a:spcPct val="0"/>
                </a:spcBef>
              </a:pPr>
              <a:t>1</a:t>
            </a:fld>
            <a:endParaRPr lang="en-US" altLang="en-US" smtClean="0">
              <a:latin typeface="Arial" panose="020B0604020202020204" pitchFamily="34" charset="0"/>
            </a:endParaRPr>
          </a:p>
        </p:txBody>
      </p:sp>
    </p:spTree>
    <p:extLst>
      <p:ext uri="{BB962C8B-B14F-4D97-AF65-F5344CB8AC3E}">
        <p14:creationId xmlns:p14="http://schemas.microsoft.com/office/powerpoint/2010/main" val="37529922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smtClean="0"/>
              <a:t>Click to edit Master title style</a:t>
            </a:r>
            <a:endParaRPr lang="en-US"/>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1803FAF-0DC2-4EB2-AE95-B02CB9D00B8B}" type="slidenum">
              <a:rPr lang="en-US" altLang="en-US"/>
              <a:pPr>
                <a:defRPr/>
              </a:pPr>
              <a:t>‹#›</a:t>
            </a:fld>
            <a:endParaRPr lang="en-US" altLang="en-US"/>
          </a:p>
        </p:txBody>
      </p:sp>
    </p:spTree>
    <p:extLst>
      <p:ext uri="{BB962C8B-B14F-4D97-AF65-F5344CB8AC3E}">
        <p14:creationId xmlns:p14="http://schemas.microsoft.com/office/powerpoint/2010/main" val="18037771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6D699A7-3F1C-43F9-AD28-450059544AEF}" type="slidenum">
              <a:rPr lang="en-US" altLang="en-US"/>
              <a:pPr>
                <a:defRPr/>
              </a:pPr>
              <a:t>‹#›</a:t>
            </a:fld>
            <a:endParaRPr lang="en-US" altLang="en-US"/>
          </a:p>
        </p:txBody>
      </p:sp>
    </p:spTree>
    <p:extLst>
      <p:ext uri="{BB962C8B-B14F-4D97-AF65-F5344CB8AC3E}">
        <p14:creationId xmlns:p14="http://schemas.microsoft.com/office/powerpoint/2010/main" val="4516908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8026875-675A-4B9C-B279-A3980F3B9881}" type="slidenum">
              <a:rPr lang="en-US" altLang="en-US"/>
              <a:pPr>
                <a:defRPr/>
              </a:pPr>
              <a:t>‹#›</a:t>
            </a:fld>
            <a:endParaRPr lang="en-US" altLang="en-US"/>
          </a:p>
        </p:txBody>
      </p:sp>
    </p:spTree>
    <p:extLst>
      <p:ext uri="{BB962C8B-B14F-4D97-AF65-F5344CB8AC3E}">
        <p14:creationId xmlns:p14="http://schemas.microsoft.com/office/powerpoint/2010/main" val="2851412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ECBDBA5-5CB4-4741-B816-686DC646E1C5}" type="slidenum">
              <a:rPr lang="en-US" altLang="en-US"/>
              <a:pPr>
                <a:defRPr/>
              </a:pPr>
              <a:t>‹#›</a:t>
            </a:fld>
            <a:endParaRPr lang="en-US" altLang="en-US"/>
          </a:p>
        </p:txBody>
      </p:sp>
    </p:spTree>
    <p:extLst>
      <p:ext uri="{BB962C8B-B14F-4D97-AF65-F5344CB8AC3E}">
        <p14:creationId xmlns:p14="http://schemas.microsoft.com/office/powerpoint/2010/main" val="4958670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F8AD4A1-3392-4E2C-B3A0-AA27CE1094FC}" type="slidenum">
              <a:rPr lang="en-US" altLang="en-US"/>
              <a:pPr>
                <a:defRPr/>
              </a:pPr>
              <a:t>‹#›</a:t>
            </a:fld>
            <a:endParaRPr lang="en-US" altLang="en-US"/>
          </a:p>
        </p:txBody>
      </p:sp>
    </p:spTree>
    <p:extLst>
      <p:ext uri="{BB962C8B-B14F-4D97-AF65-F5344CB8AC3E}">
        <p14:creationId xmlns:p14="http://schemas.microsoft.com/office/powerpoint/2010/main" val="20146474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0386F03-0621-471D-B2E6-BA3998814833}" type="slidenum">
              <a:rPr lang="en-US" altLang="en-US"/>
              <a:pPr>
                <a:defRPr/>
              </a:pPr>
              <a:t>‹#›</a:t>
            </a:fld>
            <a:endParaRPr lang="en-US" altLang="en-US"/>
          </a:p>
        </p:txBody>
      </p:sp>
    </p:spTree>
    <p:extLst>
      <p:ext uri="{BB962C8B-B14F-4D97-AF65-F5344CB8AC3E}">
        <p14:creationId xmlns:p14="http://schemas.microsoft.com/office/powerpoint/2010/main" val="1902965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6F089526-E607-4426-99F4-1B8BA288C41C}" type="slidenum">
              <a:rPr lang="en-US" altLang="en-US"/>
              <a:pPr>
                <a:defRPr/>
              </a:pPr>
              <a:t>‹#›</a:t>
            </a:fld>
            <a:endParaRPr lang="en-US" altLang="en-US"/>
          </a:p>
        </p:txBody>
      </p:sp>
    </p:spTree>
    <p:extLst>
      <p:ext uri="{BB962C8B-B14F-4D97-AF65-F5344CB8AC3E}">
        <p14:creationId xmlns:p14="http://schemas.microsoft.com/office/powerpoint/2010/main" val="4028910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22FCB83-AA56-4505-8BBE-63D0CC98D19D}" type="slidenum">
              <a:rPr lang="en-US" altLang="en-US"/>
              <a:pPr>
                <a:defRPr/>
              </a:pPr>
              <a:t>‹#›</a:t>
            </a:fld>
            <a:endParaRPr lang="en-US" altLang="en-US"/>
          </a:p>
        </p:txBody>
      </p:sp>
    </p:spTree>
    <p:extLst>
      <p:ext uri="{BB962C8B-B14F-4D97-AF65-F5344CB8AC3E}">
        <p14:creationId xmlns:p14="http://schemas.microsoft.com/office/powerpoint/2010/main" val="3602124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D26516F-23AE-40CF-90A6-8827A2294DB8}" type="slidenum">
              <a:rPr lang="en-US" altLang="en-US"/>
              <a:pPr>
                <a:defRPr/>
              </a:pPr>
              <a:t>‹#›</a:t>
            </a:fld>
            <a:endParaRPr lang="en-US" altLang="en-US"/>
          </a:p>
        </p:txBody>
      </p:sp>
    </p:spTree>
    <p:extLst>
      <p:ext uri="{BB962C8B-B14F-4D97-AF65-F5344CB8AC3E}">
        <p14:creationId xmlns:p14="http://schemas.microsoft.com/office/powerpoint/2010/main" val="622721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C454571-E8F8-41CE-BB3F-243888EC39E4}" type="slidenum">
              <a:rPr lang="en-US" altLang="en-US"/>
              <a:pPr>
                <a:defRPr/>
              </a:pPr>
              <a:t>‹#›</a:t>
            </a:fld>
            <a:endParaRPr lang="en-US" altLang="en-US"/>
          </a:p>
        </p:txBody>
      </p:sp>
    </p:spTree>
    <p:extLst>
      <p:ext uri="{BB962C8B-B14F-4D97-AF65-F5344CB8AC3E}">
        <p14:creationId xmlns:p14="http://schemas.microsoft.com/office/powerpoint/2010/main" val="35162850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9B49054-3722-4A0E-9A61-4C7609930376}" type="slidenum">
              <a:rPr lang="en-US" altLang="en-US"/>
              <a:pPr>
                <a:defRPr/>
              </a:pPr>
              <a:t>‹#›</a:t>
            </a:fld>
            <a:endParaRPr lang="en-US" altLang="en-US"/>
          </a:p>
        </p:txBody>
      </p:sp>
    </p:spTree>
    <p:extLst>
      <p:ext uri="{BB962C8B-B14F-4D97-AF65-F5344CB8AC3E}">
        <p14:creationId xmlns:p14="http://schemas.microsoft.com/office/powerpoint/2010/main" val="1319387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smtClean="0"/>
              <a:t>Haga clic para cambiar el estilo de título	</a:t>
            </a:r>
          </a:p>
        </p:txBody>
      </p:sp>
      <p:sp>
        <p:nvSpPr>
          <p:cNvPr id="1027" name="Rectangle 3"/>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smtClean="0"/>
              <a:t>Haga clic para modificar el estilo de texto del patrón</a:t>
            </a:r>
          </a:p>
          <a:p>
            <a:pPr lvl="1"/>
            <a:r>
              <a:rPr lang="en-US" altLang="en-US" smtClean="0"/>
              <a:t>Segundo nivel</a:t>
            </a:r>
          </a:p>
          <a:p>
            <a:pPr lvl="2"/>
            <a:r>
              <a:rPr lang="en-US" altLang="en-US" smtClean="0"/>
              <a:t>Tercer nivel</a:t>
            </a:r>
          </a:p>
          <a:p>
            <a:pPr lvl="3"/>
            <a:r>
              <a:rPr lang="en-US" altLang="en-US" smtClean="0"/>
              <a:t>Cuarto nivel</a:t>
            </a:r>
          </a:p>
          <a:p>
            <a:pPr lvl="4"/>
            <a:r>
              <a:rPr lang="en-US" altLang="en-US" smtClean="0"/>
              <a:t>Quinto nivel</a:t>
            </a:r>
          </a:p>
        </p:txBody>
      </p:sp>
      <p:sp>
        <p:nvSpPr>
          <p:cNvPr id="1028" name="Rectangle 4"/>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lvl1pPr>
          </a:lstStyle>
          <a:p>
            <a:pPr>
              <a:defRPr/>
            </a:pPr>
            <a:fld id="{04698DD2-B515-4342-A29C-862EC51D852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jpg"/><Relationship Id="rId3" Type="http://schemas.openxmlformats.org/officeDocument/2006/relationships/image" Target="../media/image1.jpe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6" Type="http://schemas.openxmlformats.org/officeDocument/2006/relationships/image" Target="../media/image14.jp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0" descr="http://wallruru.com/wp-content/uploads/2014/08/Green-Background-10.jpg"/>
          <p:cNvPicPr>
            <a:picLocks noChangeAspect="1" noChangeArrowheads="1"/>
          </p:cNvPicPr>
          <p:nvPr/>
        </p:nvPicPr>
        <p:blipFill>
          <a:blip r:embed="rId3">
            <a:extLst>
              <a:ext uri="{28A0092B-C50C-407E-A947-70E740481C1C}">
                <a14:useLocalDpi xmlns:a14="http://schemas.microsoft.com/office/drawing/2010/main" val="0"/>
              </a:ext>
            </a:extLst>
          </a:blip>
          <a:srcRect b="16779"/>
          <a:stretch>
            <a:fillRect/>
          </a:stretch>
        </p:blipFill>
        <p:spPr bwMode="auto">
          <a:xfrm>
            <a:off x="-114300" y="-381000"/>
            <a:ext cx="33032700" cy="442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1"/>
          <p:cNvSpPr>
            <a:spLocks noChangeArrowheads="1"/>
          </p:cNvSpPr>
          <p:nvPr/>
        </p:nvSpPr>
        <p:spPr bwMode="auto">
          <a:xfrm>
            <a:off x="-114300" y="-381000"/>
            <a:ext cx="33032700" cy="44272200"/>
          </a:xfrm>
          <a:prstGeom prst="rect">
            <a:avLst/>
          </a:prstGeom>
          <a:gradFill flip="none" rotWithShape="1">
            <a:gsLst>
              <a:gs pos="35000">
                <a:srgbClr val="DCDDF0"/>
              </a:gs>
              <a:gs pos="82000">
                <a:schemeClr val="accent3">
                  <a:lumMod val="97000"/>
                  <a:lumOff val="3000"/>
                </a:schemeClr>
              </a:gs>
              <a:gs pos="100000">
                <a:schemeClr val="accent3">
                  <a:alpha val="81000"/>
                  <a:lumMod val="29000"/>
                  <a:lumOff val="71000"/>
                </a:schemeClr>
              </a:gs>
            </a:gsLst>
            <a:path path="circle">
              <a:fillToRect l="100000" t="100000"/>
            </a:path>
            <a:tileRect r="-100000" b="-100000"/>
          </a:gradFill>
          <a:ln w="9525" algn="ctr">
            <a:solidFill>
              <a:schemeClr val="bg1"/>
            </a:solidFill>
            <a:round/>
            <a:headEnd/>
            <a:tailEnd/>
          </a:ln>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defRPr/>
            </a:pPr>
            <a:endParaRPr lang="en-US" altLang="en-US" sz="8400" smtClean="0">
              <a:solidFill>
                <a:srgbClr val="2664A0"/>
              </a:solidFill>
            </a:endParaRPr>
          </a:p>
        </p:txBody>
      </p:sp>
      <p:sp>
        <p:nvSpPr>
          <p:cNvPr id="3076" name="Rectangle 2"/>
          <p:cNvSpPr>
            <a:spLocks noChangeArrowheads="1"/>
          </p:cNvSpPr>
          <p:nvPr/>
        </p:nvSpPr>
        <p:spPr bwMode="auto">
          <a:xfrm>
            <a:off x="-114300" y="-381000"/>
            <a:ext cx="33032700" cy="5867400"/>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077" name="Text Box 5"/>
          <p:cNvSpPr txBox="1">
            <a:spLocks noChangeArrowheads="1"/>
          </p:cNvSpPr>
          <p:nvPr/>
        </p:nvSpPr>
        <p:spPr bwMode="auto">
          <a:xfrm>
            <a:off x="5791200" y="2257425"/>
            <a:ext cx="21336000" cy="432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30000"/>
              </a:lnSpc>
              <a:spcBef>
                <a:spcPct val="50000"/>
              </a:spcBef>
              <a:buFontTx/>
              <a:buNone/>
            </a:pPr>
            <a:r>
              <a:rPr lang="en-US" altLang="en-US" sz="7200" dirty="0">
                <a:latin typeface="Segoe UI" panose="020B0502040204020203" pitchFamily="34" charset="0"/>
                <a:cs typeface="Segoe UI" panose="020B0502040204020203" pitchFamily="34" charset="0"/>
              </a:rPr>
              <a:t>Senior Project, </a:t>
            </a:r>
            <a:r>
              <a:rPr lang="en-US" altLang="en-US" sz="7200" dirty="0" smtClean="0">
                <a:latin typeface="Segoe UI" panose="020B0502040204020203" pitchFamily="34" charset="0"/>
                <a:cs typeface="Segoe UI" panose="020B0502040204020203" pitchFamily="34" charset="0"/>
              </a:rPr>
              <a:t>2015, Summer</a:t>
            </a:r>
            <a:endParaRPr lang="en-US" altLang="en-US" sz="7200" dirty="0">
              <a:latin typeface="Segoe UI" panose="020B0502040204020203" pitchFamily="34" charset="0"/>
              <a:cs typeface="Segoe UI" panose="020B0502040204020203" pitchFamily="34" charset="0"/>
            </a:endParaRPr>
          </a:p>
        </p:txBody>
      </p:sp>
      <p:sp>
        <p:nvSpPr>
          <p:cNvPr id="3078" name="Text Box 12"/>
          <p:cNvSpPr txBox="1">
            <a:spLocks noChangeArrowheads="1"/>
          </p:cNvSpPr>
          <p:nvPr/>
        </p:nvSpPr>
        <p:spPr bwMode="auto">
          <a:xfrm>
            <a:off x="8499872" y="2703513"/>
            <a:ext cx="15918656" cy="2546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8655" tIns="49327" rIns="98655" bIns="49327">
            <a:spAutoFit/>
          </a:bodyPr>
          <a:lstStyle>
            <a:lvl1pPr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5400" b="1" dirty="0" smtClean="0">
                <a:solidFill>
                  <a:srgbClr val="998B7E"/>
                </a:solidFill>
                <a:latin typeface="Segoe UI" panose="020B0502040204020203" pitchFamily="34" charset="0"/>
                <a:cs typeface="Segoe UI" panose="020B0502040204020203" pitchFamily="34" charset="0"/>
              </a:rPr>
              <a:t>University City </a:t>
            </a:r>
            <a:r>
              <a:rPr lang="en-US" altLang="en-US" sz="5400" b="1" dirty="0">
                <a:solidFill>
                  <a:srgbClr val="998B7E"/>
                </a:solidFill>
                <a:latin typeface="Segoe UI" panose="020B0502040204020203" pitchFamily="34" charset="0"/>
                <a:cs typeface="Segoe UI" panose="020B0502040204020203" pitchFamily="34" charset="0"/>
              </a:rPr>
              <a:t>Traffic Simulator (UCTS</a:t>
            </a:r>
            <a:r>
              <a:rPr lang="en-US" altLang="en-US" sz="5400" b="1" dirty="0" smtClean="0">
                <a:solidFill>
                  <a:srgbClr val="998B7E"/>
                </a:solidFill>
                <a:latin typeface="Segoe UI" panose="020B0502040204020203" pitchFamily="34" charset="0"/>
                <a:cs typeface="Segoe UI" panose="020B0502040204020203" pitchFamily="34" charset="0"/>
              </a:rPr>
              <a:t>)</a:t>
            </a:r>
          </a:p>
          <a:p>
            <a:pPr algn="ctr" eaLnBrk="1" hangingPunct="1">
              <a:spcBef>
                <a:spcPct val="0"/>
              </a:spcBef>
              <a:buFontTx/>
              <a:buNone/>
            </a:pPr>
            <a:r>
              <a:rPr lang="en-US" altLang="en-US" sz="3500" b="1" dirty="0" smtClean="0">
                <a:solidFill>
                  <a:srgbClr val="998B7E"/>
                </a:solidFill>
                <a:latin typeface="Segoe UI" panose="020B0502040204020203" pitchFamily="34" charset="0"/>
                <a:cs typeface="Segoe UI" panose="020B0502040204020203" pitchFamily="34" charset="0"/>
              </a:rPr>
              <a:t>Student: </a:t>
            </a:r>
            <a:r>
              <a:rPr lang="en-US" altLang="en-US" sz="3500" dirty="0" smtClean="0">
                <a:solidFill>
                  <a:srgbClr val="998B7E"/>
                </a:solidFill>
                <a:latin typeface="Segoe UI" panose="020B0502040204020203" pitchFamily="34" charset="0"/>
                <a:cs typeface="Segoe UI" panose="020B0502040204020203" pitchFamily="34" charset="0"/>
              </a:rPr>
              <a:t>Artiom Tiurin, Florida International University</a:t>
            </a:r>
          </a:p>
          <a:p>
            <a:pPr algn="ctr" eaLnBrk="1" hangingPunct="1">
              <a:spcBef>
                <a:spcPct val="0"/>
              </a:spcBef>
              <a:buFontTx/>
              <a:buNone/>
            </a:pPr>
            <a:r>
              <a:rPr lang="en-US" altLang="en-US" sz="3500" b="1" dirty="0" smtClean="0">
                <a:solidFill>
                  <a:srgbClr val="998B7E"/>
                </a:solidFill>
                <a:latin typeface="Segoe UI" panose="020B0502040204020203" pitchFamily="34" charset="0"/>
                <a:cs typeface="Segoe UI" panose="020B0502040204020203" pitchFamily="34" charset="0"/>
              </a:rPr>
              <a:t>Mentor</a:t>
            </a:r>
            <a:r>
              <a:rPr lang="en-US" altLang="en-US" sz="3500" b="1" dirty="0">
                <a:solidFill>
                  <a:srgbClr val="998B7E"/>
                </a:solidFill>
                <a:latin typeface="Segoe UI" panose="020B0502040204020203" pitchFamily="34" charset="0"/>
                <a:cs typeface="Segoe UI" panose="020B0502040204020203" pitchFamily="34" charset="0"/>
              </a:rPr>
              <a:t>:</a:t>
            </a:r>
            <a:r>
              <a:rPr lang="en-US" altLang="en-US" sz="3500" b="1" i="1" dirty="0">
                <a:solidFill>
                  <a:srgbClr val="998B7E"/>
                </a:solidFill>
                <a:latin typeface="Segoe UI" panose="020B0502040204020203" pitchFamily="34" charset="0"/>
                <a:cs typeface="Segoe UI" panose="020B0502040204020203" pitchFamily="34" charset="0"/>
              </a:rPr>
              <a:t> </a:t>
            </a:r>
            <a:r>
              <a:rPr lang="en-US" altLang="en-US" sz="3500" i="1" dirty="0" smtClean="0">
                <a:solidFill>
                  <a:srgbClr val="998B7E"/>
                </a:solidFill>
                <a:latin typeface="Segoe UI" panose="020B0502040204020203" pitchFamily="34" charset="0"/>
                <a:cs typeface="Segoe UI" panose="020B0502040204020203" pitchFamily="34" charset="0"/>
              </a:rPr>
              <a:t>Gerald Inberg, Dr. Oliver </a:t>
            </a:r>
            <a:r>
              <a:rPr lang="en-US" altLang="en-US" sz="3500" i="1" smtClean="0">
                <a:solidFill>
                  <a:srgbClr val="998B7E"/>
                </a:solidFill>
                <a:latin typeface="Segoe UI" panose="020B0502040204020203" pitchFamily="34" charset="0"/>
                <a:cs typeface="Segoe UI" panose="020B0502040204020203" pitchFamily="34" charset="0"/>
              </a:rPr>
              <a:t>Ullrich</a:t>
            </a:r>
            <a:r>
              <a:rPr lang="en-US" altLang="en-US" sz="3500" i="1" dirty="0" smtClean="0">
                <a:solidFill>
                  <a:srgbClr val="998B7E"/>
                </a:solidFill>
                <a:latin typeface="Segoe UI" panose="020B0502040204020203" pitchFamily="34" charset="0"/>
                <a:cs typeface="Segoe UI" panose="020B0502040204020203" pitchFamily="34" charset="0"/>
              </a:rPr>
              <a:t>, Charaf Azzouzi</a:t>
            </a:r>
            <a:endParaRPr lang="en-US" altLang="en-US" sz="3500" i="1" dirty="0">
              <a:solidFill>
                <a:srgbClr val="998B7E"/>
              </a:solidFill>
              <a:latin typeface="Segoe UI" panose="020B0502040204020203" pitchFamily="34" charset="0"/>
              <a:cs typeface="Segoe UI" panose="020B0502040204020203" pitchFamily="34" charset="0"/>
            </a:endParaRPr>
          </a:p>
          <a:p>
            <a:pPr algn="ctr" eaLnBrk="1" hangingPunct="1">
              <a:spcBef>
                <a:spcPct val="0"/>
              </a:spcBef>
              <a:buFontTx/>
              <a:buNone/>
            </a:pPr>
            <a:r>
              <a:rPr lang="en-US" altLang="en-US" sz="3500" b="1" dirty="0">
                <a:solidFill>
                  <a:srgbClr val="998B7E"/>
                </a:solidFill>
                <a:latin typeface="Segoe UI" panose="020B0502040204020203" pitchFamily="34" charset="0"/>
                <a:cs typeface="Segoe UI" panose="020B0502040204020203" pitchFamily="34" charset="0"/>
              </a:rPr>
              <a:t>Instructor:</a:t>
            </a:r>
            <a:r>
              <a:rPr lang="en-US" altLang="en-US" sz="3500" b="1" i="1" dirty="0">
                <a:solidFill>
                  <a:srgbClr val="998B7E"/>
                </a:solidFill>
                <a:latin typeface="Segoe UI" panose="020B0502040204020203" pitchFamily="34" charset="0"/>
                <a:cs typeface="Segoe UI" panose="020B0502040204020203" pitchFamily="34" charset="0"/>
              </a:rPr>
              <a:t> </a:t>
            </a:r>
            <a:r>
              <a:rPr lang="en-US" altLang="en-US" sz="3500" dirty="0">
                <a:solidFill>
                  <a:srgbClr val="998B7E"/>
                </a:solidFill>
                <a:latin typeface="Segoe UI" panose="020B0502040204020203" pitchFamily="34" charset="0"/>
                <a:cs typeface="Segoe UI" panose="020B0502040204020203" pitchFamily="34" charset="0"/>
              </a:rPr>
              <a:t>Masoud Sadjadi, Florida International University</a:t>
            </a:r>
          </a:p>
        </p:txBody>
      </p:sp>
      <p:sp>
        <p:nvSpPr>
          <p:cNvPr id="3079" name="Rectangle 18"/>
          <p:cNvSpPr>
            <a:spLocks noChangeArrowheads="1"/>
          </p:cNvSpPr>
          <p:nvPr/>
        </p:nvSpPr>
        <p:spPr bwMode="auto">
          <a:xfrm>
            <a:off x="914400" y="42062400"/>
            <a:ext cx="3108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080" name="Rectangle 6"/>
          <p:cNvSpPr>
            <a:spLocks noChangeArrowheads="1"/>
          </p:cNvSpPr>
          <p:nvPr/>
        </p:nvSpPr>
        <p:spPr bwMode="auto">
          <a:xfrm>
            <a:off x="14782800" y="381000"/>
            <a:ext cx="6172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600" b="1">
                <a:solidFill>
                  <a:srgbClr val="002F5F"/>
                </a:solidFill>
                <a:latin typeface="Arial Black" panose="020B0A04020102020204" pitchFamily="34" charset="0"/>
              </a:rPr>
              <a:t>School of Computing &amp; Information Sciences</a:t>
            </a:r>
            <a:endParaRPr lang="en-US" altLang="en-US" sz="3600">
              <a:solidFill>
                <a:srgbClr val="002F5F"/>
              </a:solidFill>
              <a:latin typeface="Arial Black" panose="020B0A04020102020204" pitchFamily="34" charset="0"/>
            </a:endParaRPr>
          </a:p>
        </p:txBody>
      </p:sp>
      <p:pic>
        <p:nvPicPr>
          <p:cNvPr id="3081" name="Picture 3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887200" y="381000"/>
            <a:ext cx="263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6" name="Rectangle 3"/>
          <p:cNvSpPr>
            <a:spLocks noChangeArrowheads="1"/>
          </p:cNvSpPr>
          <p:nvPr/>
        </p:nvSpPr>
        <p:spPr bwMode="auto">
          <a:xfrm>
            <a:off x="1219200" y="6096000"/>
            <a:ext cx="9220200" cy="10363200"/>
          </a:xfrm>
          <a:prstGeom prst="rect">
            <a:avLst/>
          </a:prstGeom>
          <a:solidFill>
            <a:schemeClr val="bg1"/>
          </a:solidFill>
          <a:ln>
            <a:noFill/>
          </a:ln>
          <a:effectLst>
            <a:outerShdw blurRad="901700" dist="50800" dir="5400000" sx="96000" sy="96000" algn="ctr" rotWithShape="0">
              <a:srgbClr val="000000">
                <a:alpha val="43137"/>
              </a:srgbClr>
            </a:outerShdw>
          </a:effectLst>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defRPr/>
            </a:pPr>
            <a:endParaRPr lang="en-US" altLang="en-US" sz="8400" smtClean="0"/>
          </a:p>
        </p:txBody>
      </p:sp>
      <p:sp>
        <p:nvSpPr>
          <p:cNvPr id="3084" name="Text Box 19"/>
          <p:cNvSpPr txBox="1">
            <a:spLocks noChangeArrowheads="1"/>
          </p:cNvSpPr>
          <p:nvPr/>
        </p:nvSpPr>
        <p:spPr bwMode="auto">
          <a:xfrm>
            <a:off x="1676400" y="6384925"/>
            <a:ext cx="8770938" cy="9302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5400">
                <a:solidFill>
                  <a:srgbClr val="998B7E"/>
                </a:solidFill>
                <a:latin typeface="Segoe UI" panose="020B0502040204020203" pitchFamily="34" charset="0"/>
                <a:cs typeface="Segoe UI" panose="020B0502040204020203" pitchFamily="34" charset="0"/>
              </a:rPr>
              <a:t>Problem</a:t>
            </a:r>
          </a:p>
        </p:txBody>
      </p:sp>
      <p:sp>
        <p:nvSpPr>
          <p:cNvPr id="3088" name="Rectangle 42"/>
          <p:cNvSpPr>
            <a:spLocks noChangeArrowheads="1"/>
          </p:cNvSpPr>
          <p:nvPr/>
        </p:nvSpPr>
        <p:spPr bwMode="auto">
          <a:xfrm>
            <a:off x="1219200" y="17229138"/>
            <a:ext cx="9220200" cy="12641262"/>
          </a:xfrm>
          <a:prstGeom prst="rect">
            <a:avLst/>
          </a:prstGeom>
          <a:solidFill>
            <a:schemeClr val="bg1"/>
          </a:solidFill>
          <a:ln>
            <a:noFill/>
          </a:ln>
          <a:effectLst>
            <a:outerShdw blurRad="901700" dist="50800" dir="5400000" sx="96000" sy="96000" algn="ctr" rotWithShape="0">
              <a:srgbClr val="000000">
                <a:alpha val="43137"/>
              </a:srgbClr>
            </a:outerShdw>
          </a:effectLst>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defRPr/>
            </a:pPr>
            <a:endParaRPr lang="en-US" altLang="en-US" sz="8400" smtClean="0"/>
          </a:p>
        </p:txBody>
      </p:sp>
      <p:sp>
        <p:nvSpPr>
          <p:cNvPr id="3089" name="Rectangle 43"/>
          <p:cNvSpPr>
            <a:spLocks noChangeArrowheads="1"/>
          </p:cNvSpPr>
          <p:nvPr/>
        </p:nvSpPr>
        <p:spPr bwMode="auto">
          <a:xfrm>
            <a:off x="1227138" y="30791150"/>
            <a:ext cx="9220200" cy="10363200"/>
          </a:xfrm>
          <a:prstGeom prst="rect">
            <a:avLst/>
          </a:prstGeom>
          <a:solidFill>
            <a:schemeClr val="bg1"/>
          </a:solidFill>
          <a:ln>
            <a:noFill/>
          </a:ln>
          <a:effectLst>
            <a:outerShdw blurRad="901700" dist="50800" dir="5400000" sx="96000" sy="96000" algn="ctr" rotWithShape="0">
              <a:srgbClr val="000000">
                <a:alpha val="43137"/>
              </a:srgbClr>
            </a:outerShdw>
          </a:effectLst>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defRPr/>
            </a:pPr>
            <a:endParaRPr lang="en-US" altLang="en-US" sz="8400" smtClean="0"/>
          </a:p>
        </p:txBody>
      </p:sp>
      <p:sp>
        <p:nvSpPr>
          <p:cNvPr id="3090" name="Rectangle 44"/>
          <p:cNvSpPr>
            <a:spLocks noChangeArrowheads="1"/>
          </p:cNvSpPr>
          <p:nvPr/>
        </p:nvSpPr>
        <p:spPr bwMode="auto">
          <a:xfrm>
            <a:off x="11563350" y="30784800"/>
            <a:ext cx="9220200" cy="10363200"/>
          </a:xfrm>
          <a:prstGeom prst="rect">
            <a:avLst/>
          </a:prstGeom>
          <a:solidFill>
            <a:schemeClr val="bg1"/>
          </a:solidFill>
          <a:ln>
            <a:noFill/>
          </a:ln>
          <a:effectLst>
            <a:outerShdw blurRad="901700" dist="50800" dir="5400000" sx="96000" sy="96000" algn="ctr" rotWithShape="0">
              <a:srgbClr val="000000">
                <a:alpha val="43137"/>
              </a:srgbClr>
            </a:outerShdw>
          </a:effectLst>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defRPr/>
            </a:pPr>
            <a:endParaRPr lang="en-US" altLang="en-US" sz="8400" dirty="0" smtClean="0"/>
          </a:p>
        </p:txBody>
      </p:sp>
      <p:sp>
        <p:nvSpPr>
          <p:cNvPr id="3091" name="Rectangle 45"/>
          <p:cNvSpPr>
            <a:spLocks noChangeArrowheads="1"/>
          </p:cNvSpPr>
          <p:nvPr/>
        </p:nvSpPr>
        <p:spPr bwMode="auto">
          <a:xfrm>
            <a:off x="21907500" y="30783213"/>
            <a:ext cx="9220200" cy="10363200"/>
          </a:xfrm>
          <a:prstGeom prst="rect">
            <a:avLst/>
          </a:prstGeom>
          <a:solidFill>
            <a:schemeClr val="bg1"/>
          </a:solidFill>
          <a:ln>
            <a:noFill/>
          </a:ln>
          <a:effectLst>
            <a:outerShdw blurRad="901700" dist="50800" dir="5400000" sx="96000" sy="96000" algn="ctr" rotWithShape="0">
              <a:srgbClr val="000000">
                <a:alpha val="43137"/>
              </a:srgbClr>
            </a:outerShdw>
          </a:effectLst>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defRPr/>
            </a:pPr>
            <a:endParaRPr lang="en-US" altLang="en-US" sz="8400" smtClean="0"/>
          </a:p>
        </p:txBody>
      </p:sp>
      <p:sp>
        <p:nvSpPr>
          <p:cNvPr id="3092" name="Rectangle 46"/>
          <p:cNvSpPr>
            <a:spLocks noChangeArrowheads="1"/>
          </p:cNvSpPr>
          <p:nvPr/>
        </p:nvSpPr>
        <p:spPr bwMode="auto">
          <a:xfrm>
            <a:off x="11561763" y="17229138"/>
            <a:ext cx="9220200" cy="12641262"/>
          </a:xfrm>
          <a:prstGeom prst="rect">
            <a:avLst/>
          </a:prstGeom>
          <a:solidFill>
            <a:schemeClr val="bg1"/>
          </a:solidFill>
          <a:ln>
            <a:noFill/>
          </a:ln>
          <a:effectLst>
            <a:outerShdw blurRad="901700" dist="50800" dir="5400000" sx="96000" sy="96000" algn="ctr" rotWithShape="0">
              <a:srgbClr val="000000">
                <a:alpha val="43137"/>
              </a:srgbClr>
            </a:outerShdw>
          </a:effectLst>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defRPr/>
            </a:pPr>
            <a:endParaRPr lang="en-US" altLang="en-US" sz="8400" smtClean="0"/>
          </a:p>
        </p:txBody>
      </p:sp>
      <p:sp>
        <p:nvSpPr>
          <p:cNvPr id="3093" name="Rectangle 47"/>
          <p:cNvSpPr>
            <a:spLocks noChangeArrowheads="1"/>
          </p:cNvSpPr>
          <p:nvPr/>
        </p:nvSpPr>
        <p:spPr bwMode="auto">
          <a:xfrm>
            <a:off x="21907500" y="17224375"/>
            <a:ext cx="9220200" cy="12641263"/>
          </a:xfrm>
          <a:prstGeom prst="rect">
            <a:avLst/>
          </a:prstGeom>
          <a:solidFill>
            <a:schemeClr val="bg1"/>
          </a:solidFill>
          <a:ln>
            <a:noFill/>
          </a:ln>
          <a:effectLst>
            <a:outerShdw blurRad="901700" dist="50800" dir="5400000" sx="96000" sy="96000" algn="ctr" rotWithShape="0">
              <a:srgbClr val="000000">
                <a:alpha val="43137"/>
              </a:srgbClr>
            </a:outerShdw>
          </a:effectLst>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defRPr/>
            </a:pPr>
            <a:endParaRPr lang="en-US" altLang="en-US" sz="8400" dirty="0" smtClean="0"/>
          </a:p>
        </p:txBody>
      </p:sp>
      <p:sp>
        <p:nvSpPr>
          <p:cNvPr id="3094" name="Rectangle 32"/>
          <p:cNvSpPr>
            <a:spLocks noChangeArrowheads="1"/>
          </p:cNvSpPr>
          <p:nvPr/>
        </p:nvSpPr>
        <p:spPr bwMode="auto">
          <a:xfrm>
            <a:off x="11563350" y="6096000"/>
            <a:ext cx="9220200" cy="10363200"/>
          </a:xfrm>
          <a:prstGeom prst="rect">
            <a:avLst/>
          </a:prstGeom>
          <a:solidFill>
            <a:schemeClr val="bg1"/>
          </a:solidFill>
          <a:ln>
            <a:noFill/>
          </a:ln>
          <a:effectLst>
            <a:outerShdw blurRad="901700" dist="50800" dir="5400000" sx="96000" sy="96000" algn="ctr" rotWithShape="0">
              <a:srgbClr val="000000">
                <a:alpha val="43137"/>
              </a:srgbClr>
            </a:outerShdw>
          </a:effectLs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defRPr/>
            </a:pPr>
            <a:endParaRPr lang="en-US" altLang="en-US" sz="8400" smtClean="0"/>
          </a:p>
        </p:txBody>
      </p:sp>
      <p:sp>
        <p:nvSpPr>
          <p:cNvPr id="3095" name="Rectangle 41"/>
          <p:cNvSpPr>
            <a:spLocks noChangeArrowheads="1"/>
          </p:cNvSpPr>
          <p:nvPr/>
        </p:nvSpPr>
        <p:spPr bwMode="auto">
          <a:xfrm>
            <a:off x="21907500" y="6130925"/>
            <a:ext cx="9220200" cy="10363200"/>
          </a:xfrm>
          <a:prstGeom prst="rect">
            <a:avLst/>
          </a:prstGeom>
          <a:solidFill>
            <a:schemeClr val="bg1"/>
          </a:solidFill>
          <a:ln>
            <a:noFill/>
          </a:ln>
          <a:effectLst>
            <a:outerShdw blurRad="901700" dist="50800" dir="5400000" sx="96000" sy="96000" algn="ctr" rotWithShape="0">
              <a:srgbClr val="000000">
                <a:alpha val="43137"/>
              </a:srgbClr>
            </a:outerShdw>
          </a:effectLst>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defRPr/>
            </a:pPr>
            <a:endParaRPr lang="en-US" altLang="en-US" sz="8400" smtClean="0"/>
          </a:p>
        </p:txBody>
      </p:sp>
      <p:sp>
        <p:nvSpPr>
          <p:cNvPr id="2" name="Text Box 19"/>
          <p:cNvSpPr txBox="1">
            <a:spLocks noChangeArrowheads="1"/>
          </p:cNvSpPr>
          <p:nvPr/>
        </p:nvSpPr>
        <p:spPr bwMode="auto">
          <a:xfrm>
            <a:off x="12014200" y="6364288"/>
            <a:ext cx="8767763" cy="9302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5400">
                <a:solidFill>
                  <a:srgbClr val="998B7E"/>
                </a:solidFill>
                <a:latin typeface="Segoe UI" panose="020B0502040204020203" pitchFamily="34" charset="0"/>
                <a:cs typeface="Segoe UI" panose="020B0502040204020203" pitchFamily="34" charset="0"/>
              </a:rPr>
              <a:t>Current System</a:t>
            </a:r>
          </a:p>
        </p:txBody>
      </p:sp>
      <p:sp>
        <p:nvSpPr>
          <p:cNvPr id="3" name="Text Box 19"/>
          <p:cNvSpPr txBox="1">
            <a:spLocks noChangeArrowheads="1"/>
          </p:cNvSpPr>
          <p:nvPr/>
        </p:nvSpPr>
        <p:spPr bwMode="auto">
          <a:xfrm>
            <a:off x="22177375" y="6316663"/>
            <a:ext cx="8763000" cy="931862"/>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5400">
                <a:solidFill>
                  <a:srgbClr val="998B7E"/>
                </a:solidFill>
                <a:latin typeface="Segoe UI" panose="020B0502040204020203" pitchFamily="34" charset="0"/>
                <a:cs typeface="Segoe UI" panose="020B0502040204020203" pitchFamily="34" charset="0"/>
              </a:rPr>
              <a:t>Requirements</a:t>
            </a:r>
          </a:p>
        </p:txBody>
      </p:sp>
      <p:sp>
        <p:nvSpPr>
          <p:cNvPr id="4" name="Text Box 19"/>
          <p:cNvSpPr txBox="1">
            <a:spLocks noChangeArrowheads="1"/>
          </p:cNvSpPr>
          <p:nvPr/>
        </p:nvSpPr>
        <p:spPr bwMode="auto">
          <a:xfrm>
            <a:off x="1676400" y="17510125"/>
            <a:ext cx="8759825" cy="9302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5400" dirty="0" smtClean="0">
                <a:solidFill>
                  <a:srgbClr val="998B7E"/>
                </a:solidFill>
                <a:latin typeface="Segoe UI" panose="020B0502040204020203" pitchFamily="34" charset="0"/>
                <a:cs typeface="Segoe UI" panose="020B0502040204020203" pitchFamily="34" charset="0"/>
              </a:rPr>
              <a:t>Model </a:t>
            </a:r>
            <a:r>
              <a:rPr lang="en-US" altLang="en-US" sz="5400" dirty="0">
                <a:solidFill>
                  <a:srgbClr val="998B7E"/>
                </a:solidFill>
                <a:latin typeface="Segoe UI" panose="020B0502040204020203" pitchFamily="34" charset="0"/>
                <a:cs typeface="Segoe UI" panose="020B0502040204020203" pitchFamily="34" charset="0"/>
              </a:rPr>
              <a:t>Design</a:t>
            </a:r>
          </a:p>
        </p:txBody>
      </p:sp>
      <p:sp>
        <p:nvSpPr>
          <p:cNvPr id="3096" name="Text Box 19"/>
          <p:cNvSpPr txBox="1">
            <a:spLocks noChangeArrowheads="1"/>
          </p:cNvSpPr>
          <p:nvPr/>
        </p:nvSpPr>
        <p:spPr bwMode="auto">
          <a:xfrm>
            <a:off x="12012613" y="17478375"/>
            <a:ext cx="8769350" cy="9302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5400" dirty="0" smtClean="0">
                <a:solidFill>
                  <a:srgbClr val="998B7E"/>
                </a:solidFill>
                <a:latin typeface="Segoe UI" panose="020B0502040204020203" pitchFamily="34" charset="0"/>
                <a:cs typeface="Segoe UI" panose="020B0502040204020203" pitchFamily="34" charset="0"/>
              </a:rPr>
              <a:t>System </a:t>
            </a:r>
            <a:r>
              <a:rPr lang="en-US" altLang="en-US" sz="5400" dirty="0">
                <a:solidFill>
                  <a:srgbClr val="998B7E"/>
                </a:solidFill>
                <a:latin typeface="Segoe UI" panose="020B0502040204020203" pitchFamily="34" charset="0"/>
                <a:cs typeface="Segoe UI" panose="020B0502040204020203" pitchFamily="34" charset="0"/>
              </a:rPr>
              <a:t>Design</a:t>
            </a:r>
          </a:p>
        </p:txBody>
      </p:sp>
      <p:sp>
        <p:nvSpPr>
          <p:cNvPr id="3097" name="Text Box 19"/>
          <p:cNvSpPr txBox="1">
            <a:spLocks noChangeArrowheads="1"/>
          </p:cNvSpPr>
          <p:nvPr/>
        </p:nvSpPr>
        <p:spPr bwMode="auto">
          <a:xfrm>
            <a:off x="22333052" y="17655555"/>
            <a:ext cx="8772525" cy="930614"/>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5400" dirty="0" smtClean="0">
                <a:solidFill>
                  <a:srgbClr val="998B7E"/>
                </a:solidFill>
                <a:latin typeface="Segoe UI" panose="020B0502040204020203" pitchFamily="34" charset="0"/>
                <a:cs typeface="Segoe UI" panose="020B0502040204020203" pitchFamily="34" charset="0"/>
              </a:rPr>
              <a:t>Implementation</a:t>
            </a:r>
            <a:endParaRPr lang="en-US" altLang="en-US" sz="5400" dirty="0">
              <a:solidFill>
                <a:srgbClr val="998B7E"/>
              </a:solidFill>
              <a:latin typeface="Segoe UI" panose="020B0502040204020203" pitchFamily="34" charset="0"/>
              <a:cs typeface="Segoe UI" panose="020B0502040204020203" pitchFamily="34" charset="0"/>
            </a:endParaRPr>
          </a:p>
        </p:txBody>
      </p:sp>
      <p:sp>
        <p:nvSpPr>
          <p:cNvPr id="3098" name="Text Box 19"/>
          <p:cNvSpPr txBox="1">
            <a:spLocks noChangeArrowheads="1"/>
          </p:cNvSpPr>
          <p:nvPr/>
        </p:nvSpPr>
        <p:spPr bwMode="auto">
          <a:xfrm>
            <a:off x="1600200" y="31089600"/>
            <a:ext cx="8799513" cy="9302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5400">
                <a:solidFill>
                  <a:srgbClr val="998B7E"/>
                </a:solidFill>
                <a:latin typeface="Segoe UI" panose="020B0502040204020203" pitchFamily="34" charset="0"/>
                <a:cs typeface="Segoe UI" panose="020B0502040204020203" pitchFamily="34" charset="0"/>
              </a:rPr>
              <a:t>Verification</a:t>
            </a:r>
          </a:p>
        </p:txBody>
      </p:sp>
      <p:sp>
        <p:nvSpPr>
          <p:cNvPr id="3099" name="Text Box 19"/>
          <p:cNvSpPr txBox="1">
            <a:spLocks noChangeArrowheads="1"/>
          </p:cNvSpPr>
          <p:nvPr/>
        </p:nvSpPr>
        <p:spPr bwMode="auto">
          <a:xfrm>
            <a:off x="22402800" y="31089600"/>
            <a:ext cx="8689975" cy="9302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5400">
                <a:solidFill>
                  <a:srgbClr val="998B7E"/>
                </a:solidFill>
                <a:latin typeface="Segoe UI" panose="020B0502040204020203" pitchFamily="34" charset="0"/>
                <a:cs typeface="Segoe UI" panose="020B0502040204020203" pitchFamily="34" charset="0"/>
              </a:rPr>
              <a:t>Summary</a:t>
            </a:r>
          </a:p>
        </p:txBody>
      </p:sp>
      <p:pic>
        <p:nvPicPr>
          <p:cNvPr id="3101" name="Picture 40" descr="http://thomaslarock.com/wp-content/uploads/2011/12/SQL-Server-201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42176" y="24360895"/>
            <a:ext cx="2393950" cy="196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3" name="Picture 48" descr="http://www.wakanda.org/sites/default/files/blog/blog-github.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454123" y="21826477"/>
            <a:ext cx="2424112"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674813" y="7690281"/>
            <a:ext cx="8305800" cy="8463855"/>
          </a:xfrm>
          <a:prstGeom prst="rect">
            <a:avLst/>
          </a:prstGeom>
          <a:noFill/>
        </p:spPr>
        <p:txBody>
          <a:bodyPr>
            <a:spAutoFit/>
          </a:bodyPr>
          <a:lstStyle/>
          <a:p>
            <a:pPr algn="just">
              <a:defRPr/>
            </a:pPr>
            <a:r>
              <a:rPr lang="en-US" sz="3200" dirty="0" smtClean="0">
                <a:solidFill>
                  <a:schemeClr val="bg2">
                    <a:lumMod val="75000"/>
                  </a:schemeClr>
                </a:solidFill>
                <a:latin typeface="Segoe UI" panose="020B0502040204020203" pitchFamily="34" charset="0"/>
                <a:ea typeface="Segoe UI" panose="020B0502040204020203" pitchFamily="34" charset="0"/>
                <a:cs typeface="Segoe UI" panose="020B0502040204020203" pitchFamily="34" charset="0"/>
              </a:rPr>
              <a:t>Congestion on the roads and highways is a major problem in Miami-Dade County, and given the county’s rapidly growing population, it’s a hurdle that isn’t going away. </a:t>
            </a:r>
            <a:r>
              <a:rPr lang="en-US" sz="3200" dirty="0">
                <a:solidFill>
                  <a:schemeClr val="bg2">
                    <a:lumMod val="75000"/>
                  </a:schemeClr>
                </a:solidFill>
                <a:latin typeface="Segoe UI" panose="020B0502040204020203" pitchFamily="34" charset="0"/>
                <a:ea typeface="Segoe UI" panose="020B0502040204020203" pitchFamily="34" charset="0"/>
                <a:cs typeface="Segoe UI" panose="020B0502040204020203" pitchFamily="34" charset="0"/>
              </a:rPr>
              <a:t>In the city of Sweetwater this is a big dilemma since the city is positioned between two large consumer areas (Dolphin Mall and International Mall) and FIU a 50,000 plus state university.  Continual growth in this area causes more and more congestion as an increasing number of drivers compete, in an unorganized way, for a limited set of resources</a:t>
            </a:r>
            <a:r>
              <a:rPr lang="en-US" sz="3200" dirty="0" smtClean="0">
                <a:solidFill>
                  <a:schemeClr val="bg2">
                    <a:lumMod val="75000"/>
                  </a:schemeClr>
                </a:solidFill>
                <a:latin typeface="Segoe UI" panose="020B0502040204020203" pitchFamily="34" charset="0"/>
                <a:ea typeface="Segoe UI" panose="020B0502040204020203" pitchFamily="34" charset="0"/>
                <a:cs typeface="Segoe UI" panose="020B0502040204020203" pitchFamily="34" charset="0"/>
              </a:rPr>
              <a:t>. To </a:t>
            </a:r>
            <a:r>
              <a:rPr lang="en-US" sz="3200" dirty="0">
                <a:solidFill>
                  <a:schemeClr val="bg2">
                    <a:lumMod val="75000"/>
                  </a:schemeClr>
                </a:solidFill>
                <a:latin typeface="Segoe UI" panose="020B0502040204020203" pitchFamily="34" charset="0"/>
                <a:ea typeface="Segoe UI" panose="020B0502040204020203" pitchFamily="34" charset="0"/>
                <a:cs typeface="Segoe UI" panose="020B0502040204020203" pitchFamily="34" charset="0"/>
              </a:rPr>
              <a:t>better understand this continual growth in traffic and the parameters that relieve or aggravate congestion is the reason for developing the model.</a:t>
            </a:r>
          </a:p>
        </p:txBody>
      </p:sp>
      <p:sp>
        <p:nvSpPr>
          <p:cNvPr id="49" name="TextBox 48"/>
          <p:cNvSpPr txBox="1"/>
          <p:nvPr/>
        </p:nvSpPr>
        <p:spPr>
          <a:xfrm>
            <a:off x="11953875" y="7717055"/>
            <a:ext cx="8305800" cy="6740307"/>
          </a:xfrm>
          <a:prstGeom prst="rect">
            <a:avLst/>
          </a:prstGeom>
          <a:noFill/>
        </p:spPr>
        <p:txBody>
          <a:bodyPr>
            <a:spAutoFit/>
          </a:bodyPr>
          <a:lstStyle/>
          <a:p>
            <a:pPr algn="just">
              <a:defRPr/>
            </a:pPr>
            <a:r>
              <a:rPr lang="en-US" sz="3600" dirty="0" smtClean="0">
                <a:solidFill>
                  <a:schemeClr val="tx1">
                    <a:lumMod val="65000"/>
                    <a:lumOff val="35000"/>
                  </a:schemeClr>
                </a:solidFill>
                <a:latin typeface="Segoe UI" panose="020B0502040204020203" pitchFamily="34" charset="0"/>
                <a:cs typeface="Segoe UI" panose="020B0502040204020203" pitchFamily="34" charset="0"/>
              </a:rPr>
              <a:t>Current System is built and modeled on  the basis of the </a:t>
            </a:r>
            <a:r>
              <a:rPr lang="en-US" sz="3600" dirty="0">
                <a:solidFill>
                  <a:schemeClr val="tx1">
                    <a:lumMod val="65000"/>
                    <a:lumOff val="35000"/>
                  </a:schemeClr>
                </a:solidFill>
                <a:latin typeface="Segoe UI" panose="020B0502040204020203" pitchFamily="34" charset="0"/>
                <a:cs typeface="Segoe UI" panose="020B0502040204020203" pitchFamily="34" charset="0"/>
              </a:rPr>
              <a:t>busiest </a:t>
            </a:r>
            <a:r>
              <a:rPr lang="en-US" sz="3600" dirty="0" smtClean="0">
                <a:solidFill>
                  <a:schemeClr val="tx1">
                    <a:lumMod val="65000"/>
                    <a:lumOff val="35000"/>
                  </a:schemeClr>
                </a:solidFill>
                <a:latin typeface="Segoe UI" panose="020B0502040204020203" pitchFamily="34" charset="0"/>
                <a:cs typeface="Segoe UI" panose="020B0502040204020203" pitchFamily="34" charset="0"/>
              </a:rPr>
              <a:t>part of city Cologne(Germany), Barbarossaplatz. The model includes the design of road positions, traffic lines, and traffic lights based on Barbarossaplatz area. The system visualizes traffic of the region in an agent-based simulation. In addition, it produces statistics about objects involved in simulating traffic conditions, so that conclusion about improving traffic flow can be made by user.</a:t>
            </a:r>
            <a:endParaRPr lang="en-US" sz="3600" dirty="0">
              <a:solidFill>
                <a:schemeClr val="tx1">
                  <a:lumMod val="65000"/>
                  <a:lumOff val="35000"/>
                </a:schemeClr>
              </a:solidFill>
              <a:latin typeface="Segoe UI" panose="020B0502040204020203" pitchFamily="34" charset="0"/>
              <a:cs typeface="Segoe UI" panose="020B0502040204020203" pitchFamily="34" charset="0"/>
            </a:endParaRPr>
          </a:p>
        </p:txBody>
      </p:sp>
      <p:sp>
        <p:nvSpPr>
          <p:cNvPr id="50" name="TextBox 49"/>
          <p:cNvSpPr txBox="1"/>
          <p:nvPr/>
        </p:nvSpPr>
        <p:spPr>
          <a:xfrm>
            <a:off x="22355175" y="7445375"/>
            <a:ext cx="8305800" cy="8402300"/>
          </a:xfrm>
          <a:prstGeom prst="rect">
            <a:avLst/>
          </a:prstGeom>
          <a:noFill/>
        </p:spPr>
        <p:txBody>
          <a:bodyPr>
            <a:spAutoFit/>
          </a:bodyPr>
          <a:lstStyle/>
          <a:p>
            <a:pPr algn="just">
              <a:defRPr/>
            </a:pPr>
            <a:r>
              <a:rPr lang="en-US" sz="3600" dirty="0">
                <a:solidFill>
                  <a:schemeClr val="tx1">
                    <a:lumMod val="65000"/>
                    <a:lumOff val="35000"/>
                  </a:schemeClr>
                </a:solidFill>
                <a:latin typeface="Segoe UI" panose="020B0502040204020203" pitchFamily="34" charset="0"/>
                <a:cs typeface="Segoe UI" panose="020B0502040204020203" pitchFamily="34" charset="0"/>
              </a:rPr>
              <a:t>The overall requirement of the project </a:t>
            </a:r>
            <a:r>
              <a:rPr lang="en-US" sz="3600" dirty="0" smtClean="0">
                <a:solidFill>
                  <a:schemeClr val="tx1">
                    <a:lumMod val="65000"/>
                    <a:lumOff val="35000"/>
                  </a:schemeClr>
                </a:solidFill>
                <a:latin typeface="Segoe UI" panose="020B0502040204020203" pitchFamily="34" charset="0"/>
                <a:cs typeface="Segoe UI" panose="020B0502040204020203" pitchFamily="34" charset="0"/>
              </a:rPr>
              <a:t>is </a:t>
            </a:r>
            <a:r>
              <a:rPr lang="en-US" sz="3600" dirty="0">
                <a:solidFill>
                  <a:schemeClr val="tx1">
                    <a:lumMod val="65000"/>
                    <a:lumOff val="35000"/>
                  </a:schemeClr>
                </a:solidFill>
                <a:latin typeface="Segoe UI" panose="020B0502040204020203" pitchFamily="34" charset="0"/>
                <a:cs typeface="Segoe UI" panose="020B0502040204020203" pitchFamily="34" charset="0"/>
              </a:rPr>
              <a:t>to elaborate the design and implement a </a:t>
            </a:r>
            <a:r>
              <a:rPr lang="en-US" sz="3600" dirty="0" smtClean="0">
                <a:solidFill>
                  <a:schemeClr val="tx1">
                    <a:lumMod val="65000"/>
                    <a:lumOff val="35000"/>
                  </a:schemeClr>
                </a:solidFill>
                <a:latin typeface="Segoe UI" panose="020B0502040204020203" pitchFamily="34" charset="0"/>
                <a:cs typeface="Segoe UI" panose="020B0502040204020203" pitchFamily="34" charset="0"/>
              </a:rPr>
              <a:t>UniversityCity/Sweetwater Traffic Simulator for research purposes. </a:t>
            </a:r>
            <a:r>
              <a:rPr lang="en-US" sz="3600" dirty="0">
                <a:solidFill>
                  <a:schemeClr val="tx1">
                    <a:lumMod val="65000"/>
                    <a:lumOff val="35000"/>
                  </a:schemeClr>
                </a:solidFill>
                <a:latin typeface="Segoe UI" panose="020B0502040204020203" pitchFamily="34" charset="0"/>
                <a:cs typeface="Segoe UI" panose="020B0502040204020203" pitchFamily="34" charset="0"/>
              </a:rPr>
              <a:t>Using the original implementation of the traffic simulation for </a:t>
            </a:r>
            <a:r>
              <a:rPr lang="en-US" sz="3600" dirty="0" smtClean="0">
                <a:solidFill>
                  <a:schemeClr val="tx1">
                    <a:lumMod val="65000"/>
                    <a:lumOff val="35000"/>
                  </a:schemeClr>
                </a:solidFill>
                <a:latin typeface="Segoe UI" panose="020B0502040204020203" pitchFamily="34" charset="0"/>
                <a:cs typeface="Segoe UI" panose="020B0502040204020203" pitchFamily="34" charset="0"/>
              </a:rPr>
              <a:t>the region of  </a:t>
            </a:r>
            <a:r>
              <a:rPr lang="en-US" sz="3600" dirty="0">
                <a:solidFill>
                  <a:schemeClr val="tx1">
                    <a:lumMod val="65000"/>
                    <a:lumOff val="35000"/>
                  </a:schemeClr>
                </a:solidFill>
                <a:latin typeface="Segoe UI" panose="020B0502040204020203" pitchFamily="34" charset="0"/>
                <a:cs typeface="Segoe UI" panose="020B0502040204020203" pitchFamily="34" charset="0"/>
              </a:rPr>
              <a:t>Barbarossaplatz, the system shall use the objects from that research project to build an underlying model</a:t>
            </a:r>
            <a:r>
              <a:rPr lang="en-US" sz="3600" dirty="0" smtClean="0">
                <a:solidFill>
                  <a:schemeClr val="tx1">
                    <a:lumMod val="65000"/>
                    <a:lumOff val="35000"/>
                  </a:schemeClr>
                </a:solidFill>
                <a:latin typeface="Segoe UI" panose="020B0502040204020203" pitchFamily="34" charset="0"/>
                <a:cs typeface="Segoe UI" panose="020B0502040204020203" pitchFamily="34" charset="0"/>
              </a:rPr>
              <a:t>. It shall utilize </a:t>
            </a:r>
            <a:r>
              <a:rPr lang="en-US" sz="3600" dirty="0">
                <a:solidFill>
                  <a:schemeClr val="tx1">
                    <a:lumMod val="65000"/>
                    <a:lumOff val="35000"/>
                  </a:schemeClr>
                </a:solidFill>
                <a:latin typeface="Segoe UI" panose="020B0502040204020203" pitchFamily="34" charset="0"/>
                <a:cs typeface="Segoe UI" panose="020B0502040204020203" pitchFamily="34" charset="0"/>
              </a:rPr>
              <a:t>agent based simulation </a:t>
            </a:r>
            <a:r>
              <a:rPr lang="en-US" sz="3600" dirty="0" smtClean="0">
                <a:solidFill>
                  <a:schemeClr val="tx1">
                    <a:lumMod val="65000"/>
                    <a:lumOff val="35000"/>
                  </a:schemeClr>
                </a:solidFill>
                <a:latin typeface="Segoe UI" panose="020B0502040204020203" pitchFamily="34" charset="0"/>
                <a:cs typeface="Segoe UI" panose="020B0502040204020203" pitchFamily="34" charset="0"/>
              </a:rPr>
              <a:t>to recreate </a:t>
            </a:r>
            <a:r>
              <a:rPr lang="en-US" sz="3600" dirty="0">
                <a:solidFill>
                  <a:schemeClr val="tx1">
                    <a:lumMod val="65000"/>
                    <a:lumOff val="35000"/>
                  </a:schemeClr>
                </a:solidFill>
                <a:latin typeface="Segoe UI" panose="020B0502040204020203" pitchFamily="34" charset="0"/>
                <a:cs typeface="Segoe UI" panose="020B0502040204020203" pitchFamily="34" charset="0"/>
              </a:rPr>
              <a:t>the current traffic </a:t>
            </a:r>
            <a:r>
              <a:rPr lang="en-US" sz="3600" dirty="0" smtClean="0">
                <a:solidFill>
                  <a:schemeClr val="tx1">
                    <a:lumMod val="65000"/>
                    <a:lumOff val="35000"/>
                  </a:schemeClr>
                </a:solidFill>
                <a:latin typeface="Segoe UI" panose="020B0502040204020203" pitchFamily="34" charset="0"/>
                <a:cs typeface="Segoe UI" panose="020B0502040204020203" pitchFamily="34" charset="0"/>
              </a:rPr>
              <a:t>conditions of the </a:t>
            </a:r>
            <a:r>
              <a:rPr lang="en-US" sz="3600" dirty="0">
                <a:solidFill>
                  <a:schemeClr val="tx1">
                    <a:lumMod val="65000"/>
                    <a:lumOff val="35000"/>
                  </a:schemeClr>
                </a:solidFill>
                <a:latin typeface="Segoe UI" panose="020B0502040204020203" pitchFamily="34" charset="0"/>
                <a:cs typeface="Segoe UI" panose="020B0502040204020203" pitchFamily="34" charset="0"/>
              </a:rPr>
              <a:t>city Sweetwater and attempt to find timing optimizations that the streetlights could employ to reduce </a:t>
            </a:r>
            <a:r>
              <a:rPr lang="en-US" sz="3600" dirty="0" smtClean="0">
                <a:solidFill>
                  <a:schemeClr val="tx1">
                    <a:lumMod val="65000"/>
                    <a:lumOff val="35000"/>
                  </a:schemeClr>
                </a:solidFill>
                <a:latin typeface="Segoe UI" panose="020B0502040204020203" pitchFamily="34" charset="0"/>
                <a:cs typeface="Segoe UI" panose="020B0502040204020203" pitchFamily="34" charset="0"/>
              </a:rPr>
              <a:t>traffic</a:t>
            </a:r>
            <a:r>
              <a:rPr lang="en-US" sz="3600" dirty="0">
                <a:solidFill>
                  <a:schemeClr val="tx1">
                    <a:lumMod val="65000"/>
                    <a:lumOff val="35000"/>
                  </a:schemeClr>
                </a:solidFill>
                <a:latin typeface="Segoe UI" panose="020B0502040204020203" pitchFamily="34" charset="0"/>
                <a:cs typeface="Segoe UI" panose="020B0502040204020203" pitchFamily="34" charset="0"/>
              </a:rPr>
              <a:t>. </a:t>
            </a:r>
          </a:p>
        </p:txBody>
      </p:sp>
      <p:sp>
        <p:nvSpPr>
          <p:cNvPr id="51" name="TextBox 50"/>
          <p:cNvSpPr txBox="1"/>
          <p:nvPr/>
        </p:nvSpPr>
        <p:spPr>
          <a:xfrm>
            <a:off x="1674813" y="18669000"/>
            <a:ext cx="8305800" cy="584200"/>
          </a:xfrm>
          <a:prstGeom prst="rect">
            <a:avLst/>
          </a:prstGeom>
          <a:noFill/>
        </p:spPr>
        <p:txBody>
          <a:bodyPr>
            <a:spAutoFit/>
          </a:bodyPr>
          <a:lstStyle/>
          <a:p>
            <a:pPr algn="just">
              <a:defRPr/>
            </a:pPr>
            <a:endParaRPr lang="en-US" sz="3200" dirty="0">
              <a:solidFill>
                <a:schemeClr val="tx1">
                  <a:lumMod val="65000"/>
                  <a:lumOff val="35000"/>
                </a:schemeClr>
              </a:solidFill>
              <a:latin typeface="Segoe UI" panose="020B0502040204020203" pitchFamily="34" charset="0"/>
              <a:cs typeface="Segoe UI" panose="020B0502040204020203" pitchFamily="34" charset="0"/>
            </a:endParaRPr>
          </a:p>
        </p:txBody>
      </p:sp>
      <p:sp>
        <p:nvSpPr>
          <p:cNvPr id="52" name="TextBox 51"/>
          <p:cNvSpPr txBox="1"/>
          <p:nvPr/>
        </p:nvSpPr>
        <p:spPr>
          <a:xfrm>
            <a:off x="22333052" y="18803619"/>
            <a:ext cx="8305800" cy="2554545"/>
          </a:xfrm>
          <a:prstGeom prst="rect">
            <a:avLst/>
          </a:prstGeom>
          <a:noFill/>
        </p:spPr>
        <p:txBody>
          <a:bodyPr>
            <a:spAutoFit/>
          </a:bodyPr>
          <a:lstStyle/>
          <a:p>
            <a:pPr algn="just">
              <a:defRPr/>
            </a:pPr>
            <a:r>
              <a:rPr lang="en-US" sz="3200" dirty="0">
                <a:solidFill>
                  <a:schemeClr val="tx1">
                    <a:lumMod val="65000"/>
                    <a:lumOff val="35000"/>
                  </a:schemeClr>
                </a:solidFill>
                <a:latin typeface="Segoe UI" panose="020B0502040204020203" pitchFamily="34" charset="0"/>
                <a:cs typeface="Segoe UI" panose="020B0502040204020203" pitchFamily="34" charset="0"/>
              </a:rPr>
              <a:t>The system was implemented </a:t>
            </a:r>
            <a:r>
              <a:rPr lang="en-US" sz="3200" dirty="0" smtClean="0">
                <a:solidFill>
                  <a:schemeClr val="tx1">
                    <a:lumMod val="65000"/>
                    <a:lumOff val="35000"/>
                  </a:schemeClr>
                </a:solidFill>
                <a:latin typeface="Segoe UI" panose="020B0502040204020203" pitchFamily="34" charset="0"/>
                <a:cs typeface="Segoe UI" panose="020B0502040204020203" pitchFamily="34" charset="0"/>
              </a:rPr>
              <a:t>using Java in NetBeans IDE, Java’s Swing library </a:t>
            </a:r>
            <a:r>
              <a:rPr lang="en-US" sz="3200" dirty="0">
                <a:solidFill>
                  <a:schemeClr val="tx1">
                    <a:lumMod val="65000"/>
                    <a:lumOff val="35000"/>
                  </a:schemeClr>
                </a:solidFill>
                <a:latin typeface="Segoe UI" panose="020B0502040204020203" pitchFamily="34" charset="0"/>
                <a:cs typeface="Segoe UI" panose="020B0502040204020203" pitchFamily="34" charset="0"/>
              </a:rPr>
              <a:t>for the user </a:t>
            </a:r>
            <a:r>
              <a:rPr lang="en-US" sz="3200" dirty="0" smtClean="0">
                <a:solidFill>
                  <a:schemeClr val="tx1">
                    <a:lumMod val="65000"/>
                    <a:lumOff val="35000"/>
                  </a:schemeClr>
                </a:solidFill>
                <a:latin typeface="Segoe UI" panose="020B0502040204020203" pitchFamily="34" charset="0"/>
                <a:cs typeface="Segoe UI" panose="020B0502040204020203" pitchFamily="34" charset="0"/>
              </a:rPr>
              <a:t>interface. Microsoft’s Visio was used for designing the visual parts of the model and Excel was used for data collection.</a:t>
            </a:r>
            <a:endParaRPr lang="en-US" sz="3200" dirty="0">
              <a:solidFill>
                <a:schemeClr val="tx1">
                  <a:lumMod val="65000"/>
                  <a:lumOff val="35000"/>
                </a:schemeClr>
              </a:solidFill>
              <a:latin typeface="Segoe UI" panose="020B0502040204020203" pitchFamily="34" charset="0"/>
              <a:cs typeface="Segoe UI" panose="020B0502040204020203" pitchFamily="34" charset="0"/>
            </a:endParaRPr>
          </a:p>
        </p:txBody>
      </p:sp>
      <p:sp>
        <p:nvSpPr>
          <p:cNvPr id="53" name="TextBox 52"/>
          <p:cNvSpPr txBox="1"/>
          <p:nvPr/>
        </p:nvSpPr>
        <p:spPr>
          <a:xfrm>
            <a:off x="1555750" y="32326263"/>
            <a:ext cx="8305800" cy="3416320"/>
          </a:xfrm>
          <a:prstGeom prst="rect">
            <a:avLst/>
          </a:prstGeom>
          <a:noFill/>
        </p:spPr>
        <p:txBody>
          <a:bodyPr>
            <a:spAutoFit/>
          </a:bodyPr>
          <a:lstStyle/>
          <a:p>
            <a:pPr algn="just">
              <a:defRPr/>
            </a:pPr>
            <a:r>
              <a:rPr lang="en-US" sz="3600" dirty="0">
                <a:solidFill>
                  <a:schemeClr val="tx1">
                    <a:lumMod val="65000"/>
                    <a:lumOff val="35000"/>
                  </a:schemeClr>
                </a:solidFill>
                <a:latin typeface="Segoe UI" panose="020B0502040204020203" pitchFamily="34" charset="0"/>
                <a:cs typeface="Segoe UI" panose="020B0502040204020203" pitchFamily="34" charset="0"/>
              </a:rPr>
              <a:t>The system was verified by developing a set of unit test with </a:t>
            </a:r>
            <a:r>
              <a:rPr lang="en-US" sz="3600" dirty="0" smtClean="0">
                <a:solidFill>
                  <a:schemeClr val="tx1">
                    <a:lumMod val="65000"/>
                    <a:lumOff val="35000"/>
                  </a:schemeClr>
                </a:solidFill>
                <a:latin typeface="Segoe UI" panose="020B0502040204020203" pitchFamily="34" charset="0"/>
                <a:cs typeface="Segoe UI" panose="020B0502040204020203" pitchFamily="34" charset="0"/>
              </a:rPr>
              <a:t>NetBeans’ JUnit </a:t>
            </a:r>
            <a:r>
              <a:rPr lang="en-US" sz="3600" dirty="0">
                <a:solidFill>
                  <a:schemeClr val="tx1">
                    <a:lumMod val="65000"/>
                    <a:lumOff val="35000"/>
                  </a:schemeClr>
                </a:solidFill>
                <a:latin typeface="Segoe UI" panose="020B0502040204020203" pitchFamily="34" charset="0"/>
                <a:cs typeface="Segoe UI" panose="020B0502040204020203" pitchFamily="34" charset="0"/>
              </a:rPr>
              <a:t>in order to verify the functionality of the </a:t>
            </a:r>
            <a:r>
              <a:rPr lang="en-US" sz="3600" dirty="0" smtClean="0">
                <a:solidFill>
                  <a:schemeClr val="tx1">
                    <a:lumMod val="65000"/>
                    <a:lumOff val="35000"/>
                  </a:schemeClr>
                </a:solidFill>
                <a:latin typeface="Segoe UI" panose="020B0502040204020203" pitchFamily="34" charset="0"/>
                <a:cs typeface="Segoe UI" panose="020B0502040204020203" pitchFamily="34" charset="0"/>
              </a:rPr>
              <a:t>system. </a:t>
            </a:r>
            <a:r>
              <a:rPr lang="en-US" sz="3600" dirty="0">
                <a:solidFill>
                  <a:schemeClr val="tx1">
                    <a:lumMod val="65000"/>
                    <a:lumOff val="35000"/>
                  </a:schemeClr>
                </a:solidFill>
                <a:latin typeface="Segoe UI" panose="020B0502040204020203" pitchFamily="34" charset="0"/>
                <a:cs typeface="Segoe UI" panose="020B0502040204020203" pitchFamily="34" charset="0"/>
              </a:rPr>
              <a:t>Manual system tests where also performed as adequate for UI testing purposes.</a:t>
            </a:r>
          </a:p>
        </p:txBody>
      </p:sp>
      <p:sp>
        <p:nvSpPr>
          <p:cNvPr id="54" name="TextBox 53"/>
          <p:cNvSpPr txBox="1"/>
          <p:nvPr/>
        </p:nvSpPr>
        <p:spPr>
          <a:xfrm>
            <a:off x="11963400" y="18516600"/>
            <a:ext cx="8305800" cy="3046988"/>
          </a:xfrm>
          <a:prstGeom prst="rect">
            <a:avLst/>
          </a:prstGeom>
          <a:noFill/>
        </p:spPr>
        <p:txBody>
          <a:bodyPr>
            <a:spAutoFit/>
          </a:bodyPr>
          <a:lstStyle/>
          <a:p>
            <a:pPr algn="just">
              <a:defRPr/>
            </a:pPr>
            <a:r>
              <a:rPr lang="en-US" sz="3200" dirty="0">
                <a:solidFill>
                  <a:schemeClr val="tx1">
                    <a:lumMod val="65000"/>
                    <a:lumOff val="35000"/>
                  </a:schemeClr>
                </a:solidFill>
                <a:latin typeface="Segoe UI" panose="020B0502040204020203" pitchFamily="34" charset="0"/>
                <a:cs typeface="Segoe UI" panose="020B0502040204020203" pitchFamily="34" charset="0"/>
              </a:rPr>
              <a:t>The below </a:t>
            </a:r>
            <a:r>
              <a:rPr lang="en-US" sz="3200" dirty="0" smtClean="0">
                <a:solidFill>
                  <a:schemeClr val="tx1">
                    <a:lumMod val="65000"/>
                    <a:lumOff val="35000"/>
                  </a:schemeClr>
                </a:solidFill>
                <a:latin typeface="Segoe UI" panose="020B0502040204020203" pitchFamily="34" charset="0"/>
                <a:cs typeface="Segoe UI" panose="020B0502040204020203" pitchFamily="34" charset="0"/>
              </a:rPr>
              <a:t>Package </a:t>
            </a:r>
            <a:r>
              <a:rPr lang="en-US" sz="3200" dirty="0">
                <a:solidFill>
                  <a:schemeClr val="tx1">
                    <a:lumMod val="65000"/>
                    <a:lumOff val="35000"/>
                  </a:schemeClr>
                </a:solidFill>
                <a:latin typeface="Segoe UI" panose="020B0502040204020203" pitchFamily="34" charset="0"/>
                <a:cs typeface="Segoe UI" panose="020B0502040204020203" pitchFamily="34" charset="0"/>
              </a:rPr>
              <a:t>Diagram displays each of the </a:t>
            </a:r>
            <a:r>
              <a:rPr lang="en-US" sz="3200" dirty="0" smtClean="0">
                <a:solidFill>
                  <a:schemeClr val="tx1">
                    <a:lumMod val="65000"/>
                    <a:lumOff val="35000"/>
                  </a:schemeClr>
                </a:solidFill>
                <a:latin typeface="Segoe UI" panose="020B0502040204020203" pitchFamily="34" charset="0"/>
                <a:cs typeface="Segoe UI" panose="020B0502040204020203" pitchFamily="34" charset="0"/>
              </a:rPr>
              <a:t>component </a:t>
            </a:r>
            <a:r>
              <a:rPr lang="en-US" sz="3200" dirty="0">
                <a:solidFill>
                  <a:schemeClr val="tx1">
                    <a:lumMod val="65000"/>
                    <a:lumOff val="35000"/>
                  </a:schemeClr>
                </a:solidFill>
                <a:latin typeface="Segoe UI" panose="020B0502040204020203" pitchFamily="34" charset="0"/>
                <a:cs typeface="Segoe UI" panose="020B0502040204020203" pitchFamily="34" charset="0"/>
              </a:rPr>
              <a:t>necessary for the correct functioning of </a:t>
            </a:r>
            <a:r>
              <a:rPr lang="en-US" sz="3200" dirty="0" smtClean="0">
                <a:solidFill>
                  <a:schemeClr val="tx1">
                    <a:lumMod val="65000"/>
                    <a:lumOff val="35000"/>
                  </a:schemeClr>
                </a:solidFill>
                <a:latin typeface="Segoe UI" panose="020B0502040204020203" pitchFamily="34" charset="0"/>
                <a:cs typeface="Segoe UI" panose="020B0502040204020203" pitchFamily="34" charset="0"/>
              </a:rPr>
              <a:t>the Simulator. </a:t>
            </a:r>
            <a:r>
              <a:rPr lang="en-US" sz="3200" dirty="0">
                <a:solidFill>
                  <a:schemeClr val="tx1">
                    <a:lumMod val="65000"/>
                    <a:lumOff val="35000"/>
                  </a:schemeClr>
                </a:solidFill>
                <a:latin typeface="Segoe UI" panose="020B0502040204020203" pitchFamily="34" charset="0"/>
                <a:cs typeface="Segoe UI" panose="020B0502040204020203" pitchFamily="34" charset="0"/>
              </a:rPr>
              <a:t>This diagram includes </a:t>
            </a:r>
            <a:r>
              <a:rPr lang="en-US" sz="3200" dirty="0" smtClean="0">
                <a:solidFill>
                  <a:schemeClr val="tx1">
                    <a:lumMod val="65000"/>
                    <a:lumOff val="35000"/>
                  </a:schemeClr>
                </a:solidFill>
                <a:latin typeface="Segoe UI" panose="020B0502040204020203" pitchFamily="34" charset="0"/>
                <a:cs typeface="Segoe UI" panose="020B0502040204020203" pitchFamily="34" charset="0"/>
              </a:rPr>
              <a:t>components such as entities, GUI, simulation, statistics, events, organization and their relationship to each other. </a:t>
            </a:r>
            <a:endParaRPr lang="en-US" sz="3200" dirty="0">
              <a:solidFill>
                <a:schemeClr val="tx1">
                  <a:lumMod val="65000"/>
                  <a:lumOff val="35000"/>
                </a:schemeClr>
              </a:solidFill>
              <a:latin typeface="Segoe UI" panose="020B0502040204020203" pitchFamily="34" charset="0"/>
              <a:cs typeface="Segoe UI" panose="020B0502040204020203" pitchFamily="34" charset="0"/>
            </a:endParaRPr>
          </a:p>
        </p:txBody>
      </p:sp>
      <p:sp>
        <p:nvSpPr>
          <p:cNvPr id="3112" name="Rectangle 1"/>
          <p:cNvSpPr>
            <a:spLocks noChangeArrowheads="1"/>
          </p:cNvSpPr>
          <p:nvPr/>
        </p:nvSpPr>
        <p:spPr bwMode="auto">
          <a:xfrm>
            <a:off x="-114300" y="41616313"/>
            <a:ext cx="33032700" cy="2274887"/>
          </a:xfrm>
          <a:prstGeom prst="rect">
            <a:avLst/>
          </a:prstGeom>
          <a:solidFill>
            <a:srgbClr val="FFFFFF"/>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113" name="Text Box 72"/>
          <p:cNvSpPr txBox="1">
            <a:spLocks noChangeArrowheads="1"/>
          </p:cNvSpPr>
          <p:nvPr/>
        </p:nvSpPr>
        <p:spPr bwMode="auto">
          <a:xfrm>
            <a:off x="762000" y="42900600"/>
            <a:ext cx="31394400" cy="499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wrap="square" lIns="98655" tIns="49327" rIns="98655" bIns="49327">
            <a:spAutoFit/>
          </a:bodyPr>
          <a:lstStyle>
            <a:lvl1pPr marL="493713" indent="-493713"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
                <a:srgbClr val="3333CC"/>
              </a:buClr>
              <a:buFontTx/>
              <a:buNone/>
            </a:pPr>
            <a:r>
              <a:rPr lang="en-US" altLang="en-US" sz="2600" dirty="0">
                <a:solidFill>
                  <a:srgbClr val="998B7E"/>
                </a:solidFill>
              </a:rPr>
              <a:t>The material presented in this poster is based upon the work supported by </a:t>
            </a:r>
            <a:r>
              <a:rPr lang="en-US" altLang="en-US" sz="2600" dirty="0" smtClean="0">
                <a:solidFill>
                  <a:srgbClr val="998B7E"/>
                </a:solidFill>
              </a:rPr>
              <a:t>FIU. </a:t>
            </a:r>
            <a:r>
              <a:rPr lang="en-US" altLang="en-US" sz="2600" dirty="0">
                <a:solidFill>
                  <a:srgbClr val="998B7E"/>
                </a:solidFill>
              </a:rPr>
              <a:t>I am thankful to the help that I received from my group members: </a:t>
            </a:r>
            <a:r>
              <a:rPr lang="en-US" altLang="en-US" sz="2600" dirty="0" smtClean="0">
                <a:solidFill>
                  <a:srgbClr val="998B7E"/>
                </a:solidFill>
              </a:rPr>
              <a:t>Daniel Costa e </a:t>
            </a:r>
            <a:r>
              <a:rPr lang="en-US" altLang="en-US" sz="2600" dirty="0">
                <a:solidFill>
                  <a:srgbClr val="998B7E"/>
                </a:solidFill>
              </a:rPr>
              <a:t>S</a:t>
            </a:r>
            <a:r>
              <a:rPr lang="en-US" altLang="en-US" sz="2600" dirty="0" smtClean="0">
                <a:solidFill>
                  <a:srgbClr val="998B7E"/>
                </a:solidFill>
              </a:rPr>
              <a:t>a and development guidance from Charaf Azzouzi</a:t>
            </a:r>
            <a:endParaRPr lang="en-US" altLang="en-US" sz="2600" dirty="0">
              <a:solidFill>
                <a:srgbClr val="998B7E"/>
              </a:solidFill>
            </a:endParaRPr>
          </a:p>
        </p:txBody>
      </p:sp>
      <p:sp>
        <p:nvSpPr>
          <p:cNvPr id="3114" name="Text Box 19"/>
          <p:cNvSpPr txBox="1">
            <a:spLocks noChangeArrowheads="1"/>
          </p:cNvSpPr>
          <p:nvPr/>
        </p:nvSpPr>
        <p:spPr bwMode="auto">
          <a:xfrm>
            <a:off x="914400" y="41941750"/>
            <a:ext cx="6640513"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5400">
                <a:solidFill>
                  <a:srgbClr val="998B7E"/>
                </a:solidFill>
                <a:latin typeface="Segoe UI" panose="020B0502040204020203" pitchFamily="34" charset="0"/>
                <a:cs typeface="Segoe UI" panose="020B0502040204020203" pitchFamily="34" charset="0"/>
              </a:rPr>
              <a:t>Acknowledgement</a:t>
            </a:r>
          </a:p>
        </p:txBody>
      </p:sp>
      <p:sp>
        <p:nvSpPr>
          <p:cNvPr id="3115" name="TextBox 26"/>
          <p:cNvSpPr txBox="1">
            <a:spLocks noChangeArrowheads="1"/>
          </p:cNvSpPr>
          <p:nvPr/>
        </p:nvSpPr>
        <p:spPr bwMode="auto">
          <a:xfrm>
            <a:off x="1393824" y="28673258"/>
            <a:ext cx="8467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2800" dirty="0"/>
              <a:t>Figure </a:t>
            </a:r>
            <a:r>
              <a:rPr lang="en-US" altLang="en-US" sz="2800" dirty="0" smtClean="0"/>
              <a:t>1.1: Model Lane Graph </a:t>
            </a:r>
            <a:endParaRPr lang="en-US" altLang="en-US" sz="2800" dirty="0"/>
          </a:p>
        </p:txBody>
      </p:sp>
      <p:sp>
        <p:nvSpPr>
          <p:cNvPr id="3116" name="TextBox 90"/>
          <p:cNvSpPr txBox="1">
            <a:spLocks noChangeArrowheads="1"/>
          </p:cNvSpPr>
          <p:nvPr/>
        </p:nvSpPr>
        <p:spPr bwMode="auto">
          <a:xfrm>
            <a:off x="11953875" y="28694063"/>
            <a:ext cx="8467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2800" dirty="0"/>
              <a:t>Figure 1.2: </a:t>
            </a:r>
            <a:r>
              <a:rPr lang="en-US" altLang="en-US" sz="2800" dirty="0" smtClean="0"/>
              <a:t>Package Diagram</a:t>
            </a:r>
            <a:endParaRPr lang="en-US" altLang="en-US" sz="2800" dirty="0"/>
          </a:p>
        </p:txBody>
      </p:sp>
      <p:sp>
        <p:nvSpPr>
          <p:cNvPr id="3118" name="TextBox 93"/>
          <p:cNvSpPr txBox="1">
            <a:spLocks noChangeArrowheads="1"/>
          </p:cNvSpPr>
          <p:nvPr/>
        </p:nvSpPr>
        <p:spPr bwMode="auto">
          <a:xfrm>
            <a:off x="11887200" y="40462200"/>
            <a:ext cx="84661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2000" b="1" dirty="0"/>
              <a:t>Figure 1.4: Screenshot of </a:t>
            </a:r>
            <a:r>
              <a:rPr lang="en-US" altLang="en-US" sz="2000" b="1" dirty="0" smtClean="0"/>
              <a:t>UI, representing SW 8</a:t>
            </a:r>
            <a:r>
              <a:rPr lang="en-US" altLang="en-US" sz="2000" b="1" baseline="30000" dirty="0" smtClean="0"/>
              <a:t>th</a:t>
            </a:r>
            <a:r>
              <a:rPr lang="en-US" altLang="en-US" sz="2000" b="1" dirty="0" smtClean="0"/>
              <a:t> Str</a:t>
            </a:r>
            <a:endParaRPr lang="en-US" altLang="en-US" sz="2000" b="1" dirty="0"/>
          </a:p>
        </p:txBody>
      </p:sp>
      <p:sp>
        <p:nvSpPr>
          <p:cNvPr id="31" name="TextBox 30"/>
          <p:cNvSpPr txBox="1"/>
          <p:nvPr/>
        </p:nvSpPr>
        <p:spPr>
          <a:xfrm>
            <a:off x="22309138" y="32277050"/>
            <a:ext cx="8313737" cy="6186309"/>
          </a:xfrm>
          <a:prstGeom prst="rect">
            <a:avLst/>
          </a:prstGeom>
          <a:noFill/>
        </p:spPr>
        <p:txBody>
          <a:bodyPr>
            <a:spAutoFit/>
          </a:bodyPr>
          <a:lstStyle/>
          <a:p>
            <a:pPr algn="just">
              <a:defRPr/>
            </a:pPr>
            <a:r>
              <a:rPr lang="en-US" sz="3600" dirty="0">
                <a:solidFill>
                  <a:schemeClr val="tx1">
                    <a:lumMod val="65000"/>
                    <a:lumOff val="35000"/>
                  </a:schemeClr>
                </a:solidFill>
                <a:latin typeface="Segoe UI" panose="020B0502040204020203" pitchFamily="34" charset="0"/>
                <a:cs typeface="Segoe UI" panose="020B0502040204020203" pitchFamily="34" charset="0"/>
              </a:rPr>
              <a:t>This project </a:t>
            </a:r>
            <a:r>
              <a:rPr lang="en-US" sz="3600" dirty="0" smtClean="0">
                <a:solidFill>
                  <a:schemeClr val="tx1">
                    <a:lumMod val="65000"/>
                    <a:lumOff val="35000"/>
                  </a:schemeClr>
                </a:solidFill>
                <a:latin typeface="Segoe UI" panose="020B0502040204020203" pitchFamily="34" charset="0"/>
                <a:cs typeface="Segoe UI" panose="020B0502040204020203" pitchFamily="34" charset="0"/>
              </a:rPr>
              <a:t>allows us to observe Sweetwater’s  traffic simulation for SW 8</a:t>
            </a:r>
            <a:r>
              <a:rPr lang="en-US" sz="3600" baseline="30000" dirty="0" smtClean="0">
                <a:solidFill>
                  <a:schemeClr val="tx1">
                    <a:lumMod val="65000"/>
                    <a:lumOff val="35000"/>
                  </a:schemeClr>
                </a:solidFill>
                <a:latin typeface="Segoe UI" panose="020B0502040204020203" pitchFamily="34" charset="0"/>
                <a:cs typeface="Segoe UI" panose="020B0502040204020203" pitchFamily="34" charset="0"/>
              </a:rPr>
              <a:t>th</a:t>
            </a:r>
            <a:r>
              <a:rPr lang="en-US" sz="3600" dirty="0" smtClean="0">
                <a:solidFill>
                  <a:schemeClr val="tx1">
                    <a:lumMod val="65000"/>
                    <a:lumOff val="35000"/>
                  </a:schemeClr>
                </a:solidFill>
                <a:latin typeface="Segoe UI" panose="020B0502040204020203" pitchFamily="34" charset="0"/>
                <a:cs typeface="Segoe UI" panose="020B0502040204020203" pitchFamily="34" charset="0"/>
              </a:rPr>
              <a:t> Str and Flagler Str. Careful observation of the Sweetwater model may encourage important traffic improvements as well as provide knowledge about traffic to the City infrastructure. </a:t>
            </a:r>
          </a:p>
          <a:p>
            <a:pPr algn="just">
              <a:defRPr/>
            </a:pPr>
            <a:r>
              <a:rPr lang="en-US" sz="3600" dirty="0" smtClean="0">
                <a:solidFill>
                  <a:schemeClr val="tx1">
                    <a:lumMod val="65000"/>
                    <a:lumOff val="35000"/>
                  </a:schemeClr>
                </a:solidFill>
                <a:latin typeface="Segoe UI" panose="020B0502040204020203" pitchFamily="34" charset="0"/>
                <a:cs typeface="Segoe UI" panose="020B0502040204020203" pitchFamily="34" charset="0"/>
              </a:rPr>
              <a:t>Agent-based traffic simulation system can be applied to any city area model troubled by traffic congestions.</a:t>
            </a:r>
            <a:endParaRPr lang="en-US" sz="3600" dirty="0">
              <a:solidFill>
                <a:schemeClr val="tx1">
                  <a:lumMod val="65000"/>
                  <a:lumOff val="35000"/>
                </a:schemeClr>
              </a:solidFill>
              <a:latin typeface="Segoe UI" panose="020B0502040204020203" pitchFamily="34" charset="0"/>
              <a:cs typeface="Segoe UI" panose="020B0502040204020203" pitchFamily="34" charset="0"/>
            </a:endParaRPr>
          </a:p>
        </p:txBody>
      </p:sp>
      <p:sp>
        <p:nvSpPr>
          <p:cNvPr id="75" name="TextBox 74"/>
          <p:cNvSpPr txBox="1"/>
          <p:nvPr/>
        </p:nvSpPr>
        <p:spPr>
          <a:xfrm>
            <a:off x="1674813" y="18669000"/>
            <a:ext cx="8305800" cy="1077218"/>
          </a:xfrm>
          <a:prstGeom prst="rect">
            <a:avLst/>
          </a:prstGeom>
          <a:noFill/>
        </p:spPr>
        <p:txBody>
          <a:bodyPr>
            <a:spAutoFit/>
          </a:bodyPr>
          <a:lstStyle/>
          <a:p>
            <a:pPr algn="just">
              <a:defRPr/>
            </a:pPr>
            <a:r>
              <a:rPr lang="en-US" sz="3200" dirty="0">
                <a:solidFill>
                  <a:schemeClr val="tx1">
                    <a:lumMod val="65000"/>
                    <a:lumOff val="35000"/>
                  </a:schemeClr>
                </a:solidFill>
                <a:latin typeface="Segoe UI" panose="020B0502040204020203" pitchFamily="34" charset="0"/>
                <a:cs typeface="Segoe UI" panose="020B0502040204020203" pitchFamily="34" charset="0"/>
              </a:rPr>
              <a:t>The following is the </a:t>
            </a:r>
            <a:r>
              <a:rPr lang="en-US" sz="3200" dirty="0" smtClean="0">
                <a:solidFill>
                  <a:schemeClr val="tx1">
                    <a:lumMod val="65000"/>
                    <a:lumOff val="35000"/>
                  </a:schemeClr>
                </a:solidFill>
                <a:latin typeface="Segoe UI" panose="020B0502040204020203" pitchFamily="34" charset="0"/>
                <a:cs typeface="Segoe UI" panose="020B0502040204020203" pitchFamily="34" charset="0"/>
              </a:rPr>
              <a:t>Sweetwater’s major roads Lane Graph.</a:t>
            </a:r>
            <a:endParaRPr lang="en-US" sz="3200" dirty="0">
              <a:solidFill>
                <a:schemeClr val="tx1">
                  <a:lumMod val="65000"/>
                  <a:lumOff val="35000"/>
                </a:schemeClr>
              </a:solidFill>
              <a:latin typeface="Segoe UI" panose="020B0502040204020203" pitchFamily="34" charset="0"/>
              <a:cs typeface="Segoe UI" panose="020B0502040204020203" pitchFamily="34" charset="0"/>
            </a:endParaRPr>
          </a:p>
        </p:txBody>
      </p:sp>
      <p:pic>
        <p:nvPicPr>
          <p:cNvPr id="3128" name="Picture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04800" y="344488"/>
            <a:ext cx="9207500" cy="324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2" descr="http://cake.fiu.edu/TIGER2013/images-and-maps/jpgs/USDOT_TIGER.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60000" y="533400"/>
            <a:ext cx="93726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9"/>
          <a:stretch>
            <a:fillRect/>
          </a:stretch>
        </p:blipFill>
        <p:spPr>
          <a:xfrm>
            <a:off x="24155400" y="1752600"/>
            <a:ext cx="7953154" cy="838200"/>
          </a:xfrm>
          <a:prstGeom prst="rect">
            <a:avLst/>
          </a:prstGeom>
        </p:spPr>
      </p:pic>
      <p:pic>
        <p:nvPicPr>
          <p:cNvPr id="9" name="Picture 8"/>
          <p:cNvPicPr>
            <a:picLocks noChangeAspect="1"/>
          </p:cNvPicPr>
          <p:nvPr/>
        </p:nvPicPr>
        <p:blipFill>
          <a:blip r:embed="rId10"/>
          <a:stretch>
            <a:fillRect/>
          </a:stretch>
        </p:blipFill>
        <p:spPr>
          <a:xfrm>
            <a:off x="22440900" y="21664551"/>
            <a:ext cx="3429000" cy="1734074"/>
          </a:xfrm>
          <a:prstGeom prst="rect">
            <a:avLst/>
          </a:prstGeom>
        </p:spPr>
      </p:pic>
      <p:pic>
        <p:nvPicPr>
          <p:cNvPr id="10" name="Picture 9"/>
          <p:cNvPicPr>
            <a:picLocks noChangeAspect="1"/>
          </p:cNvPicPr>
          <p:nvPr/>
        </p:nvPicPr>
        <p:blipFill>
          <a:blip r:embed="rId11"/>
          <a:stretch>
            <a:fillRect/>
          </a:stretch>
        </p:blipFill>
        <p:spPr>
          <a:xfrm>
            <a:off x="22440900" y="24458527"/>
            <a:ext cx="1943100" cy="1771650"/>
          </a:xfrm>
          <a:prstGeom prst="rect">
            <a:avLst/>
          </a:prstGeom>
        </p:spPr>
      </p:pic>
      <p:pic>
        <p:nvPicPr>
          <p:cNvPr id="12" name="Picture 11"/>
          <p:cNvPicPr>
            <a:picLocks noChangeAspect="1"/>
          </p:cNvPicPr>
          <p:nvPr/>
        </p:nvPicPr>
        <p:blipFill>
          <a:blip r:embed="rId12"/>
          <a:stretch>
            <a:fillRect/>
          </a:stretch>
        </p:blipFill>
        <p:spPr>
          <a:xfrm>
            <a:off x="25329098" y="24536180"/>
            <a:ext cx="1476375" cy="1495425"/>
          </a:xfrm>
          <a:prstGeom prst="rect">
            <a:avLst/>
          </a:prstGeom>
        </p:spPr>
      </p:pic>
      <p:pic>
        <p:nvPicPr>
          <p:cNvPr id="13" name="Picture 1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734800" y="21945600"/>
            <a:ext cx="8915400" cy="6553200"/>
          </a:xfrm>
          <a:prstGeom prst="rect">
            <a:avLst/>
          </a:prstGeom>
        </p:spPr>
      </p:pic>
      <p:pic>
        <p:nvPicPr>
          <p:cNvPr id="8" name="Picture 7"/>
          <p:cNvPicPr>
            <a:picLocks noChangeAspect="1"/>
          </p:cNvPicPr>
          <p:nvPr/>
        </p:nvPicPr>
        <p:blipFill>
          <a:blip r:embed="rId14"/>
          <a:stretch>
            <a:fillRect/>
          </a:stretch>
        </p:blipFill>
        <p:spPr>
          <a:xfrm>
            <a:off x="11658600" y="30861000"/>
            <a:ext cx="9067800" cy="4648200"/>
          </a:xfrm>
          <a:prstGeom prst="rect">
            <a:avLst/>
          </a:prstGeom>
        </p:spPr>
      </p:pic>
      <p:sp>
        <p:nvSpPr>
          <p:cNvPr id="58" name="TextBox 93"/>
          <p:cNvSpPr txBox="1">
            <a:spLocks noChangeArrowheads="1"/>
          </p:cNvSpPr>
          <p:nvPr/>
        </p:nvSpPr>
        <p:spPr bwMode="auto">
          <a:xfrm>
            <a:off x="11811000" y="35585400"/>
            <a:ext cx="84661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2000" b="1" dirty="0"/>
              <a:t>Figure 1.4: Screenshot of </a:t>
            </a:r>
            <a:r>
              <a:rPr lang="en-US" altLang="en-US" sz="2000" b="1" dirty="0" smtClean="0"/>
              <a:t>UI, representing Flagler Str</a:t>
            </a:r>
            <a:endParaRPr lang="en-US" altLang="en-US" sz="2000" b="1" dirty="0"/>
          </a:p>
        </p:txBody>
      </p:sp>
      <p:pic>
        <p:nvPicPr>
          <p:cNvPr id="11" name="Picture 10"/>
          <p:cNvPicPr>
            <a:picLocks noChangeAspect="1"/>
          </p:cNvPicPr>
          <p:nvPr/>
        </p:nvPicPr>
        <p:blipFill>
          <a:blip r:embed="rId15"/>
          <a:stretch>
            <a:fillRect/>
          </a:stretch>
        </p:blipFill>
        <p:spPr>
          <a:xfrm>
            <a:off x="11658600" y="36042600"/>
            <a:ext cx="9067800" cy="4419600"/>
          </a:xfrm>
          <a:prstGeom prst="rect">
            <a:avLst/>
          </a:prstGeom>
        </p:spPr>
      </p:pic>
      <p:sp>
        <p:nvSpPr>
          <p:cNvPr id="61" name="TextBox 90"/>
          <p:cNvSpPr txBox="1">
            <a:spLocks noChangeArrowheads="1"/>
          </p:cNvSpPr>
          <p:nvPr/>
        </p:nvSpPr>
        <p:spPr bwMode="auto">
          <a:xfrm>
            <a:off x="22223284" y="27978859"/>
            <a:ext cx="84677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2800" dirty="0"/>
              <a:t>Figure 1.3: A sample of the frameworks, tools, and software used to implement the system</a:t>
            </a:r>
            <a:r>
              <a:rPr lang="en-US" altLang="en-US" sz="3200" dirty="0"/>
              <a:t>.</a:t>
            </a:r>
          </a:p>
        </p:txBody>
      </p:sp>
      <p:pic>
        <p:nvPicPr>
          <p:cNvPr id="15" name="Picture 14"/>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489485" y="19966378"/>
            <a:ext cx="8594827" cy="8397708"/>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13465</TotalTime>
  <Words>614</Words>
  <Application>Microsoft Office PowerPoint</Application>
  <PresentationFormat>Custom</PresentationFormat>
  <Paragraphs>31</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ＭＳ Ｐゴシック</vt:lpstr>
      <vt:lpstr>Arial</vt:lpstr>
      <vt:lpstr>Arial Black</vt:lpstr>
      <vt:lpstr>Calibri</vt:lpstr>
      <vt:lpstr>Segoe UI</vt:lpstr>
      <vt:lpstr>Diseño predeterminado</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Artiom Tiurin</cp:lastModifiedBy>
  <cp:revision>118</cp:revision>
  <dcterms:created xsi:type="dcterms:W3CDTF">2012-11-19T15:27:41Z</dcterms:created>
  <dcterms:modified xsi:type="dcterms:W3CDTF">2015-07-28T12:56:53Z</dcterms:modified>
</cp:coreProperties>
</file>