
<file path=[Content_Types].xml><?xml version="1.0" encoding="utf-8"?>
<Types xmlns="http://schemas.openxmlformats.org/package/2006/content-types">
  <Default Extension="xml" ContentType="application/xml"/>
  <Default Extension="jpg" ContentType="image/jpeg"/>
  <Default Extension="rels" ContentType="application/vnd.openxmlformats-package.relationships+xml"/>
  <Default Extension="emf" ContentType="image/x-emf"/>
  <Default Extension="vml" ContentType="application/vnd.openxmlformats-officedocument.vmlDrawing"/>
  <Default Extension="docx" ContentType="application/vnd.openxmlformats-officedocument.wordprocessingml.document"/>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embeddings/oleObject1.bin" ContentType="application/vnd.openxmlformats-officedocument.oleObject"/>
  <Override PartName="/ppt/notesSlides/notesSlide18.xml" ContentType="application/vnd.openxmlformats-officedocument.presentationml.notesSlide+xml"/>
  <Override PartName="/ppt/embeddings/oleObject2.bin" ContentType="application/vnd.openxmlformats-officedocument.oleObject"/>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sldIdLst>
    <p:sldId id="256" r:id="rId2"/>
    <p:sldId id="257" r:id="rId3"/>
    <p:sldId id="260" r:id="rId4"/>
    <p:sldId id="261" r:id="rId5"/>
    <p:sldId id="282" r:id="rId6"/>
    <p:sldId id="262" r:id="rId7"/>
    <p:sldId id="280" r:id="rId8"/>
    <p:sldId id="278" r:id="rId9"/>
    <p:sldId id="277" r:id="rId10"/>
    <p:sldId id="281" r:id="rId11"/>
    <p:sldId id="264" r:id="rId12"/>
    <p:sldId id="265" r:id="rId13"/>
    <p:sldId id="267" r:id="rId14"/>
    <p:sldId id="268" r:id="rId15"/>
    <p:sldId id="269" r:id="rId16"/>
    <p:sldId id="270" r:id="rId17"/>
    <p:sldId id="271" r:id="rId18"/>
    <p:sldId id="272" r:id="rId19"/>
    <p:sldId id="273" r:id="rId20"/>
    <p:sldId id="274"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2" autoAdjust="0"/>
    <p:restoredTop sz="84615" autoAdjust="0"/>
  </p:normalViewPr>
  <p:slideViewPr>
    <p:cSldViewPr snapToGrid="0" snapToObjects="1">
      <p:cViewPr>
        <p:scale>
          <a:sx n="66" d="100"/>
          <a:sy n="66" d="100"/>
        </p:scale>
        <p:origin x="-1656" y="-36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notesMaster" Target="notesMasters/notesMaster1.xml"/><Relationship Id="rId23" Type="http://schemas.openxmlformats.org/officeDocument/2006/relationships/printerSettings" Target="printerSettings/printerSettings1.bin"/><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8AE966-0601-4CD4-B3CF-0ADBD6755F77}" type="datetimeFigureOut">
              <a:rPr lang="en-US" smtClean="0"/>
              <a:t>7/29/15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A158F87-01AA-49DE-B795-2AE2F6AEB386}" type="slidenum">
              <a:rPr lang="en-US" smtClean="0"/>
              <a:t>‹#›</a:t>
            </a:fld>
            <a:endParaRPr lang="en-US"/>
          </a:p>
        </p:txBody>
      </p:sp>
    </p:spTree>
    <p:extLst>
      <p:ext uri="{BB962C8B-B14F-4D97-AF65-F5344CB8AC3E}">
        <p14:creationId xmlns:p14="http://schemas.microsoft.com/office/powerpoint/2010/main" val="39237541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A158F87-01AA-49DE-B795-2AE2F6AEB386}" type="slidenum">
              <a:rPr lang="en-US" smtClean="0"/>
              <a:t>1</a:t>
            </a:fld>
            <a:endParaRPr lang="en-US"/>
          </a:p>
        </p:txBody>
      </p:sp>
    </p:spTree>
    <p:extLst>
      <p:ext uri="{BB962C8B-B14F-4D97-AF65-F5344CB8AC3E}">
        <p14:creationId xmlns:p14="http://schemas.microsoft.com/office/powerpoint/2010/main" val="42625210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A158F87-01AA-49DE-B795-2AE2F6AEB386}" type="slidenum">
              <a:rPr lang="en-US" smtClean="0"/>
              <a:t>10</a:t>
            </a:fld>
            <a:endParaRPr lang="en-US"/>
          </a:p>
        </p:txBody>
      </p:sp>
    </p:spTree>
    <p:extLst>
      <p:ext uri="{BB962C8B-B14F-4D97-AF65-F5344CB8AC3E}">
        <p14:creationId xmlns:p14="http://schemas.microsoft.com/office/powerpoint/2010/main" val="30248371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dirty="0"/>
          </a:p>
        </p:txBody>
      </p:sp>
      <p:sp>
        <p:nvSpPr>
          <p:cNvPr id="4" name="Slide Number Placeholder 3"/>
          <p:cNvSpPr>
            <a:spLocks noGrp="1"/>
          </p:cNvSpPr>
          <p:nvPr>
            <p:ph type="sldNum" sz="quarter" idx="10"/>
          </p:nvPr>
        </p:nvSpPr>
        <p:spPr/>
        <p:txBody>
          <a:bodyPr/>
          <a:lstStyle/>
          <a:p>
            <a:fld id="{EA158F87-01AA-49DE-B795-2AE2F6AEB386}" type="slidenum">
              <a:rPr lang="en-US" smtClean="0"/>
              <a:t>11</a:t>
            </a:fld>
            <a:endParaRPr lang="en-US"/>
          </a:p>
        </p:txBody>
      </p:sp>
    </p:spTree>
    <p:extLst>
      <p:ext uri="{BB962C8B-B14F-4D97-AF65-F5344CB8AC3E}">
        <p14:creationId xmlns:p14="http://schemas.microsoft.com/office/powerpoint/2010/main" val="2937041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dirty="0"/>
          </a:p>
        </p:txBody>
      </p:sp>
      <p:sp>
        <p:nvSpPr>
          <p:cNvPr id="4" name="Slide Number Placeholder 3"/>
          <p:cNvSpPr>
            <a:spLocks noGrp="1"/>
          </p:cNvSpPr>
          <p:nvPr>
            <p:ph type="sldNum" sz="quarter" idx="10"/>
          </p:nvPr>
        </p:nvSpPr>
        <p:spPr/>
        <p:txBody>
          <a:bodyPr/>
          <a:lstStyle/>
          <a:p>
            <a:fld id="{EA158F87-01AA-49DE-B795-2AE2F6AEB386}" type="slidenum">
              <a:rPr lang="en-US" smtClean="0"/>
              <a:t>12</a:t>
            </a:fld>
            <a:endParaRPr lang="en-US"/>
          </a:p>
        </p:txBody>
      </p:sp>
    </p:spTree>
    <p:extLst>
      <p:ext uri="{BB962C8B-B14F-4D97-AF65-F5344CB8AC3E}">
        <p14:creationId xmlns:p14="http://schemas.microsoft.com/office/powerpoint/2010/main" val="2423170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158F87-01AA-49DE-B795-2AE2F6AEB386}" type="slidenum">
              <a:rPr lang="en-US" smtClean="0"/>
              <a:t>13</a:t>
            </a:fld>
            <a:endParaRPr lang="en-US"/>
          </a:p>
        </p:txBody>
      </p:sp>
    </p:spTree>
    <p:extLst>
      <p:ext uri="{BB962C8B-B14F-4D97-AF65-F5344CB8AC3E}">
        <p14:creationId xmlns:p14="http://schemas.microsoft.com/office/powerpoint/2010/main" val="28439985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A158F87-01AA-49DE-B795-2AE2F6AEB386}" type="slidenum">
              <a:rPr lang="en-US" smtClean="0"/>
              <a:t>14</a:t>
            </a:fld>
            <a:endParaRPr lang="en-US"/>
          </a:p>
        </p:txBody>
      </p:sp>
    </p:spTree>
    <p:extLst>
      <p:ext uri="{BB962C8B-B14F-4D97-AF65-F5344CB8AC3E}">
        <p14:creationId xmlns:p14="http://schemas.microsoft.com/office/powerpoint/2010/main" val="29908420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A158F87-01AA-49DE-B795-2AE2F6AEB386}" type="slidenum">
              <a:rPr lang="en-US" smtClean="0"/>
              <a:t>15</a:t>
            </a:fld>
            <a:endParaRPr lang="en-US"/>
          </a:p>
        </p:txBody>
      </p:sp>
    </p:spTree>
    <p:extLst>
      <p:ext uri="{BB962C8B-B14F-4D97-AF65-F5344CB8AC3E}">
        <p14:creationId xmlns:p14="http://schemas.microsoft.com/office/powerpoint/2010/main" val="12605979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A158F87-01AA-49DE-B795-2AE2F6AEB386}" type="slidenum">
              <a:rPr lang="en-US" smtClean="0"/>
              <a:t>16</a:t>
            </a:fld>
            <a:endParaRPr lang="en-US"/>
          </a:p>
        </p:txBody>
      </p:sp>
    </p:spTree>
    <p:extLst>
      <p:ext uri="{BB962C8B-B14F-4D97-AF65-F5344CB8AC3E}">
        <p14:creationId xmlns:p14="http://schemas.microsoft.com/office/powerpoint/2010/main" val="2731495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A158F87-01AA-49DE-B795-2AE2F6AEB386}" type="slidenum">
              <a:rPr lang="en-US" smtClean="0"/>
              <a:t>17</a:t>
            </a:fld>
            <a:endParaRPr lang="en-US"/>
          </a:p>
        </p:txBody>
      </p:sp>
    </p:spTree>
    <p:extLst>
      <p:ext uri="{BB962C8B-B14F-4D97-AF65-F5344CB8AC3E}">
        <p14:creationId xmlns:p14="http://schemas.microsoft.com/office/powerpoint/2010/main" val="14168521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A158F87-01AA-49DE-B795-2AE2F6AEB386}" type="slidenum">
              <a:rPr lang="en-US" smtClean="0"/>
              <a:t>18</a:t>
            </a:fld>
            <a:endParaRPr lang="en-US"/>
          </a:p>
        </p:txBody>
      </p:sp>
    </p:spTree>
    <p:extLst>
      <p:ext uri="{BB962C8B-B14F-4D97-AF65-F5344CB8AC3E}">
        <p14:creationId xmlns:p14="http://schemas.microsoft.com/office/powerpoint/2010/main" val="5653337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A158F87-01AA-49DE-B795-2AE2F6AEB386}" type="slidenum">
              <a:rPr lang="en-US" smtClean="0"/>
              <a:t>19</a:t>
            </a:fld>
            <a:endParaRPr lang="en-US"/>
          </a:p>
        </p:txBody>
      </p:sp>
    </p:spTree>
    <p:extLst>
      <p:ext uri="{BB962C8B-B14F-4D97-AF65-F5344CB8AC3E}">
        <p14:creationId xmlns:p14="http://schemas.microsoft.com/office/powerpoint/2010/main" val="36344251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eaLnBrk="1" hangingPunct="1"/>
            <a:endParaRPr lang="en-US" sz="1200" dirty="0" smtClean="0"/>
          </a:p>
        </p:txBody>
      </p:sp>
      <p:sp>
        <p:nvSpPr>
          <p:cNvPr id="4" name="Slide Number Placeholder 3"/>
          <p:cNvSpPr>
            <a:spLocks noGrp="1"/>
          </p:cNvSpPr>
          <p:nvPr>
            <p:ph type="sldNum" sz="quarter" idx="10"/>
          </p:nvPr>
        </p:nvSpPr>
        <p:spPr/>
        <p:txBody>
          <a:bodyPr/>
          <a:lstStyle/>
          <a:p>
            <a:fld id="{EA158F87-01AA-49DE-B795-2AE2F6AEB386}" type="slidenum">
              <a:rPr lang="en-US" smtClean="0"/>
              <a:t>2</a:t>
            </a:fld>
            <a:endParaRPr lang="en-US"/>
          </a:p>
        </p:txBody>
      </p:sp>
    </p:spTree>
    <p:extLst>
      <p:ext uri="{BB962C8B-B14F-4D97-AF65-F5344CB8AC3E}">
        <p14:creationId xmlns:p14="http://schemas.microsoft.com/office/powerpoint/2010/main" val="8846039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A158F87-01AA-49DE-B795-2AE2F6AEB386}" type="slidenum">
              <a:rPr lang="en-US" smtClean="0"/>
              <a:t>3</a:t>
            </a:fld>
            <a:endParaRPr lang="en-US"/>
          </a:p>
        </p:txBody>
      </p:sp>
    </p:spTree>
    <p:extLst>
      <p:ext uri="{BB962C8B-B14F-4D97-AF65-F5344CB8AC3E}">
        <p14:creationId xmlns:p14="http://schemas.microsoft.com/office/powerpoint/2010/main" val="7612274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158F87-01AA-49DE-B795-2AE2F6AEB386}" type="slidenum">
              <a:rPr lang="en-US" smtClean="0"/>
              <a:t>4</a:t>
            </a:fld>
            <a:endParaRPr lang="en-US"/>
          </a:p>
        </p:txBody>
      </p:sp>
    </p:spTree>
    <p:extLst>
      <p:ext uri="{BB962C8B-B14F-4D97-AF65-F5344CB8AC3E}">
        <p14:creationId xmlns:p14="http://schemas.microsoft.com/office/powerpoint/2010/main" val="23940692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A158F87-01AA-49DE-B795-2AE2F6AEB386}" type="slidenum">
              <a:rPr lang="en-US" smtClean="0"/>
              <a:t>5</a:t>
            </a:fld>
            <a:endParaRPr lang="en-US"/>
          </a:p>
        </p:txBody>
      </p:sp>
    </p:spTree>
    <p:extLst>
      <p:ext uri="{BB962C8B-B14F-4D97-AF65-F5344CB8AC3E}">
        <p14:creationId xmlns:p14="http://schemas.microsoft.com/office/powerpoint/2010/main" val="35005366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A158F87-01AA-49DE-B795-2AE2F6AEB386}" type="slidenum">
              <a:rPr lang="en-US" smtClean="0"/>
              <a:t>6</a:t>
            </a:fld>
            <a:endParaRPr lang="en-US"/>
          </a:p>
        </p:txBody>
      </p:sp>
    </p:spTree>
    <p:extLst>
      <p:ext uri="{BB962C8B-B14F-4D97-AF65-F5344CB8AC3E}">
        <p14:creationId xmlns:p14="http://schemas.microsoft.com/office/powerpoint/2010/main" val="30045657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A158F87-01AA-49DE-B795-2AE2F6AEB386}" type="slidenum">
              <a:rPr lang="en-US" smtClean="0"/>
              <a:t>7</a:t>
            </a:fld>
            <a:endParaRPr lang="en-US"/>
          </a:p>
        </p:txBody>
      </p:sp>
    </p:spTree>
    <p:extLst>
      <p:ext uri="{BB962C8B-B14F-4D97-AF65-F5344CB8AC3E}">
        <p14:creationId xmlns:p14="http://schemas.microsoft.com/office/powerpoint/2010/main" val="41628058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A158F87-01AA-49DE-B795-2AE2F6AEB386}" type="slidenum">
              <a:rPr lang="en-US" smtClean="0"/>
              <a:t>8</a:t>
            </a:fld>
            <a:endParaRPr lang="en-US"/>
          </a:p>
        </p:txBody>
      </p:sp>
    </p:spTree>
    <p:extLst>
      <p:ext uri="{BB962C8B-B14F-4D97-AF65-F5344CB8AC3E}">
        <p14:creationId xmlns:p14="http://schemas.microsoft.com/office/powerpoint/2010/main" val="371674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A158F87-01AA-49DE-B795-2AE2F6AEB386}" type="slidenum">
              <a:rPr lang="en-US" smtClean="0"/>
              <a:t>9</a:t>
            </a:fld>
            <a:endParaRPr lang="en-US"/>
          </a:p>
        </p:txBody>
      </p:sp>
    </p:spTree>
    <p:extLst>
      <p:ext uri="{BB962C8B-B14F-4D97-AF65-F5344CB8AC3E}">
        <p14:creationId xmlns:p14="http://schemas.microsoft.com/office/powerpoint/2010/main" val="11594093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BDF68E2-58F2-4D09-BE8B-E3BD06533059}" type="datetimeFigureOut">
              <a:rPr lang="en-US" dirty="0"/>
              <a:t>7/29/15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E2D6473-DF6D-4702-B328-E0DD40540A4E}" type="datetimeFigureOut">
              <a:rPr lang="en-US" dirty="0"/>
              <a:t>7/29/15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26F7E3A-B166-407D-9866-32884E7D5B37}" type="datetimeFigureOut">
              <a:rPr lang="en-US" dirty="0"/>
              <a:t>7/29/15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28FC5F6-F338-4AE4-BB23-26385BCFC423}" type="datetimeFigureOut">
              <a:rPr lang="en-US" dirty="0"/>
              <a:t>7/29/15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113E31D-E2AB-40D1-8B51-AFA5AFEF393A}"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0EBB0C4-6273-4C6E-B9BD-2EDC30F1CD52}" type="datetimeFigureOut">
              <a:rPr lang="en-US" dirty="0"/>
              <a:t>7/29/15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9AB4D41-86C1-4908-B66A-0B50CEB3BF29}" type="datetimeFigureOut">
              <a:rPr lang="en-US" dirty="0"/>
              <a:t>7/29/15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6426E2C-56C1-4E0D-A793-0088A7FDD37E}" type="datetimeFigureOut">
              <a:rPr lang="en-US" dirty="0"/>
              <a:t>7/29/15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8C39B41-D8B5-4052-B551-9B5525EAA8B6}" type="datetimeFigureOut">
              <a:rPr lang="en-US" dirty="0"/>
              <a:t>7/29/15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4D94136C-8742-45B2-AF27-D93DF72833A9}" type="datetimeFigureOut">
              <a:rPr lang="en-US" dirty="0"/>
              <a:t>7/29/15</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32ABBEA6-7C60-4B02-AE87-00D78D8422AF}" type="datetimeFigureOut">
              <a:rPr lang="en-US" dirty="0"/>
              <a:t>7/29/15</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9CAD897-D46E-4AD2-BD9B-49DD3E640873}" type="datetimeFigureOut">
              <a:rPr lang="en-US" dirty="0"/>
              <a:t>7/29/15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98624D31-43A5-475A-80CF-332C9F6DCF35}" type="datetimeFigureOut">
              <a:rPr lang="en-US" dirty="0"/>
              <a:t>7/29/15</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dirty="0"/>
              <a:pPr/>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6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4" Type="http://schemas.openxmlformats.org/officeDocument/2006/relationships/oleObject" Target="../embeddings/oleObject1.bin"/><Relationship Id="rId5" Type="http://schemas.openxmlformats.org/officeDocument/2006/relationships/package" Target="../embeddings/Microsoft_Word_Document1.docx"/><Relationship Id="rId6" Type="http://schemas.openxmlformats.org/officeDocument/2006/relationships/image" Target="../media/image13.emf"/><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4" Type="http://schemas.openxmlformats.org/officeDocument/2006/relationships/oleObject" Target="../embeddings/oleObject2.bin"/><Relationship Id="rId5" Type="http://schemas.openxmlformats.org/officeDocument/2006/relationships/package" Target="../embeddings/Microsoft_Word_Document2.docx"/><Relationship Id="rId6" Type="http://schemas.openxmlformats.org/officeDocument/2006/relationships/image" Target="../media/image14.emf"/><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7200" b="1" dirty="0" err="1">
                <a:solidFill>
                  <a:srgbClr val="FF0000"/>
                </a:solidFill>
                <a:latin typeface="Arial"/>
                <a:cs typeface="Arial"/>
              </a:rPr>
              <a:t>n</a:t>
            </a:r>
            <a:r>
              <a:rPr lang="en-US" sz="7200" b="1" dirty="0" err="1" smtClean="0">
                <a:solidFill>
                  <a:schemeClr val="tx1">
                    <a:lumMod val="50000"/>
                    <a:lumOff val="50000"/>
                  </a:schemeClr>
                </a:solidFill>
                <a:latin typeface="Arial"/>
                <a:cs typeface="Arial"/>
              </a:rPr>
              <a:t>ibbl</a:t>
            </a:r>
            <a:r>
              <a:rPr lang="en-US" sz="7200" dirty="0" smtClean="0">
                <a:solidFill>
                  <a:schemeClr val="tx1">
                    <a:lumMod val="50000"/>
                    <a:lumOff val="50000"/>
                  </a:schemeClr>
                </a:solidFill>
                <a:latin typeface="Arial"/>
                <a:cs typeface="Arial"/>
              </a:rPr>
              <a:t> </a:t>
            </a:r>
            <a:r>
              <a:rPr lang="en-US" sz="7200" b="1" dirty="0" smtClean="0">
                <a:solidFill>
                  <a:schemeClr val="tx1">
                    <a:lumMod val="50000"/>
                    <a:lumOff val="50000"/>
                  </a:schemeClr>
                </a:solidFill>
                <a:latin typeface="Arial"/>
                <a:cs typeface="Arial"/>
              </a:rPr>
              <a:t>2.0</a:t>
            </a:r>
            <a:endParaRPr lang="en-US" sz="7200" b="1" dirty="0">
              <a:solidFill>
                <a:schemeClr val="tx1">
                  <a:lumMod val="50000"/>
                  <a:lumOff val="50000"/>
                </a:schemeClr>
              </a:solidFill>
              <a:latin typeface="Arial"/>
              <a:cs typeface="Arial"/>
            </a:endParaRPr>
          </a:p>
        </p:txBody>
      </p:sp>
      <p:sp>
        <p:nvSpPr>
          <p:cNvPr id="3" name="Subtitle 2"/>
          <p:cNvSpPr>
            <a:spLocks noGrp="1"/>
          </p:cNvSpPr>
          <p:nvPr>
            <p:ph type="subTitle" idx="1"/>
          </p:nvPr>
        </p:nvSpPr>
        <p:spPr>
          <a:xfrm>
            <a:off x="1097280" y="4455620"/>
            <a:ext cx="10058400" cy="1143000"/>
          </a:xfrm>
        </p:spPr>
        <p:txBody>
          <a:bodyPr>
            <a:noAutofit/>
          </a:bodyPr>
          <a:lstStyle/>
          <a:p>
            <a:r>
              <a:rPr lang="en-US" b="1" spc="-50" dirty="0">
                <a:solidFill>
                  <a:schemeClr val="bg1">
                    <a:lumMod val="50000"/>
                  </a:schemeClr>
                </a:solidFill>
                <a:ea typeface="+mj-ea"/>
                <a:cs typeface="+mj-cs"/>
              </a:rPr>
              <a:t>Ivis Rodes </a:t>
            </a:r>
            <a:r>
              <a:rPr lang="en-US" b="1" spc="-50" dirty="0" smtClean="0">
                <a:solidFill>
                  <a:schemeClr val="bg1">
                    <a:lumMod val="50000"/>
                  </a:schemeClr>
                </a:solidFill>
                <a:ea typeface="+mj-ea"/>
                <a:cs typeface="+mj-cs"/>
              </a:rPr>
              <a:t>– developer, SOFTWARE TESTER</a:t>
            </a:r>
            <a:endParaRPr lang="en-US" b="1" spc="-50" dirty="0">
              <a:solidFill>
                <a:schemeClr val="bg1">
                  <a:lumMod val="50000"/>
                </a:schemeClr>
              </a:solidFill>
              <a:ea typeface="+mj-ea"/>
              <a:cs typeface="+mj-cs"/>
            </a:endParaRPr>
          </a:p>
          <a:p>
            <a:r>
              <a:rPr lang="en-US" b="1" spc="-50" dirty="0">
                <a:solidFill>
                  <a:schemeClr val="bg1">
                    <a:lumMod val="50000"/>
                  </a:schemeClr>
                </a:solidFill>
                <a:ea typeface="+mj-ea"/>
                <a:cs typeface="+mj-cs"/>
              </a:rPr>
              <a:t>Absalom </a:t>
            </a:r>
            <a:r>
              <a:rPr lang="en-US" b="1" spc="-50" dirty="0" err="1">
                <a:solidFill>
                  <a:schemeClr val="bg1">
                    <a:lumMod val="50000"/>
                  </a:schemeClr>
                </a:solidFill>
                <a:ea typeface="+mj-ea"/>
                <a:cs typeface="+mj-cs"/>
              </a:rPr>
              <a:t>lwande</a:t>
            </a:r>
            <a:r>
              <a:rPr lang="en-US" b="1" spc="-50" dirty="0">
                <a:solidFill>
                  <a:schemeClr val="bg1">
                    <a:lumMod val="50000"/>
                  </a:schemeClr>
                </a:solidFill>
                <a:ea typeface="+mj-ea"/>
                <a:cs typeface="+mj-cs"/>
              </a:rPr>
              <a:t> </a:t>
            </a:r>
            <a:r>
              <a:rPr lang="en-US" b="1" spc="-50" dirty="0" smtClean="0">
                <a:solidFill>
                  <a:schemeClr val="bg1">
                    <a:lumMod val="50000"/>
                  </a:schemeClr>
                </a:solidFill>
                <a:ea typeface="+mj-ea"/>
                <a:cs typeface="+mj-cs"/>
              </a:rPr>
              <a:t>– developer, SOFTWARE TESTER</a:t>
            </a:r>
            <a:endParaRPr lang="en-US" b="1" spc="-50" dirty="0">
              <a:solidFill>
                <a:schemeClr val="bg1">
                  <a:lumMod val="50000"/>
                </a:schemeClr>
              </a:solidFill>
              <a:ea typeface="+mj-ea"/>
              <a:cs typeface="+mj-cs"/>
            </a:endParaRPr>
          </a:p>
        </p:txBody>
      </p:sp>
      <p:sp>
        <p:nvSpPr>
          <p:cNvPr id="4" name="TextBox 3"/>
          <p:cNvSpPr txBox="1"/>
          <p:nvPr/>
        </p:nvSpPr>
        <p:spPr>
          <a:xfrm>
            <a:off x="1097280" y="1335314"/>
            <a:ext cx="9768114" cy="1323439"/>
          </a:xfrm>
          <a:prstGeom prst="rect">
            <a:avLst/>
          </a:prstGeom>
          <a:noFill/>
        </p:spPr>
        <p:txBody>
          <a:bodyPr wrap="square" rtlCol="0">
            <a:spAutoFit/>
          </a:bodyPr>
          <a:lstStyle/>
          <a:p>
            <a:pPr algn="ctr"/>
            <a:r>
              <a:rPr lang="en-US" sz="8000" dirty="0" smtClean="0">
                <a:solidFill>
                  <a:schemeClr val="bg1">
                    <a:lumMod val="50000"/>
                  </a:schemeClr>
                </a:solidFill>
                <a:latin typeface="Arial" panose="020B0604020202020204" pitchFamily="34" charset="0"/>
                <a:cs typeface="Arial" panose="020B0604020202020204" pitchFamily="34" charset="0"/>
              </a:rPr>
              <a:t>Introductory Video</a:t>
            </a:r>
            <a:endParaRPr lang="en-US" sz="8000"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04289383"/>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7F7F7F"/>
                </a:solidFill>
              </a:rPr>
              <a:t>Sequence Diagrams</a:t>
            </a:r>
            <a:endParaRPr lang="en-US" dirty="0">
              <a:solidFill>
                <a:srgbClr val="7F7F7F"/>
              </a:solidFill>
            </a:endParaRPr>
          </a:p>
        </p:txBody>
      </p:sp>
      <p:sp>
        <p:nvSpPr>
          <p:cNvPr id="3" name="Content Placeholder 2"/>
          <p:cNvSpPr>
            <a:spLocks noGrp="1"/>
          </p:cNvSpPr>
          <p:nvPr>
            <p:ph idx="1"/>
          </p:nvPr>
        </p:nvSpPr>
        <p:spPr/>
        <p:txBody>
          <a:bodyPr/>
          <a:lstStyle/>
          <a:p>
            <a:endParaRPr lang="en-US"/>
          </a:p>
        </p:txBody>
      </p:sp>
      <p:pic>
        <p:nvPicPr>
          <p:cNvPr id="13314" name="Picture 2" descr="BlogSearch.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04470" y="1787597"/>
            <a:ext cx="6753196" cy="44622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3064171"/>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7F7F7F"/>
                </a:solidFill>
              </a:rPr>
              <a:t>System Decomposition</a:t>
            </a:r>
            <a:endParaRPr lang="en-US" dirty="0">
              <a:solidFill>
                <a:srgbClr val="7F7F7F"/>
              </a:solidFill>
            </a:endParaRPr>
          </a:p>
        </p:txBody>
      </p:sp>
      <p:sp>
        <p:nvSpPr>
          <p:cNvPr id="4" name="Content Placeholder 3"/>
          <p:cNvSpPr>
            <a:spLocks noGrp="1"/>
          </p:cNvSpPr>
          <p:nvPr>
            <p:ph idx="1"/>
          </p:nvPr>
        </p:nvSpPr>
        <p:spPr/>
        <p:txBody>
          <a:bodyPr/>
          <a:lstStyle/>
          <a:p>
            <a:endParaRPr lang="en-US" dirty="0"/>
          </a:p>
        </p:txBody>
      </p:sp>
      <p:pic>
        <p:nvPicPr>
          <p:cNvPr id="2054" name="Picture 6" descr="C:\Users\Alfredo\Downloads\image0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5806" y="1876907"/>
            <a:ext cx="6625729" cy="3961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3584159"/>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7F7F7F"/>
                </a:solidFill>
              </a:rPr>
              <a:t>System Deployment</a:t>
            </a:r>
            <a:endParaRPr lang="en-US" dirty="0">
              <a:solidFill>
                <a:srgbClr val="7F7F7F"/>
              </a:solidFill>
            </a:endParaRPr>
          </a:p>
        </p:txBody>
      </p:sp>
      <p:pic>
        <p:nvPicPr>
          <p:cNvPr id="3074" name="Picture 2" descr="Screenshot 2015-07-18 08.15.00.png"/>
          <p:cNvPicPr>
            <a:picLocks noChangeAspect="1" noChangeArrowheads="1"/>
          </p:cNvPicPr>
          <p:nvPr/>
        </p:nvPicPr>
        <p:blipFill rotWithShape="1">
          <a:blip r:embed="rId3">
            <a:extLst>
              <a:ext uri="{28A0092B-C50C-407E-A947-70E740481C1C}">
                <a14:useLocalDpi xmlns:a14="http://schemas.microsoft.com/office/drawing/2010/main" val="0"/>
              </a:ext>
            </a:extLst>
          </a:blip>
          <a:srcRect l="14360" t="2727" r="12612" b="3829"/>
          <a:stretch/>
        </p:blipFill>
        <p:spPr bwMode="auto">
          <a:xfrm>
            <a:off x="2692866" y="1770233"/>
            <a:ext cx="6047151" cy="43525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4946965"/>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rgbClr val="7F7F7F"/>
                </a:solidFill>
              </a:rPr>
              <a:t>Security Privacy</a:t>
            </a:r>
          </a:p>
        </p:txBody>
      </p:sp>
      <p:sp>
        <p:nvSpPr>
          <p:cNvPr id="3" name="Content Placeholder 2"/>
          <p:cNvSpPr>
            <a:spLocks noGrp="1"/>
          </p:cNvSpPr>
          <p:nvPr>
            <p:ph idx="1"/>
          </p:nvPr>
        </p:nvSpPr>
        <p:spPr/>
        <p:txBody>
          <a:bodyPr/>
          <a:lstStyle/>
          <a:p>
            <a:pPr lvl="0">
              <a:buFont typeface="Arial" pitchFamily="34" charset="0"/>
              <a:buChar char="•"/>
            </a:pPr>
            <a:r>
              <a:rPr lang="en-US" dirty="0" smtClean="0"/>
              <a:t> </a:t>
            </a:r>
            <a:r>
              <a:rPr lang="en-US" sz="2400" dirty="0"/>
              <a:t>The publish/subscribe mechanism limits the data that can be retrieved from the server. Operations on client-side collections are by default restricted</a:t>
            </a:r>
            <a:r>
              <a:rPr lang="en-US" sz="2400" dirty="0" smtClean="0"/>
              <a:t>.</a:t>
            </a:r>
          </a:p>
          <a:p>
            <a:pPr lvl="0">
              <a:buFont typeface="Arial" pitchFamily="34" charset="0"/>
              <a:buChar char="•"/>
            </a:pPr>
            <a:r>
              <a:rPr lang="en-US" sz="2400" dirty="0"/>
              <a:t> Meteor doesn't use session cookies, which makes Cross-Site Request Forgeries (CSRF) impossible</a:t>
            </a:r>
          </a:p>
          <a:p>
            <a:pPr>
              <a:buFont typeface="Arial" pitchFamily="34" charset="0"/>
              <a:buChar char="•"/>
            </a:pPr>
            <a:r>
              <a:rPr lang="en-US" sz="2400" dirty="0" smtClean="0"/>
              <a:t> Meteor uses </a:t>
            </a:r>
            <a:r>
              <a:rPr lang="en-US" sz="2400" dirty="0" err="1" smtClean="0"/>
              <a:t>bcrypt</a:t>
            </a:r>
            <a:r>
              <a:rPr lang="en-US" sz="2400" dirty="0" smtClean="0"/>
              <a:t> to store hashed passwords. </a:t>
            </a:r>
          </a:p>
          <a:p>
            <a:pPr>
              <a:buFont typeface="Arial" pitchFamily="34" charset="0"/>
              <a:buChar char="•"/>
            </a:pPr>
            <a:endParaRPr lang="en-US" dirty="0"/>
          </a:p>
        </p:txBody>
      </p:sp>
    </p:spTree>
    <p:extLst>
      <p:ext uri="{BB962C8B-B14F-4D97-AF65-F5344CB8AC3E}">
        <p14:creationId xmlns:p14="http://schemas.microsoft.com/office/powerpoint/2010/main" val="3096254768"/>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602" y="286603"/>
            <a:ext cx="10058400" cy="1450757"/>
          </a:xfrm>
        </p:spPr>
        <p:txBody>
          <a:bodyPr/>
          <a:lstStyle/>
          <a:p>
            <a:r>
              <a:rPr lang="en-US" dirty="0">
                <a:solidFill>
                  <a:srgbClr val="7F7F7F"/>
                </a:solidFill>
              </a:rPr>
              <a:t>Class Diagrams</a:t>
            </a:r>
          </a:p>
        </p:txBody>
      </p:sp>
      <p:pic>
        <p:nvPicPr>
          <p:cNvPr id="4098" name="Picture 2" descr="classDiagram.PN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783435" y="1846263"/>
            <a:ext cx="4271713" cy="44541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2898656"/>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7F7F7F"/>
                </a:solidFill>
              </a:rPr>
              <a:t>Class Diagrams</a:t>
            </a:r>
            <a:endParaRPr lang="en-US" dirty="0"/>
          </a:p>
        </p:txBody>
      </p:sp>
      <p:sp>
        <p:nvSpPr>
          <p:cNvPr id="3" name="Content Placeholder 2"/>
          <p:cNvSpPr>
            <a:spLocks noGrp="1"/>
          </p:cNvSpPr>
          <p:nvPr>
            <p:ph idx="1"/>
          </p:nvPr>
        </p:nvSpPr>
        <p:spPr/>
        <p:txBody>
          <a:bodyPr/>
          <a:lstStyle/>
          <a:p>
            <a:endParaRPr lang="en-US"/>
          </a:p>
        </p:txBody>
      </p:sp>
      <p:pic>
        <p:nvPicPr>
          <p:cNvPr id="5122" name="Picture 2" descr="Screenshot 2015-07-23 09.46.2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44771" y="1830199"/>
            <a:ext cx="4966577" cy="43660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6575370"/>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7F7F7F"/>
                </a:solidFill>
              </a:rPr>
              <a:t>State Machine for Search in Blog</a:t>
            </a:r>
            <a:endParaRPr lang="en-US" dirty="0"/>
          </a:p>
        </p:txBody>
      </p:sp>
      <p:sp>
        <p:nvSpPr>
          <p:cNvPr id="3" name="Content Placeholder 2"/>
          <p:cNvSpPr>
            <a:spLocks noGrp="1"/>
          </p:cNvSpPr>
          <p:nvPr>
            <p:ph idx="1"/>
          </p:nvPr>
        </p:nvSpPr>
        <p:spPr/>
        <p:txBody>
          <a:bodyPr/>
          <a:lstStyle/>
          <a:p>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67314" y="1831220"/>
            <a:ext cx="4692991" cy="45062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14882018"/>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7F7F7F"/>
                </a:solidFill>
              </a:rPr>
              <a:t>Test Cases</a:t>
            </a:r>
            <a:endParaRPr lang="en-US" dirty="0"/>
          </a:p>
        </p:txBody>
      </p:sp>
      <p:sp>
        <p:nvSpPr>
          <p:cNvPr id="3" name="Content Placeholder 2"/>
          <p:cNvSpPr>
            <a:spLocks noGrp="1"/>
          </p:cNvSpPr>
          <p:nvPr>
            <p:ph idx="1"/>
          </p:nvPr>
        </p:nvSpPr>
        <p:spPr/>
        <p:txBody>
          <a:bodyPr/>
          <a:lstStyle/>
          <a:p>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148270819"/>
              </p:ext>
            </p:extLst>
          </p:nvPr>
        </p:nvGraphicFramePr>
        <p:xfrm>
          <a:off x="3159125" y="1973263"/>
          <a:ext cx="9680575" cy="3295650"/>
        </p:xfrm>
        <a:graphic>
          <a:graphicData uri="http://schemas.openxmlformats.org/presentationml/2006/ole">
            <mc:AlternateContent xmlns:mc="http://schemas.openxmlformats.org/markup-compatibility/2006">
              <mc:Choice xmlns:v="urn:schemas-microsoft-com:vml" Requires="v">
                <p:oleObj spid="_x0000_s1039" name="Document" r:id="rId5" imgW="6083300" imgH="2070100" progId="Word.Document.12">
                  <p:embed/>
                </p:oleObj>
              </mc:Choice>
              <mc:Fallback>
                <p:oleObj name="Document" r:id="rId5" imgW="6083300" imgH="2070100" progId="Word.Document.12">
                  <p:embed/>
                  <p:pic>
                    <p:nvPicPr>
                      <p:cNvPr id="0" name=""/>
                      <p:cNvPicPr/>
                      <p:nvPr/>
                    </p:nvPicPr>
                    <p:blipFill>
                      <a:blip r:embed="rId6"/>
                      <a:stretch>
                        <a:fillRect/>
                      </a:stretch>
                    </p:blipFill>
                    <p:spPr>
                      <a:xfrm>
                        <a:off x="3159125" y="1973263"/>
                        <a:ext cx="9680575" cy="3295650"/>
                      </a:xfrm>
                      <a:prstGeom prst="rect">
                        <a:avLst/>
                      </a:prstGeom>
                    </p:spPr>
                  </p:pic>
                </p:oleObj>
              </mc:Fallback>
            </mc:AlternateContent>
          </a:graphicData>
        </a:graphic>
      </p:graphicFrame>
    </p:spTree>
    <p:extLst>
      <p:ext uri="{BB962C8B-B14F-4D97-AF65-F5344CB8AC3E}">
        <p14:creationId xmlns:p14="http://schemas.microsoft.com/office/powerpoint/2010/main" val="2532713541"/>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7F7F7F"/>
                </a:solidFill>
              </a:rPr>
              <a:t>Test Cases</a:t>
            </a:r>
            <a:endParaRPr lang="en-US" dirty="0"/>
          </a:p>
        </p:txBody>
      </p:sp>
      <p:sp>
        <p:nvSpPr>
          <p:cNvPr id="3" name="Content Placeholder 2"/>
          <p:cNvSpPr>
            <a:spLocks noGrp="1"/>
          </p:cNvSpPr>
          <p:nvPr>
            <p:ph idx="1"/>
          </p:nvPr>
        </p:nvSpPr>
        <p:spPr/>
        <p:txBody>
          <a:bodyPr/>
          <a:lstStyle/>
          <a:p>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3855405492"/>
              </p:ext>
            </p:extLst>
          </p:nvPr>
        </p:nvGraphicFramePr>
        <p:xfrm>
          <a:off x="3027363" y="2119313"/>
          <a:ext cx="10077450" cy="3176587"/>
        </p:xfrm>
        <a:graphic>
          <a:graphicData uri="http://schemas.openxmlformats.org/presentationml/2006/ole">
            <mc:AlternateContent xmlns:mc="http://schemas.openxmlformats.org/markup-compatibility/2006">
              <mc:Choice xmlns:v="urn:schemas-microsoft-com:vml" Requires="v">
                <p:oleObj spid="_x0000_s2064" name="Document" r:id="rId5" imgW="6083300" imgH="1917700" progId="Word.Document.12">
                  <p:embed/>
                </p:oleObj>
              </mc:Choice>
              <mc:Fallback>
                <p:oleObj name="Document" r:id="rId5" imgW="6083300" imgH="1917700" progId="Word.Document.12">
                  <p:embed/>
                  <p:pic>
                    <p:nvPicPr>
                      <p:cNvPr id="0" name=""/>
                      <p:cNvPicPr/>
                      <p:nvPr/>
                    </p:nvPicPr>
                    <p:blipFill>
                      <a:blip r:embed="rId6"/>
                      <a:stretch>
                        <a:fillRect/>
                      </a:stretch>
                    </p:blipFill>
                    <p:spPr>
                      <a:xfrm>
                        <a:off x="3027363" y="2119313"/>
                        <a:ext cx="10077450" cy="3176587"/>
                      </a:xfrm>
                      <a:prstGeom prst="rect">
                        <a:avLst/>
                      </a:prstGeom>
                    </p:spPr>
                  </p:pic>
                </p:oleObj>
              </mc:Fallback>
            </mc:AlternateContent>
          </a:graphicData>
        </a:graphic>
      </p:graphicFrame>
    </p:spTree>
    <p:extLst>
      <p:ext uri="{BB962C8B-B14F-4D97-AF65-F5344CB8AC3E}">
        <p14:creationId xmlns:p14="http://schemas.microsoft.com/office/powerpoint/2010/main" val="348110022"/>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7F7F7F"/>
                </a:solidFill>
              </a:rPr>
              <a:t>Demo</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002873420"/>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lumMod val="50000"/>
                  </a:schemeClr>
                </a:solidFill>
              </a:rPr>
              <a:t>Problem Definition</a:t>
            </a:r>
            <a:endParaRPr lang="en-US" dirty="0">
              <a:solidFill>
                <a:schemeClr val="bg1">
                  <a:lumMod val="50000"/>
                </a:schemeClr>
              </a:solidFill>
            </a:endParaRPr>
          </a:p>
        </p:txBody>
      </p:sp>
      <p:sp>
        <p:nvSpPr>
          <p:cNvPr id="5" name="Content Placeholder 4"/>
          <p:cNvSpPr>
            <a:spLocks noGrp="1"/>
          </p:cNvSpPr>
          <p:nvPr>
            <p:ph idx="1"/>
          </p:nvPr>
        </p:nvSpPr>
        <p:spPr>
          <a:xfrm>
            <a:off x="1097280" y="1845733"/>
            <a:ext cx="10058400" cy="4194339"/>
          </a:xfrm>
        </p:spPr>
        <p:txBody>
          <a:bodyPr>
            <a:normAutofit/>
          </a:bodyPr>
          <a:lstStyle/>
          <a:p>
            <a:pPr marL="0" indent="0">
              <a:buNone/>
            </a:pPr>
            <a:r>
              <a:rPr lang="en-US" sz="2400" dirty="0"/>
              <a:t>Nibbl is a </a:t>
            </a:r>
            <a:r>
              <a:rPr lang="en-US" sz="2400" dirty="0" smtClean="0"/>
              <a:t>social website that </a:t>
            </a:r>
            <a:r>
              <a:rPr lang="en-US" sz="2400" dirty="0"/>
              <a:t>will allow people to set up </a:t>
            </a:r>
            <a:r>
              <a:rPr lang="en-US" sz="2400" dirty="0" smtClean="0"/>
              <a:t>dinner </a:t>
            </a:r>
            <a:r>
              <a:rPr lang="en-US" sz="2400" dirty="0"/>
              <a:t>events with friends in the best restaurants of the area</a:t>
            </a:r>
            <a:r>
              <a:rPr lang="en-US" sz="2400" dirty="0" smtClean="0"/>
              <a:t>. </a:t>
            </a:r>
            <a:r>
              <a:rPr lang="en-US" sz="2400" dirty="0"/>
              <a:t>It will be a social tool for restaurants, chefs and dinner guests</a:t>
            </a:r>
            <a:r>
              <a:rPr lang="en-US" sz="2400" dirty="0" smtClean="0"/>
              <a:t>.</a:t>
            </a:r>
            <a:endParaRPr lang="en-US" sz="2400" dirty="0"/>
          </a:p>
          <a:p>
            <a:pPr marL="0" indent="0">
              <a:buNone/>
            </a:pPr>
            <a:r>
              <a:rPr lang="en-US" sz="2400" dirty="0" smtClean="0"/>
              <a:t>The </a:t>
            </a:r>
            <a:r>
              <a:rPr lang="en-US" sz="2400" dirty="0"/>
              <a:t>current system has a lot of features implemented but still is not ready to launch</a:t>
            </a:r>
            <a:r>
              <a:rPr lang="en-US" sz="2400" dirty="0" smtClean="0"/>
              <a:t>. </a:t>
            </a:r>
            <a:r>
              <a:rPr lang="en-US" sz="2400" dirty="0"/>
              <a:t>Requires improvement in the look and feel and responsiveness of the pages, so they can render in all screen sizes. </a:t>
            </a:r>
            <a:endParaRPr lang="en-US" sz="2400" dirty="0" smtClean="0"/>
          </a:p>
          <a:p>
            <a:pPr marL="0" indent="0">
              <a:buNone/>
            </a:pPr>
            <a:r>
              <a:rPr lang="en-US" sz="2400" dirty="0"/>
              <a:t>The system also requires addition of features that will help improve usability and navigation within the web application. Bug fixes are also necessary on the current system to deliver expected performance.</a:t>
            </a:r>
          </a:p>
          <a:p>
            <a:endParaRPr lang="en-US" dirty="0"/>
          </a:p>
        </p:txBody>
      </p:sp>
    </p:spTree>
    <p:extLst>
      <p:ext uri="{BB962C8B-B14F-4D97-AF65-F5344CB8AC3E}">
        <p14:creationId xmlns:p14="http://schemas.microsoft.com/office/powerpoint/2010/main" val="3742596145"/>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160477" y="1846263"/>
            <a:ext cx="10058400" cy="4022725"/>
          </a:xfrm>
        </p:spPr>
        <p:txBody>
          <a:bodyPr>
            <a:normAutofit/>
          </a:bodyPr>
          <a:lstStyle/>
          <a:p>
            <a:pPr algn="ctr"/>
            <a:endParaRPr lang="en-US" sz="5400" dirty="0" smtClean="0"/>
          </a:p>
          <a:p>
            <a:pPr marL="0" indent="0" algn="ctr">
              <a:lnSpc>
                <a:spcPct val="85000"/>
              </a:lnSpc>
              <a:spcBef>
                <a:spcPct val="0"/>
              </a:spcBef>
              <a:buNone/>
            </a:pPr>
            <a:r>
              <a:rPr lang="en-US" sz="5400" spc="-50" dirty="0">
                <a:solidFill>
                  <a:srgbClr val="7F7F7F"/>
                </a:solidFill>
                <a:latin typeface="+mj-lt"/>
                <a:ea typeface="+mj-ea"/>
                <a:cs typeface="+mj-cs"/>
              </a:rPr>
              <a:t>Thank you</a:t>
            </a:r>
          </a:p>
        </p:txBody>
      </p:sp>
    </p:spTree>
    <p:extLst>
      <p:ext uri="{BB962C8B-B14F-4D97-AF65-F5344CB8AC3E}">
        <p14:creationId xmlns:p14="http://schemas.microsoft.com/office/powerpoint/2010/main" val="3256869103"/>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7F7F7F"/>
                </a:solidFill>
              </a:rPr>
              <a:t>Gantt Chart</a:t>
            </a:r>
            <a:endParaRPr lang="en-US" dirty="0">
              <a:solidFill>
                <a:srgbClr val="7F7F7F"/>
              </a:solidFill>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618371" y="1828802"/>
            <a:ext cx="6830429" cy="4427865"/>
          </a:xfrm>
        </p:spPr>
      </p:pic>
    </p:spTree>
    <p:extLst>
      <p:ext uri="{BB962C8B-B14F-4D97-AF65-F5344CB8AC3E}">
        <p14:creationId xmlns:p14="http://schemas.microsoft.com/office/powerpoint/2010/main" val="35024911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7F7F7F"/>
                </a:solidFill>
              </a:rPr>
              <a:t>User Stories</a:t>
            </a:r>
            <a:endParaRPr lang="en-US" dirty="0">
              <a:solidFill>
                <a:srgbClr val="7F7F7F"/>
              </a:solidFill>
            </a:endParaRPr>
          </a:p>
        </p:txBody>
      </p:sp>
      <p:sp>
        <p:nvSpPr>
          <p:cNvPr id="3" name="Content Placeholder 2"/>
          <p:cNvSpPr>
            <a:spLocks noGrp="1"/>
          </p:cNvSpPr>
          <p:nvPr>
            <p:ph idx="1"/>
          </p:nvPr>
        </p:nvSpPr>
        <p:spPr/>
        <p:txBody>
          <a:bodyPr>
            <a:normAutofit fontScale="92500" lnSpcReduction="20000"/>
          </a:bodyPr>
          <a:lstStyle/>
          <a:p>
            <a:pPr>
              <a:buFont typeface="Arial" pitchFamily="34" charset="0"/>
              <a:buChar char="•"/>
            </a:pPr>
            <a:r>
              <a:rPr lang="en-US" dirty="0" smtClean="0"/>
              <a:t> </a:t>
            </a:r>
            <a:r>
              <a:rPr lang="en-US" sz="2600" dirty="0" smtClean="0"/>
              <a:t>View Blog</a:t>
            </a:r>
          </a:p>
          <a:p>
            <a:pPr>
              <a:buFont typeface="Arial" pitchFamily="34" charset="0"/>
              <a:buChar char="•"/>
            </a:pPr>
            <a:r>
              <a:rPr lang="en-US" sz="2600" dirty="0" smtClean="0"/>
              <a:t> Improve User Profile page aesthetics</a:t>
            </a:r>
          </a:p>
          <a:p>
            <a:pPr>
              <a:buFont typeface="Arial" pitchFamily="34" charset="0"/>
              <a:buChar char="•"/>
            </a:pPr>
            <a:r>
              <a:rPr lang="en-US" sz="2600" dirty="0" smtClean="0"/>
              <a:t> Create “Accept Terms &amp; Conditions” template</a:t>
            </a:r>
          </a:p>
          <a:p>
            <a:pPr>
              <a:buFont typeface="Arial" pitchFamily="34" charset="0"/>
              <a:buChar char="•"/>
            </a:pPr>
            <a:r>
              <a:rPr lang="en-US" sz="2600" dirty="0" smtClean="0"/>
              <a:t> Show no notifications</a:t>
            </a:r>
          </a:p>
          <a:p>
            <a:pPr>
              <a:buFont typeface="Arial" pitchFamily="34" charset="0"/>
              <a:buChar char="•"/>
            </a:pPr>
            <a:r>
              <a:rPr lang="en-US" sz="2600" dirty="0" smtClean="0"/>
              <a:t> Add localization to User Profile page</a:t>
            </a:r>
          </a:p>
          <a:p>
            <a:pPr>
              <a:buFont typeface="Arial" pitchFamily="34" charset="0"/>
              <a:buChar char="•"/>
            </a:pPr>
            <a:r>
              <a:rPr lang="en-US" sz="2600" dirty="0" smtClean="0"/>
              <a:t> Add </a:t>
            </a:r>
            <a:r>
              <a:rPr lang="en-US" sz="2600" dirty="0"/>
              <a:t>localization to </a:t>
            </a:r>
            <a:r>
              <a:rPr lang="en-US" sz="2600" dirty="0" smtClean="0"/>
              <a:t>Home page</a:t>
            </a:r>
          </a:p>
          <a:p>
            <a:pPr>
              <a:buFont typeface="Arial" pitchFamily="34" charset="0"/>
              <a:buChar char="•"/>
            </a:pPr>
            <a:r>
              <a:rPr lang="en-US" sz="2600" dirty="0" smtClean="0"/>
              <a:t> Improve Blog Category section</a:t>
            </a:r>
          </a:p>
          <a:p>
            <a:pPr>
              <a:buFont typeface="Arial" pitchFamily="34" charset="0"/>
              <a:buChar char="•"/>
            </a:pPr>
            <a:r>
              <a:rPr lang="en-US" sz="2600" dirty="0" smtClean="0"/>
              <a:t> Select an image for the blog header</a:t>
            </a:r>
          </a:p>
          <a:p>
            <a:pPr>
              <a:buFont typeface="Arial" pitchFamily="34" charset="0"/>
              <a:buChar char="•"/>
            </a:pPr>
            <a:r>
              <a:rPr lang="en-US" sz="2600" dirty="0" smtClean="0"/>
              <a:t> Add/Remove user to/from Beta version</a:t>
            </a:r>
          </a:p>
          <a:p>
            <a:endParaRPr lang="en-US" dirty="0" smtClean="0"/>
          </a:p>
          <a:p>
            <a:endParaRPr lang="en-US" dirty="0"/>
          </a:p>
        </p:txBody>
      </p:sp>
    </p:spTree>
    <p:extLst>
      <p:ext uri="{BB962C8B-B14F-4D97-AF65-F5344CB8AC3E}">
        <p14:creationId xmlns:p14="http://schemas.microsoft.com/office/powerpoint/2010/main" val="264504952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7F7F7F"/>
                </a:solidFill>
              </a:rPr>
              <a:t>User Stories</a:t>
            </a:r>
            <a:endParaRPr lang="en-US" dirty="0">
              <a:solidFill>
                <a:srgbClr val="7F7F7F"/>
              </a:solidFill>
            </a:endParaRPr>
          </a:p>
        </p:txBody>
      </p:sp>
      <p:sp>
        <p:nvSpPr>
          <p:cNvPr id="3" name="Content Placeholder 2"/>
          <p:cNvSpPr>
            <a:spLocks noGrp="1"/>
          </p:cNvSpPr>
          <p:nvPr>
            <p:ph idx="1"/>
          </p:nvPr>
        </p:nvSpPr>
        <p:spPr/>
        <p:txBody>
          <a:bodyPr>
            <a:normAutofit fontScale="92500" lnSpcReduction="20000"/>
          </a:bodyPr>
          <a:lstStyle/>
          <a:p>
            <a:pPr>
              <a:buFont typeface="Arial" pitchFamily="34" charset="0"/>
              <a:buChar char="•"/>
            </a:pPr>
            <a:r>
              <a:rPr lang="en-US" dirty="0" smtClean="0"/>
              <a:t> </a:t>
            </a:r>
            <a:r>
              <a:rPr lang="en-US" sz="2600" dirty="0" smtClean="0"/>
              <a:t>Investigate Twitter API</a:t>
            </a:r>
          </a:p>
          <a:p>
            <a:pPr>
              <a:buFont typeface="Arial" pitchFamily="34" charset="0"/>
              <a:buChar char="•"/>
            </a:pPr>
            <a:r>
              <a:rPr lang="en-US" sz="2600" dirty="0"/>
              <a:t> </a:t>
            </a:r>
            <a:r>
              <a:rPr lang="en-US" sz="2600" dirty="0" smtClean="0"/>
              <a:t>Research how to get user’s email if signed in with Twitter</a:t>
            </a:r>
          </a:p>
          <a:p>
            <a:pPr>
              <a:buFont typeface="Arial" pitchFamily="34" charset="0"/>
              <a:buChar char="•"/>
            </a:pPr>
            <a:r>
              <a:rPr lang="en-US" sz="2600" dirty="0"/>
              <a:t> Implement get user’s email if signed in with </a:t>
            </a:r>
            <a:r>
              <a:rPr lang="en-US" sz="2600" dirty="0" smtClean="0"/>
              <a:t>Twitter</a:t>
            </a:r>
          </a:p>
          <a:p>
            <a:pPr>
              <a:buFont typeface="Arial" pitchFamily="34" charset="0"/>
              <a:buChar char="•"/>
            </a:pPr>
            <a:r>
              <a:rPr lang="en-US" sz="2600" dirty="0"/>
              <a:t> </a:t>
            </a:r>
            <a:r>
              <a:rPr lang="en-US" sz="2600" dirty="0" smtClean="0"/>
              <a:t>Improve site navigation bar</a:t>
            </a:r>
          </a:p>
          <a:p>
            <a:pPr>
              <a:buFont typeface="Arial" pitchFamily="34" charset="0"/>
              <a:buChar char="•"/>
            </a:pPr>
            <a:r>
              <a:rPr lang="en-US" sz="2600" dirty="0" smtClean="0"/>
              <a:t> Add new features to blog page</a:t>
            </a:r>
          </a:p>
          <a:p>
            <a:pPr>
              <a:buFont typeface="Arial" pitchFamily="34" charset="0"/>
              <a:buChar char="•"/>
            </a:pPr>
            <a:r>
              <a:rPr lang="en-US" sz="2600" dirty="0" smtClean="0"/>
              <a:t> Investigate search methods  for Meteor JS</a:t>
            </a:r>
          </a:p>
          <a:p>
            <a:pPr>
              <a:buFont typeface="Arial" pitchFamily="34" charset="0"/>
              <a:buChar char="•"/>
            </a:pPr>
            <a:r>
              <a:rPr lang="en-US" sz="2600" dirty="0"/>
              <a:t> </a:t>
            </a:r>
            <a:r>
              <a:rPr lang="en-US" sz="2600" dirty="0" smtClean="0"/>
              <a:t>Create blog search</a:t>
            </a:r>
          </a:p>
          <a:p>
            <a:pPr>
              <a:buFont typeface="Arial" pitchFamily="34" charset="0"/>
              <a:buChar char="•"/>
            </a:pPr>
            <a:r>
              <a:rPr lang="en-US" sz="2600" dirty="0" smtClean="0"/>
              <a:t> Create user friend list search widget</a:t>
            </a:r>
          </a:p>
          <a:p>
            <a:pPr>
              <a:buFont typeface="Arial" pitchFamily="34" charset="0"/>
              <a:buChar char="•"/>
            </a:pPr>
            <a:r>
              <a:rPr lang="en-US" sz="2600" dirty="0"/>
              <a:t> </a:t>
            </a:r>
            <a:r>
              <a:rPr lang="en-US" sz="2600" dirty="0" smtClean="0"/>
              <a:t>Fix defects found in testing</a:t>
            </a:r>
          </a:p>
          <a:p>
            <a:endParaRPr lang="en-US" dirty="0"/>
          </a:p>
        </p:txBody>
      </p:sp>
    </p:spTree>
    <p:extLst>
      <p:ext uri="{BB962C8B-B14F-4D97-AF65-F5344CB8AC3E}">
        <p14:creationId xmlns:p14="http://schemas.microsoft.com/office/powerpoint/2010/main" val="294536687"/>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7F7F7F"/>
                </a:solidFill>
              </a:rPr>
              <a:t>Use Case Diagra</a:t>
            </a:r>
            <a:r>
              <a:rPr lang="en-US" dirty="0">
                <a:solidFill>
                  <a:srgbClr val="7F7F7F"/>
                </a:solidFill>
              </a:rPr>
              <a:t>m</a:t>
            </a:r>
          </a:p>
        </p:txBody>
      </p:sp>
      <p:pic>
        <p:nvPicPr>
          <p:cNvPr id="1026" name="Picture 2" descr="UseCaseDiagramNibb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34811" y="1848462"/>
            <a:ext cx="5536734" cy="44630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2843049"/>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7F7F7F"/>
                </a:solidFill>
              </a:rPr>
              <a:t>Sequence Diagrams</a:t>
            </a:r>
            <a:endParaRPr lang="en-US" dirty="0">
              <a:solidFill>
                <a:srgbClr val="7F7F7F"/>
              </a:solidFill>
            </a:endParaRPr>
          </a:p>
        </p:txBody>
      </p:sp>
      <p:sp>
        <p:nvSpPr>
          <p:cNvPr id="3" name="Content Placeholder 2"/>
          <p:cNvSpPr>
            <a:spLocks noGrp="1"/>
          </p:cNvSpPr>
          <p:nvPr>
            <p:ph idx="1"/>
          </p:nvPr>
        </p:nvSpPr>
        <p:spPr/>
        <p:txBody>
          <a:bodyPr/>
          <a:lstStyle/>
          <a:p>
            <a:endParaRPr lang="en-US"/>
          </a:p>
        </p:txBody>
      </p:sp>
      <p:pic>
        <p:nvPicPr>
          <p:cNvPr id="11266" name="Picture 2" descr="SelectImageAsBlogHead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0111" y="1866098"/>
            <a:ext cx="5979623" cy="42578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5953245"/>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7F7F7F"/>
                </a:solidFill>
              </a:rPr>
              <a:t>Sequence Diagrams</a:t>
            </a:r>
            <a:endParaRPr lang="en-US" dirty="0">
              <a:solidFill>
                <a:srgbClr val="7F7F7F"/>
              </a:solidFill>
            </a:endParaRPr>
          </a:p>
        </p:txBody>
      </p:sp>
      <p:sp>
        <p:nvSpPr>
          <p:cNvPr id="3" name="Content Placeholder 2"/>
          <p:cNvSpPr>
            <a:spLocks noGrp="1"/>
          </p:cNvSpPr>
          <p:nvPr>
            <p:ph idx="1"/>
          </p:nvPr>
        </p:nvSpPr>
        <p:spPr/>
        <p:txBody>
          <a:bodyPr/>
          <a:lstStyle/>
          <a:p>
            <a:endParaRPr lang="en-US" dirty="0"/>
          </a:p>
        </p:txBody>
      </p:sp>
      <p:pic>
        <p:nvPicPr>
          <p:cNvPr id="12290" name="Picture 2" descr="AddUserBet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12983" y="1762540"/>
            <a:ext cx="5830364" cy="45659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9188171"/>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7F7F7F"/>
                </a:solidFill>
              </a:rPr>
              <a:t>Sequence Diagrams</a:t>
            </a:r>
            <a:endParaRPr lang="en-US" dirty="0">
              <a:solidFill>
                <a:srgbClr val="7F7F7F"/>
              </a:solidFill>
            </a:endParaRPr>
          </a:p>
        </p:txBody>
      </p:sp>
      <p:sp>
        <p:nvSpPr>
          <p:cNvPr id="3" name="Content Placeholder 2"/>
          <p:cNvSpPr>
            <a:spLocks noGrp="1"/>
          </p:cNvSpPr>
          <p:nvPr>
            <p:ph idx="1"/>
          </p:nvPr>
        </p:nvSpPr>
        <p:spPr/>
        <p:txBody>
          <a:bodyPr/>
          <a:lstStyle/>
          <a:p>
            <a:endParaRPr lang="en-US" dirty="0"/>
          </a:p>
        </p:txBody>
      </p:sp>
      <p:pic>
        <p:nvPicPr>
          <p:cNvPr id="9218" name="Picture 2" descr="Screenshot 2015-07-23 19.38.3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7047" y="1768781"/>
            <a:ext cx="5572818" cy="45145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4481981"/>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Retrospect">
  <a:themeElements>
    <a:clrScheme name="Apothecary">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Retrospect">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Solstice.thmx</Template>
  <TotalTime>1957</TotalTime>
  <Words>341</Words>
  <Application>Microsoft Macintosh PowerPoint</Application>
  <PresentationFormat>Custom</PresentationFormat>
  <Paragraphs>67</Paragraphs>
  <Slides>20</Slides>
  <Notes>19</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20</vt:i4>
      </vt:variant>
    </vt:vector>
  </HeadingPairs>
  <TitlesOfParts>
    <vt:vector size="22" baseType="lpstr">
      <vt:lpstr>Retrospect</vt:lpstr>
      <vt:lpstr>Document</vt:lpstr>
      <vt:lpstr>nibbl 2.0</vt:lpstr>
      <vt:lpstr>Problem Definition</vt:lpstr>
      <vt:lpstr>Gantt Chart</vt:lpstr>
      <vt:lpstr>User Stories</vt:lpstr>
      <vt:lpstr>User Stories</vt:lpstr>
      <vt:lpstr>Use Case Diagram</vt:lpstr>
      <vt:lpstr>Sequence Diagrams</vt:lpstr>
      <vt:lpstr>Sequence Diagrams</vt:lpstr>
      <vt:lpstr>Sequence Diagrams</vt:lpstr>
      <vt:lpstr>Sequence Diagrams</vt:lpstr>
      <vt:lpstr>System Decomposition</vt:lpstr>
      <vt:lpstr>System Deployment</vt:lpstr>
      <vt:lpstr>Security Privacy</vt:lpstr>
      <vt:lpstr>Class Diagrams</vt:lpstr>
      <vt:lpstr>Class Diagrams</vt:lpstr>
      <vt:lpstr>State Machine for Search in Blog</vt:lpstr>
      <vt:lpstr>Test Cases</vt:lpstr>
      <vt:lpstr>Test Cases</vt:lpstr>
      <vt:lpstr>Demo</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ivis</dc:title>
  <dc:creator>Alfredo Blanco</dc:creator>
  <cp:lastModifiedBy>Ivis Rodes</cp:lastModifiedBy>
  <cp:revision>44</cp:revision>
  <dcterms:created xsi:type="dcterms:W3CDTF">2015-07-25T18:24:58Z</dcterms:created>
  <dcterms:modified xsi:type="dcterms:W3CDTF">2015-07-30T01:08:38Z</dcterms:modified>
</cp:coreProperties>
</file>