
<file path=[Content_Types].xml><?xml version="1.0" encoding="utf-8"?>
<Types xmlns="http://schemas.openxmlformats.org/package/2006/content-types">
  <Default Extension="xml" ContentType="application/xml"/>
  <Default Extension="jpg" ContentType="image/jpeg"/>
  <Default Extension="rels" ContentType="application/vnd.openxmlformats-package.relationships+xml"/>
  <Default Extension="emf" ContentType="image/x-emf"/>
  <Default Extension="vml" ContentType="application/vnd.openxmlformats-officedocument.vmlDrawing"/>
  <Default Extension="docx" ContentType="application/vnd.openxmlformats-officedocument.wordprocessingml.document"/>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6"/>
  </p:notesMasterIdLst>
  <p:sldIdLst>
    <p:sldId id="283" r:id="rId2"/>
    <p:sldId id="257" r:id="rId3"/>
    <p:sldId id="260" r:id="rId4"/>
    <p:sldId id="261" r:id="rId5"/>
    <p:sldId id="262" r:id="rId6"/>
    <p:sldId id="281" r:id="rId7"/>
    <p:sldId id="264" r:id="rId8"/>
    <p:sldId id="265" r:id="rId9"/>
    <p:sldId id="267" r:id="rId10"/>
    <p:sldId id="285" r:id="rId11"/>
    <p:sldId id="284" r:id="rId12"/>
    <p:sldId id="271" r:id="rId13"/>
    <p:sldId id="272" r:id="rId14"/>
    <p:sldId id="274"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90" autoAdjust="0"/>
    <p:restoredTop sz="84544" autoAdjust="0"/>
  </p:normalViewPr>
  <p:slideViewPr>
    <p:cSldViewPr snapToGrid="0" snapToObjects="1">
      <p:cViewPr>
        <p:scale>
          <a:sx n="66" d="100"/>
          <a:sy n="66" d="100"/>
        </p:scale>
        <p:origin x="-1736" y="-392"/>
      </p:cViewPr>
      <p:guideLst>
        <p:guide orient="horz" pos="2160"/>
        <p:guide pos="3840"/>
      </p:guideLst>
    </p:cSldViewPr>
  </p:slideViewPr>
  <p:outlineViewPr>
    <p:cViewPr>
      <p:scale>
        <a:sx n="33" d="100"/>
        <a:sy n="33" d="100"/>
      </p:scale>
      <p:origin x="0" y="280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heme" Target="theme/theme1.xml"/><Relationship Id="rId2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notesMaster" Target="notesMasters/notesMaster1.xml"/><Relationship Id="rId17" Type="http://schemas.openxmlformats.org/officeDocument/2006/relationships/printerSettings" Target="printerSettings/printerSettings1.bin"/><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8AE966-0601-4CD4-B3CF-0ADBD6755F77}" type="datetimeFigureOut">
              <a:rPr lang="en-US" smtClean="0"/>
              <a:t>7/28/15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A158F87-01AA-49DE-B795-2AE2F6AEB386}" type="slidenum">
              <a:rPr lang="en-US" smtClean="0"/>
              <a:t>‹#›</a:t>
            </a:fld>
            <a:endParaRPr lang="en-US"/>
          </a:p>
        </p:txBody>
      </p:sp>
    </p:spTree>
    <p:extLst>
      <p:ext uri="{BB962C8B-B14F-4D97-AF65-F5344CB8AC3E}">
        <p14:creationId xmlns:p14="http://schemas.microsoft.com/office/powerpoint/2010/main" val="39237541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Good morning and welcome. </a:t>
            </a:r>
          </a:p>
          <a:p>
            <a:r>
              <a:rPr lang="en-US" sz="1200" kern="1200" dirty="0" smtClean="0">
                <a:solidFill>
                  <a:schemeClr val="tx1"/>
                </a:solidFill>
                <a:effectLst/>
                <a:latin typeface="+mn-lt"/>
                <a:ea typeface="+mn-ea"/>
                <a:cs typeface="+mn-cs"/>
              </a:rPr>
              <a:t>Thank you for attending my final presentation.</a:t>
            </a:r>
          </a:p>
          <a:p>
            <a:r>
              <a:rPr lang="en-US" sz="1200" kern="1200" dirty="0" smtClean="0">
                <a:solidFill>
                  <a:schemeClr val="tx1"/>
                </a:solidFill>
                <a:effectLst/>
                <a:latin typeface="+mn-lt"/>
                <a:ea typeface="+mn-ea"/>
                <a:cs typeface="+mn-cs"/>
              </a:rPr>
              <a:t>My name is Ivis Rodes and I will presenting </a:t>
            </a:r>
            <a:r>
              <a:rPr lang="en-US" sz="1200" kern="1200" dirty="0" err="1" smtClean="0">
                <a:solidFill>
                  <a:schemeClr val="tx1"/>
                </a:solidFill>
                <a:effectLst/>
                <a:latin typeface="+mn-lt"/>
                <a:ea typeface="+mn-ea"/>
                <a:cs typeface="+mn-cs"/>
              </a:rPr>
              <a:t>nibbl</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version 2.0</a:t>
            </a:r>
          </a:p>
          <a:p>
            <a:endParaRPr lang="en-US" dirty="0"/>
          </a:p>
        </p:txBody>
      </p:sp>
      <p:sp>
        <p:nvSpPr>
          <p:cNvPr id="4" name="Slide Number Placeholder 3"/>
          <p:cNvSpPr>
            <a:spLocks noGrp="1"/>
          </p:cNvSpPr>
          <p:nvPr>
            <p:ph type="sldNum" sz="quarter" idx="10"/>
          </p:nvPr>
        </p:nvSpPr>
        <p:spPr/>
        <p:txBody>
          <a:bodyPr/>
          <a:lstStyle/>
          <a:p>
            <a:fld id="{EA158F87-01AA-49DE-B795-2AE2F6AEB386}" type="slidenum">
              <a:rPr lang="en-US" smtClean="0"/>
              <a:t>1</a:t>
            </a:fld>
            <a:endParaRPr lang="en-US"/>
          </a:p>
        </p:txBody>
      </p:sp>
    </p:spTree>
    <p:extLst>
      <p:ext uri="{BB962C8B-B14F-4D97-AF65-F5344CB8AC3E}">
        <p14:creationId xmlns:p14="http://schemas.microsoft.com/office/powerpoint/2010/main" val="27257729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err="1" smtClean="0">
                <a:solidFill>
                  <a:schemeClr val="tx1"/>
                </a:solidFill>
                <a:effectLst/>
                <a:latin typeface="+mn-lt"/>
                <a:ea typeface="+mn-ea"/>
                <a:cs typeface="+mn-cs"/>
              </a:rPr>
              <a:t>nibbl</a:t>
            </a:r>
            <a:r>
              <a:rPr lang="en-US" sz="1200" kern="1200" dirty="0" smtClean="0">
                <a:solidFill>
                  <a:schemeClr val="tx1"/>
                </a:solidFill>
                <a:effectLst/>
                <a:latin typeface="+mn-lt"/>
                <a:ea typeface="+mn-ea"/>
                <a:cs typeface="+mn-cs"/>
              </a:rPr>
              <a:t> came up as an idea of his CEO, Ben </a:t>
            </a:r>
            <a:r>
              <a:rPr lang="en-US" sz="1200" kern="1200" dirty="0" err="1" smtClean="0">
                <a:solidFill>
                  <a:schemeClr val="tx1"/>
                </a:solidFill>
                <a:effectLst/>
                <a:latin typeface="+mn-lt"/>
                <a:ea typeface="+mn-ea"/>
                <a:cs typeface="+mn-cs"/>
              </a:rPr>
              <a:t>Lavalley</a:t>
            </a:r>
            <a:r>
              <a:rPr lang="en-US" sz="1200" kern="1200" dirty="0" smtClean="0">
                <a:solidFill>
                  <a:schemeClr val="tx1"/>
                </a:solidFill>
                <a:effectLst/>
                <a:latin typeface="+mn-lt"/>
                <a:ea typeface="+mn-ea"/>
                <a:cs typeface="+mn-cs"/>
              </a:rPr>
              <a:t>, a frequent visitor of restaurants, who wanted to built a social tool dedicated to networking in  the culinary world.  </a:t>
            </a:r>
            <a:r>
              <a:rPr lang="en-US" sz="1200" kern="1200" dirty="0" err="1" smtClean="0">
                <a:solidFill>
                  <a:schemeClr val="tx1"/>
                </a:solidFill>
                <a:effectLst/>
                <a:latin typeface="+mn-lt"/>
                <a:ea typeface="+mn-ea"/>
                <a:cs typeface="+mn-cs"/>
              </a:rPr>
              <a:t>Nibbl</a:t>
            </a:r>
            <a:r>
              <a:rPr lang="en-US" sz="1200" kern="1200" dirty="0" smtClean="0">
                <a:solidFill>
                  <a:schemeClr val="tx1"/>
                </a:solidFill>
                <a:effectLst/>
                <a:latin typeface="+mn-lt"/>
                <a:ea typeface="+mn-ea"/>
                <a:cs typeface="+mn-cs"/>
              </a:rPr>
              <a:t> is a social website that will allow people to set up dinner events with friends with the chef of their choice in the best restaurants of the area.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Required </a:t>
            </a:r>
            <a:r>
              <a:rPr lang="en-US" sz="1200" dirty="0" smtClean="0"/>
              <a:t>improvement in the look and feel and responsiveness of the pages, so they can render in all screen sizes. </a:t>
            </a:r>
            <a:endParaRPr lang="en-US" sz="1200" dirty="0" smtClean="0"/>
          </a:p>
          <a:p>
            <a:pPr marL="0" indent="0">
              <a:buNone/>
            </a:pPr>
            <a:r>
              <a:rPr lang="en-US" sz="1200" dirty="0" smtClean="0"/>
              <a:t>The </a:t>
            </a:r>
            <a:r>
              <a:rPr lang="en-US" sz="1200" dirty="0" smtClean="0"/>
              <a:t>system also requires addition of features that will help improve usability and navigation within the web application. Bug fixes are also necessary </a:t>
            </a:r>
            <a:r>
              <a:rPr lang="en-US" sz="1200" dirty="0" smtClean="0"/>
              <a:t>to </a:t>
            </a:r>
            <a:r>
              <a:rPr lang="en-US" sz="1200" dirty="0" smtClean="0"/>
              <a:t>deliver expected performance.</a:t>
            </a:r>
          </a:p>
          <a:p>
            <a:pPr algn="just" eaLnBrk="1" hangingPunct="1"/>
            <a:endParaRPr lang="en-US" sz="1200" dirty="0" smtClean="0"/>
          </a:p>
        </p:txBody>
      </p:sp>
      <p:sp>
        <p:nvSpPr>
          <p:cNvPr id="4" name="Slide Number Placeholder 3"/>
          <p:cNvSpPr>
            <a:spLocks noGrp="1"/>
          </p:cNvSpPr>
          <p:nvPr>
            <p:ph type="sldNum" sz="quarter" idx="10"/>
          </p:nvPr>
        </p:nvSpPr>
        <p:spPr/>
        <p:txBody>
          <a:bodyPr/>
          <a:lstStyle/>
          <a:p>
            <a:fld id="{EA158F87-01AA-49DE-B795-2AE2F6AEB386}" type="slidenum">
              <a:rPr lang="en-US" smtClean="0"/>
              <a:t>2</a:t>
            </a:fld>
            <a:endParaRPr lang="en-US"/>
          </a:p>
        </p:txBody>
      </p:sp>
    </p:spTree>
    <p:extLst>
      <p:ext uri="{BB962C8B-B14F-4D97-AF65-F5344CB8AC3E}">
        <p14:creationId xmlns:p14="http://schemas.microsoft.com/office/powerpoint/2010/main" val="8846039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158F87-01AA-49DE-B795-2AE2F6AEB386}" type="slidenum">
              <a:rPr lang="en-US" smtClean="0"/>
              <a:t>4</a:t>
            </a:fld>
            <a:endParaRPr lang="en-US"/>
          </a:p>
        </p:txBody>
      </p:sp>
    </p:spTree>
    <p:extLst>
      <p:ext uri="{BB962C8B-B14F-4D97-AF65-F5344CB8AC3E}">
        <p14:creationId xmlns:p14="http://schemas.microsoft.com/office/powerpoint/2010/main" val="23940692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smtClean="0">
                <a:solidFill>
                  <a:schemeClr val="tx1"/>
                </a:solidFill>
                <a:effectLst/>
                <a:latin typeface="+mn-lt"/>
                <a:ea typeface="+mn-ea"/>
                <a:cs typeface="+mn-cs"/>
              </a:rPr>
              <a:t>The system</a:t>
            </a:r>
            <a:r>
              <a:rPr lang="en-US" sz="1200" b="0" i="0" u="none" strike="noStrike" kern="1200" baseline="0" dirty="0" smtClean="0">
                <a:solidFill>
                  <a:schemeClr val="tx1"/>
                </a:solidFill>
                <a:effectLst/>
                <a:latin typeface="+mn-lt"/>
                <a:ea typeface="+mn-ea"/>
                <a:cs typeface="+mn-cs"/>
              </a:rPr>
              <a:t> follows </a:t>
            </a:r>
            <a:r>
              <a:rPr lang="en-US" sz="1200" b="0" i="0" u="none" strike="noStrike" kern="1200" dirty="0" smtClean="0">
                <a:solidFill>
                  <a:schemeClr val="tx1"/>
                </a:solidFill>
                <a:effectLst/>
                <a:latin typeface="+mn-lt"/>
                <a:ea typeface="+mn-ea"/>
                <a:cs typeface="+mn-cs"/>
              </a:rPr>
              <a:t>a </a:t>
            </a:r>
            <a:r>
              <a:rPr lang="en-US" sz="1200" b="0" i="0" u="none" strike="noStrike" kern="1200" dirty="0" smtClean="0">
                <a:solidFill>
                  <a:schemeClr val="tx1"/>
                </a:solidFill>
                <a:effectLst/>
                <a:latin typeface="+mn-lt"/>
                <a:ea typeface="+mn-ea"/>
                <a:cs typeface="+mn-cs"/>
              </a:rPr>
              <a:t>client- server </a:t>
            </a:r>
            <a:r>
              <a:rPr lang="en-US" sz="1200" b="0" i="0" u="none" strike="noStrike" kern="1200" dirty="0" smtClean="0">
                <a:solidFill>
                  <a:schemeClr val="tx1"/>
                </a:solidFill>
                <a:effectLst/>
                <a:latin typeface="+mn-lt"/>
                <a:ea typeface="+mn-ea"/>
                <a:cs typeface="+mn-cs"/>
              </a:rPr>
              <a:t>model</a:t>
            </a:r>
            <a:r>
              <a:rPr lang="en-US" sz="1200" b="0" i="0" u="none" strike="noStrike" kern="1200" baseline="0" dirty="0" smtClean="0">
                <a:solidFill>
                  <a:schemeClr val="tx1"/>
                </a:solidFill>
                <a:effectLst/>
                <a:latin typeface="+mn-lt"/>
                <a:ea typeface="+mn-ea"/>
                <a:cs typeface="+mn-cs"/>
              </a:rPr>
              <a:t> implemented by</a:t>
            </a:r>
            <a:r>
              <a:rPr lang="en-US" sz="1200" b="0" i="0" u="none" strike="noStrike" kern="1200" dirty="0" smtClean="0">
                <a:solidFill>
                  <a:schemeClr val="tx1"/>
                </a:solidFill>
                <a:effectLst/>
                <a:latin typeface="+mn-lt"/>
                <a:ea typeface="+mn-ea"/>
                <a:cs typeface="+mn-cs"/>
              </a:rPr>
              <a:t> the Meteor JS </a:t>
            </a:r>
            <a:r>
              <a:rPr lang="en-US" sz="1200" b="0" i="0" u="none" strike="noStrike" kern="1200" dirty="0" smtClean="0">
                <a:solidFill>
                  <a:schemeClr val="tx1"/>
                </a:solidFill>
                <a:effectLst/>
                <a:latin typeface="+mn-lt"/>
                <a:ea typeface="+mn-ea"/>
                <a:cs typeface="+mn-cs"/>
              </a:rPr>
              <a:t>Framework</a:t>
            </a:r>
            <a:r>
              <a:rPr lang="en-US" sz="1200" b="0" i="0" u="none" strike="noStrike" kern="1200" baseline="0" dirty="0" smtClean="0">
                <a:solidFill>
                  <a:schemeClr val="tx1"/>
                </a:solidFill>
                <a:effectLst/>
                <a:latin typeface="+mn-lt"/>
                <a:ea typeface="+mn-ea"/>
                <a:cs typeface="+mn-cs"/>
              </a:rPr>
              <a:t> which </a:t>
            </a:r>
            <a:r>
              <a:rPr lang="en-US" sz="1200" kern="1200" dirty="0" smtClean="0">
                <a:solidFill>
                  <a:schemeClr val="tx1"/>
                </a:solidFill>
                <a:effectLst/>
                <a:latin typeface="+mn-lt"/>
                <a:ea typeface="+mn-ea"/>
                <a:cs typeface="+mn-cs"/>
              </a:rPr>
              <a:t>is an open source platform dedicated to building web and mobile apps in pure</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Javascript</a:t>
            </a:r>
            <a:endParaRPr lang="en-US" sz="1200" kern="1200" dirty="0" smtClean="0">
              <a:solidFill>
                <a:schemeClr val="tx1"/>
              </a:solidFill>
              <a:effectLst/>
              <a:latin typeface="+mn-lt"/>
              <a:ea typeface="+mn-ea"/>
              <a:cs typeface="+mn-cs"/>
            </a:endParaRPr>
          </a:p>
          <a:p>
            <a:pPr rtl="0"/>
            <a:r>
              <a:rPr lang="en-US" sz="1200" b="0" i="0" u="none" strike="noStrike" kern="1200" dirty="0" smtClean="0">
                <a:solidFill>
                  <a:schemeClr val="tx1"/>
                </a:solidFill>
                <a:effectLst/>
                <a:latin typeface="+mn-lt"/>
                <a:ea typeface="+mn-ea"/>
                <a:cs typeface="+mn-cs"/>
              </a:rPr>
              <a:t>The </a:t>
            </a:r>
            <a:r>
              <a:rPr lang="en-US" sz="1200" b="0" i="0" u="none" strike="noStrike" kern="1200" dirty="0" smtClean="0">
                <a:solidFill>
                  <a:schemeClr val="tx1"/>
                </a:solidFill>
                <a:effectLst/>
                <a:latin typeface="+mn-lt"/>
                <a:ea typeface="+mn-ea"/>
                <a:cs typeface="+mn-cs"/>
              </a:rPr>
              <a:t>key innovation of Meteor is that where a Rails app only lives on the server, a Meteor app also includes a client-side component that will run on the </a:t>
            </a:r>
            <a:r>
              <a:rPr lang="en-US" sz="1200" b="0" i="0" u="none" strike="noStrike" kern="1200" dirty="0" smtClean="0">
                <a:solidFill>
                  <a:schemeClr val="tx1"/>
                </a:solidFill>
                <a:effectLst/>
                <a:latin typeface="+mn-lt"/>
                <a:ea typeface="+mn-ea"/>
                <a:cs typeface="+mn-cs"/>
              </a:rPr>
              <a:t>browser. Meteor takes a </a:t>
            </a:r>
            <a:r>
              <a:rPr lang="en-US" sz="1200" b="0" i="0" u="none" strike="noStrike" kern="1200" dirty="0" smtClean="0">
                <a:solidFill>
                  <a:schemeClr val="tx1"/>
                </a:solidFill>
                <a:effectLst/>
                <a:latin typeface="+mn-lt"/>
                <a:ea typeface="+mn-ea"/>
                <a:cs typeface="+mn-cs"/>
              </a:rPr>
              <a:t>subset of </a:t>
            </a:r>
            <a:r>
              <a:rPr lang="en-US" sz="1200" b="0" i="0" u="none" strike="noStrike" kern="1200" dirty="0" smtClean="0">
                <a:solidFill>
                  <a:schemeClr val="tx1"/>
                </a:solidFill>
                <a:effectLst/>
                <a:latin typeface="+mn-lt"/>
                <a:ea typeface="+mn-ea"/>
                <a:cs typeface="+mn-cs"/>
              </a:rPr>
              <a:t>the database from the server  </a:t>
            </a:r>
            <a:r>
              <a:rPr lang="en-US" sz="1200" b="0" i="0" u="none" strike="noStrike" kern="1200" dirty="0" smtClean="0">
                <a:solidFill>
                  <a:schemeClr val="tx1"/>
                </a:solidFill>
                <a:effectLst/>
                <a:latin typeface="+mn-lt"/>
                <a:ea typeface="+mn-ea"/>
                <a:cs typeface="+mn-cs"/>
              </a:rPr>
              <a:t>and copy it to the client</a:t>
            </a:r>
            <a:r>
              <a:rPr lang="en-US" sz="1200" b="0" i="0" u="none" strike="noStrike" kern="1200" dirty="0" smtClean="0">
                <a:solidFill>
                  <a:schemeClr val="tx1"/>
                </a:solidFill>
                <a:effectLst/>
                <a:latin typeface="+mn-lt"/>
                <a:ea typeface="+mn-ea"/>
                <a:cs typeface="+mn-cs"/>
              </a:rPr>
              <a:t>. With this the user will is</a:t>
            </a:r>
            <a:r>
              <a:rPr lang="en-US" sz="1200" b="0" i="0" u="none" strike="noStrike" kern="1200" baseline="0" dirty="0" smtClean="0">
                <a:solidFill>
                  <a:schemeClr val="tx1"/>
                </a:solidFill>
                <a:effectLst/>
                <a:latin typeface="+mn-lt"/>
                <a:ea typeface="+mn-ea"/>
                <a:cs typeface="+mn-cs"/>
              </a:rPr>
              <a:t> </a:t>
            </a:r>
            <a:r>
              <a:rPr lang="en-US" sz="1200" b="0" i="0" u="none" strike="noStrike" kern="1200" dirty="0" smtClean="0">
                <a:solidFill>
                  <a:schemeClr val="tx1"/>
                </a:solidFill>
                <a:effectLst/>
                <a:latin typeface="+mn-lt"/>
                <a:ea typeface="+mn-ea"/>
                <a:cs typeface="+mn-cs"/>
              </a:rPr>
              <a:t>able to  access that data instantaneously without having to wait for a round-trip to the server, which is </a:t>
            </a:r>
            <a:r>
              <a:rPr lang="en-US" sz="1200" b="0" i="0" u="none" strike="noStrike" kern="1200" dirty="0" smtClean="0">
                <a:solidFill>
                  <a:schemeClr val="tx1"/>
                </a:solidFill>
                <a:effectLst/>
                <a:latin typeface="+mn-lt"/>
                <a:ea typeface="+mn-ea"/>
                <a:cs typeface="+mn-cs"/>
              </a:rPr>
              <a:t>called database </a:t>
            </a:r>
            <a:r>
              <a:rPr lang="en-US" sz="1200" b="0" i="0" u="none" strike="noStrike" kern="1200" dirty="0" smtClean="0">
                <a:solidFill>
                  <a:schemeClr val="tx1"/>
                </a:solidFill>
                <a:effectLst/>
                <a:latin typeface="+mn-lt"/>
                <a:ea typeface="+mn-ea"/>
                <a:cs typeface="+mn-cs"/>
              </a:rPr>
              <a:t>everywhere.</a:t>
            </a:r>
            <a:r>
              <a:rPr lang="en-US" sz="1200" b="0" i="0" u="none" strike="noStrike" kern="1200" baseline="0" dirty="0" smtClean="0">
                <a:solidFill>
                  <a:schemeClr val="tx1"/>
                </a:solidFill>
                <a:effectLst/>
                <a:latin typeface="+mn-lt"/>
                <a:ea typeface="+mn-ea"/>
                <a:cs typeface="+mn-cs"/>
              </a:rPr>
              <a:t> </a:t>
            </a:r>
            <a:r>
              <a:rPr lang="en-US" sz="1200" b="0" i="0" u="none" strike="noStrike" kern="1200" dirty="0" smtClean="0">
                <a:solidFill>
                  <a:schemeClr val="tx1"/>
                </a:solidFill>
                <a:effectLst/>
                <a:latin typeface="+mn-lt"/>
                <a:ea typeface="+mn-ea"/>
                <a:cs typeface="+mn-cs"/>
              </a:rPr>
              <a:t>Meteor </a:t>
            </a:r>
            <a:r>
              <a:rPr lang="en-US" sz="1200" b="0" i="0" u="none" strike="noStrike" kern="1200" dirty="0" smtClean="0">
                <a:solidFill>
                  <a:schemeClr val="tx1"/>
                </a:solidFill>
                <a:effectLst/>
                <a:latin typeface="+mn-lt"/>
                <a:ea typeface="+mn-ea"/>
                <a:cs typeface="+mn-cs"/>
              </a:rPr>
              <a:t>will also do all the heavy lifting of keeping the client and server data in </a:t>
            </a:r>
            <a:r>
              <a:rPr lang="en-US" sz="1200" b="0" i="0" u="none" strike="noStrike" kern="1200" dirty="0" err="1" smtClean="0">
                <a:solidFill>
                  <a:schemeClr val="tx1"/>
                </a:solidFill>
                <a:effectLst/>
                <a:latin typeface="+mn-lt"/>
                <a:ea typeface="+mn-ea"/>
                <a:cs typeface="+mn-cs"/>
              </a:rPr>
              <a:t>syncronization</a:t>
            </a:r>
            <a:r>
              <a:rPr lang="en-US" sz="1200" b="0" i="0" u="none" strike="noStrike" kern="1200" dirty="0" smtClean="0">
                <a:solidFill>
                  <a:schemeClr val="tx1"/>
                </a:solidFill>
                <a:effectLst/>
                <a:latin typeface="+mn-lt"/>
                <a:ea typeface="+mn-ea"/>
                <a:cs typeface="+mn-cs"/>
              </a:rPr>
              <a:t> </a:t>
            </a:r>
            <a:r>
              <a:rPr lang="en-US" sz="1200" b="0" i="0" u="none" strike="noStrike" kern="1200" dirty="0" smtClean="0">
                <a:solidFill>
                  <a:schemeClr val="tx1"/>
                </a:solidFill>
                <a:effectLst/>
                <a:latin typeface="+mn-lt"/>
                <a:ea typeface="+mn-ea"/>
                <a:cs typeface="+mn-cs"/>
              </a:rPr>
              <a:t>(latency compensation</a:t>
            </a:r>
            <a:r>
              <a:rPr lang="en-US" sz="1200" b="0" i="0" u="none" strike="noStrike" kern="1200" dirty="0" smtClean="0">
                <a:solidFill>
                  <a:schemeClr val="tx1"/>
                </a:solidFill>
                <a:effectLst/>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EA158F87-01AA-49DE-B795-2AE2F6AEB386}" type="slidenum">
              <a:rPr lang="en-US" smtClean="0"/>
              <a:t>7</a:t>
            </a:fld>
            <a:endParaRPr lang="en-US"/>
          </a:p>
        </p:txBody>
      </p:sp>
    </p:spTree>
    <p:extLst>
      <p:ext uri="{BB962C8B-B14F-4D97-AF65-F5344CB8AC3E}">
        <p14:creationId xmlns:p14="http://schemas.microsoft.com/office/powerpoint/2010/main" val="2937041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dirty="0" smtClean="0">
              <a:solidFill>
                <a:schemeClr val="tx1"/>
              </a:solidFill>
              <a:effectLst/>
              <a:latin typeface="+mn-lt"/>
              <a:ea typeface="+mn-ea"/>
              <a:cs typeface="+mn-cs"/>
            </a:endParaRPr>
          </a:p>
          <a:p>
            <a:endParaRPr lang="en-US" sz="1200" b="0" i="0" u="none" strike="noStrike"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A158F87-01AA-49DE-B795-2AE2F6AEB386}" type="slidenum">
              <a:rPr lang="en-US" smtClean="0"/>
              <a:t>8</a:t>
            </a:fld>
            <a:endParaRPr lang="en-US"/>
          </a:p>
        </p:txBody>
      </p:sp>
    </p:spTree>
    <p:extLst>
      <p:ext uri="{BB962C8B-B14F-4D97-AF65-F5344CB8AC3E}">
        <p14:creationId xmlns:p14="http://schemas.microsoft.com/office/powerpoint/2010/main" val="2423170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Meteor handles application’s data with publications and subscriptions. This is one of the framework’s greatest assets.  With this we can tell which data we want to show to the client and also make sure the data is secure. In the server the publications are created and then on the client you subscribe to those publications. </a:t>
            </a:r>
          </a:p>
        </p:txBody>
      </p:sp>
      <p:sp>
        <p:nvSpPr>
          <p:cNvPr id="4" name="Slide Number Placeholder 3"/>
          <p:cNvSpPr>
            <a:spLocks noGrp="1"/>
          </p:cNvSpPr>
          <p:nvPr>
            <p:ph type="sldNum" sz="quarter" idx="10"/>
          </p:nvPr>
        </p:nvSpPr>
        <p:spPr/>
        <p:txBody>
          <a:bodyPr/>
          <a:lstStyle/>
          <a:p>
            <a:fld id="{EA158F87-01AA-49DE-B795-2AE2F6AEB386}" type="slidenum">
              <a:rPr lang="en-US" smtClean="0"/>
              <a:t>9</a:t>
            </a:fld>
            <a:endParaRPr lang="en-US"/>
          </a:p>
        </p:txBody>
      </p:sp>
    </p:spTree>
    <p:extLst>
      <p:ext uri="{BB962C8B-B14F-4D97-AF65-F5344CB8AC3E}">
        <p14:creationId xmlns:p14="http://schemas.microsoft.com/office/powerpoint/2010/main" val="28439985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A158F87-01AA-49DE-B795-2AE2F6AEB386}" type="slidenum">
              <a:rPr lang="en-US" smtClean="0"/>
              <a:t>10</a:t>
            </a:fld>
            <a:endParaRPr lang="en-US"/>
          </a:p>
        </p:txBody>
      </p:sp>
    </p:spTree>
    <p:extLst>
      <p:ext uri="{BB962C8B-B14F-4D97-AF65-F5344CB8AC3E}">
        <p14:creationId xmlns:p14="http://schemas.microsoft.com/office/powerpoint/2010/main" val="29908420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A158F87-01AA-49DE-B795-2AE2F6AEB386}" type="slidenum">
              <a:rPr lang="en-US" smtClean="0"/>
              <a:t>11</a:t>
            </a:fld>
            <a:endParaRPr lang="en-US"/>
          </a:p>
        </p:txBody>
      </p:sp>
    </p:spTree>
    <p:extLst>
      <p:ext uri="{BB962C8B-B14F-4D97-AF65-F5344CB8AC3E}">
        <p14:creationId xmlns:p14="http://schemas.microsoft.com/office/powerpoint/2010/main" val="2731495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158F87-01AA-49DE-B795-2AE2F6AEB386}" type="slidenum">
              <a:rPr lang="en-US" smtClean="0"/>
              <a:t>12</a:t>
            </a:fld>
            <a:endParaRPr lang="en-US"/>
          </a:p>
        </p:txBody>
      </p:sp>
    </p:spTree>
    <p:extLst>
      <p:ext uri="{BB962C8B-B14F-4D97-AF65-F5344CB8AC3E}">
        <p14:creationId xmlns:p14="http://schemas.microsoft.com/office/powerpoint/2010/main" val="5837555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BDF68E2-58F2-4D09-BE8B-E3BD06533059}" type="datetimeFigureOut">
              <a:rPr lang="en-US" dirty="0"/>
              <a:t>7/28/15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E2D6473-DF6D-4702-B328-E0DD40540A4E}" type="datetimeFigureOut">
              <a:rPr lang="en-US" dirty="0"/>
              <a:t>7/28/15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26F7E3A-B166-407D-9866-32884E7D5B37}" type="datetimeFigureOut">
              <a:rPr lang="en-US" dirty="0"/>
              <a:t>7/28/15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28FC5F6-F338-4AE4-BB23-26385BCFC423}" type="datetimeFigureOut">
              <a:rPr lang="en-US" dirty="0"/>
              <a:t>7/28/15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113E31D-E2AB-40D1-8B51-AFA5AFEF393A}"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0EBB0C4-6273-4C6E-B9BD-2EDC30F1CD52}" type="datetimeFigureOut">
              <a:rPr lang="en-US" dirty="0"/>
              <a:t>7/28/15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9AB4D41-86C1-4908-B66A-0B50CEB3BF29}" type="datetimeFigureOut">
              <a:rPr lang="en-US" dirty="0"/>
              <a:t>7/28/15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6426E2C-56C1-4E0D-A793-0088A7FDD37E}" type="datetimeFigureOut">
              <a:rPr lang="en-US" dirty="0"/>
              <a:t>7/28/15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8C39B41-D8B5-4052-B551-9B5525EAA8B6}" type="datetimeFigureOut">
              <a:rPr lang="en-US" dirty="0"/>
              <a:t>7/28/15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4D94136C-8742-45B2-AF27-D93DF72833A9}" type="datetimeFigureOut">
              <a:rPr lang="en-US" dirty="0"/>
              <a:t>7/28/15</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32ABBEA6-7C60-4B02-AE87-00D78D8422AF}" type="datetimeFigureOut">
              <a:rPr lang="en-US" dirty="0"/>
              <a:t>7/28/15</a:t>
            </a:fld>
            <a:endParaRPr lang="en-US" dirty="0"/>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9CAD897-D46E-4AD2-BD9B-49DD3E640873}" type="datetimeFigureOut">
              <a:rPr lang="en-US" dirty="0"/>
              <a:t>7/28/15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98624D31-43A5-475A-80CF-332C9F6DCF35}" type="datetimeFigureOut">
              <a:rPr lang="en-US" dirty="0"/>
              <a:t>7/28/15</a:t>
            </a:fld>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4FAB73BC-B049-4115-A692-8D63A059BFB8}" type="slidenum">
              <a:rPr lang="en-US" dirty="0"/>
              <a:pPr/>
              <a:t>‹#›</a:t>
            </a:fld>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6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9.xml"/><Relationship Id="rId4" Type="http://schemas.openxmlformats.org/officeDocument/2006/relationships/package" Target="../embeddings/Microsoft_Word_Document1.docx"/><Relationship Id="rId5" Type="http://schemas.openxmlformats.org/officeDocument/2006/relationships/image" Target="../media/image9.emf"/><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package" Target="../embeddings/Microsoft_Word_Document2.docx"/><Relationship Id="rId4" Type="http://schemas.openxmlformats.org/officeDocument/2006/relationships/image" Target="../media/image10.emf"/><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5381243"/>
            <a:ext cx="10113264" cy="822960"/>
          </a:xfrm>
        </p:spPr>
        <p:txBody>
          <a:bodyPr/>
          <a:lstStyle/>
          <a:p>
            <a:pPr algn="r"/>
            <a:r>
              <a:rPr lang="en-US" sz="3200" b="1" dirty="0" err="1">
                <a:solidFill>
                  <a:srgbClr val="FF0000"/>
                </a:solidFill>
                <a:latin typeface="+mn-lt"/>
              </a:rPr>
              <a:t>n</a:t>
            </a:r>
            <a:r>
              <a:rPr lang="en-US" sz="3200" b="1" dirty="0" err="1" smtClean="0">
                <a:solidFill>
                  <a:srgbClr val="5A5155"/>
                </a:solidFill>
                <a:latin typeface="+mn-lt"/>
              </a:rPr>
              <a:t>ibbl</a:t>
            </a:r>
            <a:r>
              <a:rPr lang="en-US" sz="3200" b="1" dirty="0" smtClean="0">
                <a:solidFill>
                  <a:srgbClr val="5A5155"/>
                </a:solidFill>
                <a:latin typeface="+mn-lt"/>
              </a:rPr>
              <a:t> </a:t>
            </a:r>
            <a:r>
              <a:rPr lang="en-US" sz="3200" b="1" dirty="0" smtClean="0">
                <a:solidFill>
                  <a:schemeClr val="accent6">
                    <a:lumMod val="75000"/>
                  </a:schemeClr>
                </a:solidFill>
                <a:latin typeface="+mn-lt"/>
              </a:rPr>
              <a:t>2.0</a:t>
            </a:r>
            <a:r>
              <a:rPr lang="en-US" sz="3200" b="1" dirty="0" smtClean="0">
                <a:latin typeface="+mn-lt"/>
              </a:rPr>
              <a:t/>
            </a:r>
            <a:br>
              <a:rPr lang="en-US" sz="3200" b="1" dirty="0" smtClean="0">
                <a:latin typeface="+mn-lt"/>
              </a:rPr>
            </a:br>
            <a:r>
              <a:rPr lang="en-US" sz="3200" b="1" dirty="0" smtClean="0">
                <a:latin typeface="+mn-lt"/>
              </a:rPr>
              <a:t>Final Presentation</a:t>
            </a:r>
            <a:endParaRPr lang="en-US" sz="3200" b="1" dirty="0">
              <a:latin typeface="+mn-lt"/>
            </a:endParaRPr>
          </a:p>
        </p:txBody>
      </p:sp>
      <p:sp>
        <p:nvSpPr>
          <p:cNvPr id="4" name="Text Placeholder 3"/>
          <p:cNvSpPr>
            <a:spLocks noGrp="1"/>
          </p:cNvSpPr>
          <p:nvPr>
            <p:ph type="body" sz="half" idx="2"/>
          </p:nvPr>
        </p:nvSpPr>
        <p:spPr>
          <a:xfrm>
            <a:off x="1097280" y="6204203"/>
            <a:ext cx="10113264" cy="594360"/>
          </a:xfrm>
        </p:spPr>
        <p:txBody>
          <a:bodyPr>
            <a:normAutofit/>
          </a:bodyPr>
          <a:lstStyle/>
          <a:p>
            <a:pPr algn="r"/>
            <a:r>
              <a:rPr lang="en-US" sz="3200" b="1" dirty="0" smtClean="0"/>
              <a:t>Ivis Rodes</a:t>
            </a:r>
            <a:endParaRPr lang="en-US" sz="3200" b="1" dirty="0"/>
          </a:p>
        </p:txBody>
      </p:sp>
      <p:pic>
        <p:nvPicPr>
          <p:cNvPr id="5" name="Picture 4" descr="Screen Shot 2015-07-29 at 11.45.43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2"/>
            <a:ext cx="12192000" cy="5234359"/>
          </a:xfrm>
          <a:prstGeom prst="rect">
            <a:avLst/>
          </a:prstGeom>
        </p:spPr>
      </p:pic>
    </p:spTree>
    <p:extLst>
      <p:ext uri="{BB962C8B-B14F-4D97-AF65-F5344CB8AC3E}">
        <p14:creationId xmlns:p14="http://schemas.microsoft.com/office/powerpoint/2010/main" val="1745164609"/>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602" y="286603"/>
            <a:ext cx="10058400" cy="1450757"/>
          </a:xfrm>
        </p:spPr>
        <p:txBody>
          <a:bodyPr/>
          <a:lstStyle/>
          <a:p>
            <a:r>
              <a:rPr lang="en-US" dirty="0">
                <a:solidFill>
                  <a:srgbClr val="7F7F7F"/>
                </a:solidFill>
              </a:rPr>
              <a:t>Class </a:t>
            </a:r>
            <a:r>
              <a:rPr lang="en-US" dirty="0" smtClean="0">
                <a:solidFill>
                  <a:srgbClr val="7F7F7F"/>
                </a:solidFill>
              </a:rPr>
              <a:t>Diagram</a:t>
            </a:r>
            <a:endParaRPr lang="en-US" dirty="0">
              <a:solidFill>
                <a:srgbClr val="7F7F7F"/>
              </a:solidFill>
            </a:endParaRPr>
          </a:p>
        </p:txBody>
      </p:sp>
      <p:pic>
        <p:nvPicPr>
          <p:cNvPr id="4098" name="Picture 2" descr="classDiagram.PN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783435" y="1846263"/>
            <a:ext cx="4271713" cy="44541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3132112"/>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7F7F7F"/>
                </a:solidFill>
              </a:rPr>
              <a:t>State Machine for Search in Blog</a:t>
            </a:r>
            <a:endParaRPr lang="en-US" dirty="0"/>
          </a:p>
        </p:txBody>
      </p:sp>
      <p:sp>
        <p:nvSpPr>
          <p:cNvPr id="3" name="Content Placeholder 2"/>
          <p:cNvSpPr>
            <a:spLocks noGrp="1"/>
          </p:cNvSpPr>
          <p:nvPr>
            <p:ph idx="1"/>
          </p:nvPr>
        </p:nvSpPr>
        <p:spPr/>
        <p:txBody>
          <a:bodyPr/>
          <a:lstStyle/>
          <a:p>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67314" y="1831220"/>
            <a:ext cx="4692991" cy="45062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7300929"/>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7F7F7F"/>
                </a:solidFill>
              </a:rPr>
              <a:t>Test Cases</a:t>
            </a:r>
            <a:endParaRPr lang="en-US" dirty="0"/>
          </a:p>
        </p:txBody>
      </p:sp>
      <p:sp>
        <p:nvSpPr>
          <p:cNvPr id="3" name="Content Placeholder 2"/>
          <p:cNvSpPr>
            <a:spLocks noGrp="1"/>
          </p:cNvSpPr>
          <p:nvPr>
            <p:ph idx="1"/>
          </p:nvPr>
        </p:nvSpPr>
        <p:spPr/>
        <p:txBody>
          <a:bodyPr/>
          <a:lstStyle/>
          <a:p>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1981977885"/>
              </p:ext>
            </p:extLst>
          </p:nvPr>
        </p:nvGraphicFramePr>
        <p:xfrm>
          <a:off x="3159125" y="2093913"/>
          <a:ext cx="9680575" cy="3052762"/>
        </p:xfrm>
        <a:graphic>
          <a:graphicData uri="http://schemas.openxmlformats.org/presentationml/2006/ole">
            <mc:AlternateContent xmlns:mc="http://schemas.openxmlformats.org/markup-compatibility/2006">
              <mc:Choice xmlns:v="urn:schemas-microsoft-com:vml" Requires="v">
                <p:oleObj spid="_x0000_s1062" name="Document" r:id="rId4" imgW="6083300" imgH="1917700" progId="Word.Document.12">
                  <p:embed/>
                </p:oleObj>
              </mc:Choice>
              <mc:Fallback>
                <p:oleObj name="Document" r:id="rId4" imgW="6083300" imgH="1917700" progId="Word.Document.12">
                  <p:embed/>
                  <p:pic>
                    <p:nvPicPr>
                      <p:cNvPr id="0" name=""/>
                      <p:cNvPicPr/>
                      <p:nvPr/>
                    </p:nvPicPr>
                    <p:blipFill>
                      <a:blip r:embed="rId5"/>
                      <a:stretch>
                        <a:fillRect/>
                      </a:stretch>
                    </p:blipFill>
                    <p:spPr>
                      <a:xfrm>
                        <a:off x="3159125" y="2093913"/>
                        <a:ext cx="9680575" cy="3052762"/>
                      </a:xfrm>
                      <a:prstGeom prst="rect">
                        <a:avLst/>
                      </a:prstGeom>
                    </p:spPr>
                  </p:pic>
                </p:oleObj>
              </mc:Fallback>
            </mc:AlternateContent>
          </a:graphicData>
        </a:graphic>
      </p:graphicFrame>
    </p:spTree>
    <p:extLst>
      <p:ext uri="{BB962C8B-B14F-4D97-AF65-F5344CB8AC3E}">
        <p14:creationId xmlns:p14="http://schemas.microsoft.com/office/powerpoint/2010/main" val="2532713541"/>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7F7F7F"/>
                </a:solidFill>
              </a:rPr>
              <a:t>Test Cases</a:t>
            </a:r>
            <a:endParaRPr lang="en-US" dirty="0"/>
          </a:p>
        </p:txBody>
      </p:sp>
      <p:sp>
        <p:nvSpPr>
          <p:cNvPr id="3" name="Content Placeholder 2"/>
          <p:cNvSpPr>
            <a:spLocks noGrp="1"/>
          </p:cNvSpPr>
          <p:nvPr>
            <p:ph idx="1"/>
          </p:nvPr>
        </p:nvSpPr>
        <p:spPr/>
        <p:txBody>
          <a:bodyPr/>
          <a:lstStyle/>
          <a:p>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185619197"/>
              </p:ext>
            </p:extLst>
          </p:nvPr>
        </p:nvGraphicFramePr>
        <p:xfrm>
          <a:off x="3027363" y="2235200"/>
          <a:ext cx="10077450" cy="2944813"/>
        </p:xfrm>
        <a:graphic>
          <a:graphicData uri="http://schemas.openxmlformats.org/presentationml/2006/ole">
            <mc:AlternateContent xmlns:mc="http://schemas.openxmlformats.org/markup-compatibility/2006">
              <mc:Choice xmlns:v="urn:schemas-microsoft-com:vml" Requires="v">
                <p:oleObj spid="_x0000_s2085" name="Document" r:id="rId3" imgW="6083300" imgH="1778000" progId="Word.Document.12">
                  <p:embed/>
                </p:oleObj>
              </mc:Choice>
              <mc:Fallback>
                <p:oleObj name="Document" r:id="rId3" imgW="6083300" imgH="1778000" progId="Word.Document.12">
                  <p:embed/>
                  <p:pic>
                    <p:nvPicPr>
                      <p:cNvPr id="0" name=""/>
                      <p:cNvPicPr/>
                      <p:nvPr/>
                    </p:nvPicPr>
                    <p:blipFill>
                      <a:blip r:embed="rId4"/>
                      <a:stretch>
                        <a:fillRect/>
                      </a:stretch>
                    </p:blipFill>
                    <p:spPr>
                      <a:xfrm>
                        <a:off x="3027363" y="2235200"/>
                        <a:ext cx="10077450" cy="2944813"/>
                      </a:xfrm>
                      <a:prstGeom prst="rect">
                        <a:avLst/>
                      </a:prstGeom>
                    </p:spPr>
                  </p:pic>
                </p:oleObj>
              </mc:Fallback>
            </mc:AlternateContent>
          </a:graphicData>
        </a:graphic>
      </p:graphicFrame>
    </p:spTree>
    <p:extLst>
      <p:ext uri="{BB962C8B-B14F-4D97-AF65-F5344CB8AC3E}">
        <p14:creationId xmlns:p14="http://schemas.microsoft.com/office/powerpoint/2010/main" val="348110022"/>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160477" y="1846263"/>
            <a:ext cx="10058400" cy="4022725"/>
          </a:xfrm>
        </p:spPr>
        <p:txBody>
          <a:bodyPr>
            <a:normAutofit/>
          </a:bodyPr>
          <a:lstStyle/>
          <a:p>
            <a:pPr algn="ctr"/>
            <a:endParaRPr lang="en-US" sz="5400" dirty="0" smtClean="0"/>
          </a:p>
          <a:p>
            <a:pPr marL="0" indent="0" algn="ctr">
              <a:lnSpc>
                <a:spcPct val="85000"/>
              </a:lnSpc>
              <a:spcBef>
                <a:spcPct val="0"/>
              </a:spcBef>
              <a:buNone/>
            </a:pPr>
            <a:r>
              <a:rPr lang="en-US" sz="5400" spc="-50" dirty="0">
                <a:solidFill>
                  <a:srgbClr val="7F7F7F"/>
                </a:solidFill>
                <a:latin typeface="+mj-lt"/>
                <a:ea typeface="+mj-ea"/>
                <a:cs typeface="+mj-cs"/>
              </a:rPr>
              <a:t>Thank you</a:t>
            </a:r>
          </a:p>
        </p:txBody>
      </p:sp>
    </p:spTree>
    <p:extLst>
      <p:ext uri="{BB962C8B-B14F-4D97-AF65-F5344CB8AC3E}">
        <p14:creationId xmlns:p14="http://schemas.microsoft.com/office/powerpoint/2010/main" val="3256869103"/>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bg1">
                    <a:lumMod val="50000"/>
                  </a:schemeClr>
                </a:solidFill>
              </a:rPr>
              <a:t>Problem Definition</a:t>
            </a:r>
            <a:endParaRPr lang="en-US" b="1" dirty="0">
              <a:solidFill>
                <a:schemeClr val="bg1">
                  <a:lumMod val="50000"/>
                </a:schemeClr>
              </a:solidFill>
            </a:endParaRPr>
          </a:p>
        </p:txBody>
      </p:sp>
      <p:sp>
        <p:nvSpPr>
          <p:cNvPr id="5" name="Content Placeholder 4"/>
          <p:cNvSpPr>
            <a:spLocks noGrp="1"/>
          </p:cNvSpPr>
          <p:nvPr>
            <p:ph idx="1"/>
          </p:nvPr>
        </p:nvSpPr>
        <p:spPr>
          <a:xfrm>
            <a:off x="1097280" y="1845733"/>
            <a:ext cx="10058400" cy="4194339"/>
          </a:xfrm>
        </p:spPr>
        <p:txBody>
          <a:bodyPr>
            <a:normAutofit/>
          </a:bodyPr>
          <a:lstStyle/>
          <a:p>
            <a:pPr marL="0" indent="0">
              <a:buNone/>
            </a:pPr>
            <a:r>
              <a:rPr lang="en-US" sz="2600" dirty="0"/>
              <a:t>Nibbl is a </a:t>
            </a:r>
            <a:r>
              <a:rPr lang="en-US" sz="2600" dirty="0" smtClean="0"/>
              <a:t>social website that </a:t>
            </a:r>
            <a:r>
              <a:rPr lang="en-US" sz="2600" dirty="0"/>
              <a:t>will allow people to set up </a:t>
            </a:r>
            <a:r>
              <a:rPr lang="en-US" sz="2600" dirty="0" smtClean="0"/>
              <a:t>dinner </a:t>
            </a:r>
            <a:r>
              <a:rPr lang="en-US" sz="2600" dirty="0"/>
              <a:t>events with friends in the best restaurants of the area</a:t>
            </a:r>
            <a:r>
              <a:rPr lang="en-US" sz="2600" dirty="0" smtClean="0"/>
              <a:t>. </a:t>
            </a:r>
            <a:endParaRPr lang="en-US" sz="2600" dirty="0"/>
          </a:p>
          <a:p>
            <a:pPr marL="0" indent="0">
              <a:buNone/>
            </a:pPr>
            <a:r>
              <a:rPr lang="en-US" sz="2600" dirty="0" err="1" smtClean="0"/>
              <a:t>Nibbl</a:t>
            </a:r>
            <a:r>
              <a:rPr lang="en-US" sz="2600" dirty="0" smtClean="0"/>
              <a:t> 1.0 was functional and had significant features implemented but </a:t>
            </a:r>
            <a:r>
              <a:rPr lang="en-US" sz="2600" dirty="0" smtClean="0"/>
              <a:t>still was not ready to launch. </a:t>
            </a:r>
            <a:endParaRPr lang="en-US" sz="2600" dirty="0" smtClean="0"/>
          </a:p>
          <a:p>
            <a:pPr marL="0" indent="0">
              <a:buNone/>
            </a:pPr>
            <a:r>
              <a:rPr lang="en-US" sz="2600" dirty="0" smtClean="0"/>
              <a:t>Improvement look and feel and responsivenes</a:t>
            </a:r>
            <a:r>
              <a:rPr lang="en-US" sz="2600" dirty="0" smtClean="0"/>
              <a:t>s of the pages</a:t>
            </a:r>
            <a:endParaRPr lang="en-US" sz="2600" dirty="0" smtClean="0"/>
          </a:p>
          <a:p>
            <a:pPr marL="0" indent="0">
              <a:buNone/>
            </a:pPr>
            <a:r>
              <a:rPr lang="en-US" sz="2600" dirty="0" smtClean="0"/>
              <a:t>Addition of new features.</a:t>
            </a:r>
          </a:p>
          <a:p>
            <a:pPr marL="0" indent="0">
              <a:buNone/>
            </a:pPr>
            <a:r>
              <a:rPr lang="en-US" sz="2600" dirty="0" smtClean="0"/>
              <a:t>Bug fixes were also necessary to deliver the expected performance.</a:t>
            </a:r>
            <a:endParaRPr lang="en-US" sz="2600" dirty="0"/>
          </a:p>
        </p:txBody>
      </p:sp>
    </p:spTree>
    <p:extLst>
      <p:ext uri="{BB962C8B-B14F-4D97-AF65-F5344CB8AC3E}">
        <p14:creationId xmlns:p14="http://schemas.microsoft.com/office/powerpoint/2010/main" val="3742596145"/>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7F7F7F"/>
                </a:solidFill>
              </a:rPr>
              <a:t>Projec</a:t>
            </a:r>
            <a:r>
              <a:rPr lang="en-US" smtClean="0">
                <a:solidFill>
                  <a:srgbClr val="7F7F7F"/>
                </a:solidFill>
              </a:rPr>
              <a:t>t Management</a:t>
            </a:r>
            <a:endParaRPr lang="en-US" dirty="0">
              <a:solidFill>
                <a:srgbClr val="7F7F7F"/>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618371" y="1828802"/>
            <a:ext cx="6830429" cy="4427865"/>
          </a:xfrm>
        </p:spPr>
      </p:pic>
    </p:spTree>
    <p:extLst>
      <p:ext uri="{BB962C8B-B14F-4D97-AF65-F5344CB8AC3E}">
        <p14:creationId xmlns:p14="http://schemas.microsoft.com/office/powerpoint/2010/main" val="350249119"/>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7F7F7F"/>
                </a:solidFill>
              </a:rPr>
              <a:t>User Stories</a:t>
            </a:r>
            <a:endParaRPr lang="en-US" dirty="0">
              <a:solidFill>
                <a:srgbClr val="7F7F7F"/>
              </a:solidFill>
            </a:endParaRPr>
          </a:p>
        </p:txBody>
      </p:sp>
      <p:sp>
        <p:nvSpPr>
          <p:cNvPr id="3" name="Content Placeholder 2"/>
          <p:cNvSpPr>
            <a:spLocks noGrp="1"/>
          </p:cNvSpPr>
          <p:nvPr>
            <p:ph idx="1"/>
          </p:nvPr>
        </p:nvSpPr>
        <p:spPr>
          <a:xfrm>
            <a:off x="1097279" y="1845734"/>
            <a:ext cx="8908387" cy="4485468"/>
          </a:xfrm>
        </p:spPr>
        <p:txBody>
          <a:bodyPr>
            <a:normAutofit fontScale="62500" lnSpcReduction="20000"/>
          </a:bodyPr>
          <a:lstStyle/>
          <a:p>
            <a:pPr>
              <a:buFont typeface="Arial" pitchFamily="34" charset="0"/>
              <a:buChar char="•"/>
            </a:pPr>
            <a:r>
              <a:rPr lang="en-US" sz="4000" dirty="0"/>
              <a:t> </a:t>
            </a:r>
            <a:r>
              <a:rPr lang="en-US" sz="4000" dirty="0" smtClean="0"/>
              <a:t>Improve Blog look and feel</a:t>
            </a:r>
            <a:endParaRPr lang="en-US" sz="4000" dirty="0" smtClean="0"/>
          </a:p>
          <a:p>
            <a:pPr>
              <a:buFont typeface="Arial" pitchFamily="34" charset="0"/>
              <a:buChar char="•"/>
            </a:pPr>
            <a:r>
              <a:rPr lang="en-US" sz="4000" dirty="0" smtClean="0"/>
              <a:t> Improve </a:t>
            </a:r>
            <a:r>
              <a:rPr lang="en-US" sz="4000" dirty="0" smtClean="0"/>
              <a:t>Blog Category section</a:t>
            </a:r>
          </a:p>
          <a:p>
            <a:pPr>
              <a:buFont typeface="Arial" pitchFamily="34" charset="0"/>
              <a:buChar char="•"/>
            </a:pPr>
            <a:r>
              <a:rPr lang="en-US" sz="4000" dirty="0" smtClean="0"/>
              <a:t> Select an image for the blog </a:t>
            </a:r>
            <a:r>
              <a:rPr lang="en-US" sz="4000" dirty="0" smtClean="0"/>
              <a:t>header</a:t>
            </a:r>
          </a:p>
          <a:p>
            <a:pPr>
              <a:buFont typeface="Arial" pitchFamily="34" charset="0"/>
              <a:buChar char="•"/>
            </a:pPr>
            <a:r>
              <a:rPr lang="en-US" sz="4000" dirty="0" smtClean="0"/>
              <a:t> Add </a:t>
            </a:r>
            <a:r>
              <a:rPr lang="en-US" sz="4000" dirty="0"/>
              <a:t>new features to blog page</a:t>
            </a:r>
          </a:p>
          <a:p>
            <a:pPr>
              <a:buFont typeface="Arial" pitchFamily="34" charset="0"/>
              <a:buChar char="•"/>
            </a:pPr>
            <a:r>
              <a:rPr lang="en-US" sz="4000" dirty="0"/>
              <a:t> Create blog </a:t>
            </a:r>
            <a:r>
              <a:rPr lang="en-US" sz="4000" dirty="0" smtClean="0"/>
              <a:t>search</a:t>
            </a:r>
            <a:endParaRPr lang="en-US" sz="4000" dirty="0" smtClean="0"/>
          </a:p>
          <a:p>
            <a:pPr>
              <a:buFont typeface="Arial" pitchFamily="34" charset="0"/>
              <a:buChar char="•"/>
            </a:pPr>
            <a:r>
              <a:rPr lang="en-US" sz="4000" dirty="0" smtClean="0"/>
              <a:t> </a:t>
            </a:r>
            <a:r>
              <a:rPr lang="en-US" sz="4000" dirty="0" smtClean="0"/>
              <a:t>Add </a:t>
            </a:r>
            <a:r>
              <a:rPr lang="en-US" sz="4000" dirty="0" smtClean="0"/>
              <a:t>user </a:t>
            </a:r>
            <a:r>
              <a:rPr lang="en-US" sz="4000" dirty="0" smtClean="0"/>
              <a:t>to </a:t>
            </a:r>
            <a:r>
              <a:rPr lang="en-US" sz="4000" dirty="0" smtClean="0"/>
              <a:t>Beta </a:t>
            </a:r>
            <a:r>
              <a:rPr lang="en-US" sz="4000" dirty="0" smtClean="0"/>
              <a:t>version</a:t>
            </a:r>
          </a:p>
          <a:p>
            <a:pPr>
              <a:buFont typeface="Arial" pitchFamily="34" charset="0"/>
              <a:buChar char="•"/>
            </a:pPr>
            <a:r>
              <a:rPr lang="en-US" sz="4000" dirty="0" smtClean="0"/>
              <a:t> Remove user from </a:t>
            </a:r>
            <a:r>
              <a:rPr lang="en-US" sz="4000" dirty="0"/>
              <a:t>Beta </a:t>
            </a:r>
            <a:r>
              <a:rPr lang="en-US" sz="4000" dirty="0" smtClean="0"/>
              <a:t>version</a:t>
            </a:r>
            <a:endParaRPr lang="en-US" sz="4000" dirty="0" smtClean="0"/>
          </a:p>
          <a:p>
            <a:pPr>
              <a:buFont typeface="Arial" pitchFamily="34" charset="0"/>
              <a:buChar char="•"/>
            </a:pPr>
            <a:r>
              <a:rPr lang="en-US" sz="4000" dirty="0"/>
              <a:t> Improve site navigation bar</a:t>
            </a:r>
          </a:p>
          <a:p>
            <a:pPr>
              <a:buFont typeface="Arial" pitchFamily="34" charset="0"/>
              <a:buChar char="•"/>
            </a:pPr>
            <a:r>
              <a:rPr lang="en-US" sz="4000" dirty="0"/>
              <a:t> Add localization to Home page</a:t>
            </a:r>
          </a:p>
          <a:p>
            <a:pPr>
              <a:buFont typeface="Arial" pitchFamily="34" charset="0"/>
              <a:buChar char="•"/>
            </a:pPr>
            <a:r>
              <a:rPr lang="en-US" sz="4000" dirty="0"/>
              <a:t>Implement get user’s email if signed in with Twitter</a:t>
            </a:r>
          </a:p>
          <a:p>
            <a:pPr>
              <a:buFont typeface="Arial" pitchFamily="34" charset="0"/>
              <a:buChar char="•"/>
            </a:pPr>
            <a:endParaRPr lang="en-US" sz="2600" dirty="0" smtClean="0"/>
          </a:p>
          <a:p>
            <a:endParaRPr lang="en-US" dirty="0" smtClean="0"/>
          </a:p>
          <a:p>
            <a:endParaRPr lang="en-US" dirty="0"/>
          </a:p>
        </p:txBody>
      </p:sp>
      <p:sp>
        <p:nvSpPr>
          <p:cNvPr id="6" name="TextBox 5"/>
          <p:cNvSpPr txBox="1"/>
          <p:nvPr/>
        </p:nvSpPr>
        <p:spPr>
          <a:xfrm>
            <a:off x="6657616" y="2039840"/>
            <a:ext cx="5099041" cy="369332"/>
          </a:xfrm>
          <a:prstGeom prst="rect">
            <a:avLst/>
          </a:prstGeom>
          <a:noFill/>
        </p:spPr>
        <p:txBody>
          <a:bodyPr wrap="square" rtlCol="0">
            <a:spAutoFit/>
          </a:bodyPr>
          <a:lstStyle/>
          <a:p>
            <a:endParaRPr lang="en-US" dirty="0"/>
          </a:p>
        </p:txBody>
      </p:sp>
    </p:spTree>
    <p:extLst>
      <p:ext uri="{BB962C8B-B14F-4D97-AF65-F5344CB8AC3E}">
        <p14:creationId xmlns:p14="http://schemas.microsoft.com/office/powerpoint/2010/main" val="2645049527"/>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7F7F7F"/>
                </a:solidFill>
              </a:rPr>
              <a:t>Use Case Diagra</a:t>
            </a:r>
            <a:r>
              <a:rPr lang="en-US" dirty="0">
                <a:solidFill>
                  <a:srgbClr val="7F7F7F"/>
                </a:solidFill>
              </a:rPr>
              <a:t>m</a:t>
            </a:r>
          </a:p>
        </p:txBody>
      </p:sp>
      <p:pic>
        <p:nvPicPr>
          <p:cNvPr id="1026" name="Picture 2" descr="UseCaseDiagramNibb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34811" y="1848462"/>
            <a:ext cx="5536734" cy="44630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2843049"/>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7F7F7F"/>
                </a:solidFill>
              </a:rPr>
              <a:t>Sequence Diagram</a:t>
            </a:r>
            <a:endParaRPr lang="en-US" dirty="0">
              <a:solidFill>
                <a:srgbClr val="7F7F7F"/>
              </a:solidFill>
            </a:endParaRPr>
          </a:p>
        </p:txBody>
      </p:sp>
      <p:sp>
        <p:nvSpPr>
          <p:cNvPr id="3" name="Content Placeholder 2"/>
          <p:cNvSpPr>
            <a:spLocks noGrp="1"/>
          </p:cNvSpPr>
          <p:nvPr>
            <p:ph idx="1"/>
          </p:nvPr>
        </p:nvSpPr>
        <p:spPr/>
        <p:txBody>
          <a:bodyPr/>
          <a:lstStyle/>
          <a:p>
            <a:endParaRPr lang="en-US"/>
          </a:p>
        </p:txBody>
      </p:sp>
      <p:pic>
        <p:nvPicPr>
          <p:cNvPr id="13314" name="Picture 2" descr="BlogSearch.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04470" y="1787597"/>
            <a:ext cx="6753196" cy="44622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3064171"/>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7F7F7F"/>
                </a:solidFill>
              </a:rPr>
              <a:t>System </a:t>
            </a:r>
            <a:r>
              <a:rPr lang="en-US" dirty="0" smtClean="0">
                <a:solidFill>
                  <a:srgbClr val="7F7F7F"/>
                </a:solidFill>
              </a:rPr>
              <a:t>Design</a:t>
            </a:r>
            <a:endParaRPr lang="en-US" dirty="0">
              <a:solidFill>
                <a:srgbClr val="7F7F7F"/>
              </a:solidFill>
            </a:endParaRPr>
          </a:p>
        </p:txBody>
      </p:sp>
      <p:sp>
        <p:nvSpPr>
          <p:cNvPr id="4" name="Content Placeholder 3"/>
          <p:cNvSpPr>
            <a:spLocks noGrp="1"/>
          </p:cNvSpPr>
          <p:nvPr>
            <p:ph idx="1"/>
          </p:nvPr>
        </p:nvSpPr>
        <p:spPr/>
        <p:txBody>
          <a:bodyPr/>
          <a:lstStyle/>
          <a:p>
            <a:endParaRPr lang="en-US" dirty="0"/>
          </a:p>
        </p:txBody>
      </p:sp>
      <p:pic>
        <p:nvPicPr>
          <p:cNvPr id="2054" name="Picture 6" descr="C:\Users\Alfredo\Downloads\image0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5806" y="1876907"/>
            <a:ext cx="6625729" cy="396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3584159"/>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lumMod val="50000"/>
                  </a:schemeClr>
                </a:solidFill>
              </a:rPr>
              <a:t>Hardware and Software Resources</a:t>
            </a:r>
          </a:p>
        </p:txBody>
      </p:sp>
      <p:sp>
        <p:nvSpPr>
          <p:cNvPr id="5" name="TextBox 4"/>
          <p:cNvSpPr txBox="1"/>
          <p:nvPr/>
        </p:nvSpPr>
        <p:spPr>
          <a:xfrm>
            <a:off x="1097280" y="1674203"/>
            <a:ext cx="9870469" cy="4970592"/>
          </a:xfrm>
          <a:prstGeom prst="rect">
            <a:avLst/>
          </a:prstGeom>
          <a:noFill/>
        </p:spPr>
        <p:txBody>
          <a:bodyPr wrap="square" rtlCol="0">
            <a:spAutoFit/>
          </a:bodyPr>
          <a:lstStyle/>
          <a:p>
            <a:r>
              <a:rPr lang="en-US" sz="2300" b="1" dirty="0">
                <a:solidFill>
                  <a:schemeClr val="tx1">
                    <a:lumMod val="75000"/>
                    <a:lumOff val="25000"/>
                  </a:schemeClr>
                </a:solidFill>
              </a:rPr>
              <a:t>Hardware</a:t>
            </a:r>
            <a:endParaRPr lang="en-US" sz="2300" dirty="0">
              <a:solidFill>
                <a:schemeClr val="tx1">
                  <a:lumMod val="75000"/>
                  <a:lumOff val="25000"/>
                </a:schemeClr>
              </a:solidFill>
            </a:endParaRPr>
          </a:p>
          <a:p>
            <a:r>
              <a:rPr lang="en-US" sz="2300" dirty="0">
                <a:solidFill>
                  <a:schemeClr val="tx1">
                    <a:lumMod val="75000"/>
                    <a:lumOff val="25000"/>
                  </a:schemeClr>
                </a:solidFill>
              </a:rPr>
              <a:t>MacBook Pro</a:t>
            </a:r>
          </a:p>
          <a:p>
            <a:r>
              <a:rPr lang="en-US" sz="2300" dirty="0">
                <a:solidFill>
                  <a:schemeClr val="tx1">
                    <a:lumMod val="75000"/>
                    <a:lumOff val="25000"/>
                  </a:schemeClr>
                </a:solidFill>
              </a:rPr>
              <a:t>Processor 2.4 GHz Intel Core i5</a:t>
            </a:r>
          </a:p>
          <a:p>
            <a:r>
              <a:rPr lang="en-US" sz="2300" dirty="0">
                <a:solidFill>
                  <a:schemeClr val="tx1">
                    <a:lumMod val="75000"/>
                    <a:lumOff val="25000"/>
                  </a:schemeClr>
                </a:solidFill>
              </a:rPr>
              <a:t>Memory 8GB</a:t>
            </a:r>
          </a:p>
          <a:p>
            <a:r>
              <a:rPr lang="en-US" sz="2300" dirty="0">
                <a:solidFill>
                  <a:schemeClr val="tx1">
                    <a:lumMod val="75000"/>
                    <a:lumOff val="25000"/>
                  </a:schemeClr>
                </a:solidFill>
              </a:rPr>
              <a:t>Disk Space </a:t>
            </a:r>
            <a:r>
              <a:rPr lang="en-US" sz="2300" dirty="0" smtClean="0">
                <a:solidFill>
                  <a:schemeClr val="tx1">
                    <a:lumMod val="75000"/>
                    <a:lumOff val="25000"/>
                  </a:schemeClr>
                </a:solidFill>
              </a:rPr>
              <a:t>50GB</a:t>
            </a:r>
            <a:endParaRPr lang="en-US" sz="2300" dirty="0">
              <a:solidFill>
                <a:schemeClr val="tx1">
                  <a:lumMod val="75000"/>
                  <a:lumOff val="25000"/>
                </a:schemeClr>
              </a:solidFill>
            </a:endParaRPr>
          </a:p>
          <a:p>
            <a:r>
              <a:rPr lang="en-US" sz="2300" dirty="0">
                <a:solidFill>
                  <a:schemeClr val="tx1">
                    <a:lumMod val="75000"/>
                    <a:lumOff val="25000"/>
                  </a:schemeClr>
                </a:solidFill>
              </a:rPr>
              <a:t> </a:t>
            </a:r>
          </a:p>
          <a:p>
            <a:r>
              <a:rPr lang="en-US" sz="2300" b="1" dirty="0">
                <a:solidFill>
                  <a:schemeClr val="tx1">
                    <a:lumMod val="75000"/>
                    <a:lumOff val="25000"/>
                  </a:schemeClr>
                </a:solidFill>
              </a:rPr>
              <a:t>Software</a:t>
            </a:r>
            <a:endParaRPr lang="en-US" sz="2300" dirty="0">
              <a:solidFill>
                <a:schemeClr val="tx1">
                  <a:lumMod val="75000"/>
                  <a:lumOff val="25000"/>
                </a:schemeClr>
              </a:solidFill>
            </a:endParaRPr>
          </a:p>
          <a:p>
            <a:r>
              <a:rPr lang="en-US" sz="2300" dirty="0">
                <a:solidFill>
                  <a:schemeClr val="tx1">
                    <a:lumMod val="75000"/>
                    <a:lumOff val="25000"/>
                  </a:schemeClr>
                </a:solidFill>
              </a:rPr>
              <a:t>Meteor </a:t>
            </a:r>
            <a:r>
              <a:rPr lang="en-US" sz="2300" dirty="0" smtClean="0">
                <a:solidFill>
                  <a:schemeClr val="tx1">
                    <a:lumMod val="75000"/>
                    <a:lumOff val="25000"/>
                  </a:schemeClr>
                </a:solidFill>
              </a:rPr>
              <a:t>JS </a:t>
            </a:r>
            <a:r>
              <a:rPr lang="en-US" sz="2300" dirty="0">
                <a:solidFill>
                  <a:schemeClr val="tx1">
                    <a:lumMod val="75000"/>
                    <a:lumOff val="25000"/>
                  </a:schemeClr>
                </a:solidFill>
              </a:rPr>
              <a:t>Framework (Open Source </a:t>
            </a:r>
            <a:r>
              <a:rPr lang="en-US" sz="2300" dirty="0" err="1">
                <a:solidFill>
                  <a:schemeClr val="tx1">
                    <a:lumMod val="75000"/>
                    <a:lumOff val="25000"/>
                  </a:schemeClr>
                </a:solidFill>
              </a:rPr>
              <a:t>javaScript</a:t>
            </a:r>
            <a:r>
              <a:rPr lang="en-US" sz="2300" dirty="0">
                <a:solidFill>
                  <a:schemeClr val="tx1">
                    <a:lumMod val="75000"/>
                    <a:lumOff val="25000"/>
                  </a:schemeClr>
                </a:solidFill>
              </a:rPr>
              <a:t> Framework)</a:t>
            </a:r>
          </a:p>
          <a:p>
            <a:r>
              <a:rPr lang="en-US" sz="2300" dirty="0">
                <a:solidFill>
                  <a:schemeClr val="tx1">
                    <a:lumMod val="75000"/>
                    <a:lumOff val="25000"/>
                  </a:schemeClr>
                </a:solidFill>
              </a:rPr>
              <a:t>Bootstrap</a:t>
            </a:r>
          </a:p>
          <a:p>
            <a:r>
              <a:rPr lang="en-US" sz="2300" dirty="0" err="1">
                <a:solidFill>
                  <a:schemeClr val="tx1">
                    <a:lumMod val="75000"/>
                    <a:lumOff val="25000"/>
                  </a:schemeClr>
                </a:solidFill>
              </a:rPr>
              <a:t>Javascript</a:t>
            </a:r>
            <a:endParaRPr lang="en-US" sz="2300" dirty="0">
              <a:solidFill>
                <a:schemeClr val="tx1">
                  <a:lumMod val="75000"/>
                  <a:lumOff val="25000"/>
                </a:schemeClr>
              </a:solidFill>
            </a:endParaRPr>
          </a:p>
          <a:p>
            <a:r>
              <a:rPr lang="en-US" sz="2300" dirty="0" err="1">
                <a:solidFill>
                  <a:schemeClr val="tx1">
                    <a:lumMod val="75000"/>
                    <a:lumOff val="25000"/>
                  </a:schemeClr>
                </a:solidFill>
              </a:rPr>
              <a:t>JQuery</a:t>
            </a:r>
            <a:endParaRPr lang="en-US" sz="2300" dirty="0">
              <a:solidFill>
                <a:schemeClr val="tx1">
                  <a:lumMod val="75000"/>
                  <a:lumOff val="25000"/>
                </a:schemeClr>
              </a:solidFill>
            </a:endParaRPr>
          </a:p>
          <a:p>
            <a:r>
              <a:rPr lang="en-US" sz="2300" dirty="0">
                <a:solidFill>
                  <a:schemeClr val="tx1">
                    <a:lumMod val="75000"/>
                    <a:lumOff val="25000"/>
                  </a:schemeClr>
                </a:solidFill>
              </a:rPr>
              <a:t>CSS3</a:t>
            </a:r>
          </a:p>
          <a:p>
            <a:r>
              <a:rPr lang="en-US" sz="2300" dirty="0">
                <a:solidFill>
                  <a:schemeClr val="tx1">
                    <a:lumMod val="75000"/>
                    <a:lumOff val="25000"/>
                  </a:schemeClr>
                </a:solidFill>
              </a:rPr>
              <a:t>Mongo DB</a:t>
            </a:r>
          </a:p>
          <a:p>
            <a:endParaRPr lang="en-US" dirty="0"/>
          </a:p>
        </p:txBody>
      </p:sp>
    </p:spTree>
    <p:extLst>
      <p:ext uri="{BB962C8B-B14F-4D97-AF65-F5344CB8AC3E}">
        <p14:creationId xmlns:p14="http://schemas.microsoft.com/office/powerpoint/2010/main" val="3634946965"/>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solidFill>
                  <a:srgbClr val="7F7F7F"/>
                </a:solidFill>
              </a:rPr>
              <a:t>Security Privacy</a:t>
            </a:r>
          </a:p>
        </p:txBody>
      </p:sp>
      <p:sp>
        <p:nvSpPr>
          <p:cNvPr id="3" name="Content Placeholder 2"/>
          <p:cNvSpPr>
            <a:spLocks noGrp="1"/>
          </p:cNvSpPr>
          <p:nvPr>
            <p:ph idx="1"/>
          </p:nvPr>
        </p:nvSpPr>
        <p:spPr/>
        <p:txBody>
          <a:bodyPr/>
          <a:lstStyle/>
          <a:p>
            <a:pPr lvl="0">
              <a:buFont typeface="Arial" pitchFamily="34" charset="0"/>
              <a:buChar char="•"/>
            </a:pPr>
            <a:r>
              <a:rPr lang="en-US" sz="2600" dirty="0" smtClean="0"/>
              <a:t> </a:t>
            </a:r>
            <a:r>
              <a:rPr lang="en-US" sz="2600" dirty="0"/>
              <a:t>The publish/subscribe mechanism limits the data that can be retrieved from the server. Operations on client-side collections are by default restricted</a:t>
            </a:r>
            <a:r>
              <a:rPr lang="en-US" sz="2600" dirty="0" smtClean="0"/>
              <a:t>.</a:t>
            </a:r>
          </a:p>
          <a:p>
            <a:pPr lvl="0">
              <a:buFont typeface="Arial" pitchFamily="34" charset="0"/>
              <a:buChar char="•"/>
            </a:pPr>
            <a:r>
              <a:rPr lang="en-US" sz="2600" dirty="0"/>
              <a:t> Meteor doesn't use session cookies, which makes Cross-Site Request Forgeries (CSRF) </a:t>
            </a:r>
            <a:r>
              <a:rPr lang="en-US" sz="2600" dirty="0" smtClean="0"/>
              <a:t>impossible.</a:t>
            </a:r>
            <a:endParaRPr lang="en-US" sz="2600" dirty="0"/>
          </a:p>
          <a:p>
            <a:pPr>
              <a:buFont typeface="Arial" pitchFamily="34" charset="0"/>
              <a:buChar char="•"/>
            </a:pPr>
            <a:r>
              <a:rPr lang="en-US" sz="2600" dirty="0" smtClean="0"/>
              <a:t> Meteor uses </a:t>
            </a:r>
            <a:r>
              <a:rPr lang="en-US" sz="2600" dirty="0" err="1" smtClean="0"/>
              <a:t>bcrypt</a:t>
            </a:r>
            <a:r>
              <a:rPr lang="en-US" sz="2600" dirty="0" smtClean="0"/>
              <a:t> to store hashed passwords. </a:t>
            </a:r>
          </a:p>
          <a:p>
            <a:pPr>
              <a:buFont typeface="Arial" pitchFamily="34" charset="0"/>
              <a:buChar char="•"/>
            </a:pPr>
            <a:endParaRPr lang="en-US" dirty="0"/>
          </a:p>
        </p:txBody>
      </p:sp>
    </p:spTree>
    <p:extLst>
      <p:ext uri="{BB962C8B-B14F-4D97-AF65-F5344CB8AC3E}">
        <p14:creationId xmlns:p14="http://schemas.microsoft.com/office/powerpoint/2010/main" val="3096254768"/>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Retrospect">
  <a:themeElements>
    <a:clrScheme name="Apothecary">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Retrospect">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Solstice.thmx</Template>
  <TotalTime>4933</TotalTime>
  <Words>388</Words>
  <Application>Microsoft Macintosh PowerPoint</Application>
  <PresentationFormat>Custom</PresentationFormat>
  <Paragraphs>67</Paragraphs>
  <Slides>14</Slides>
  <Notes>9</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14</vt:i4>
      </vt:variant>
    </vt:vector>
  </HeadingPairs>
  <TitlesOfParts>
    <vt:vector size="16" baseType="lpstr">
      <vt:lpstr>Retrospect</vt:lpstr>
      <vt:lpstr>Microsoft Word Document</vt:lpstr>
      <vt:lpstr>nibbl 2.0 Final Presentation</vt:lpstr>
      <vt:lpstr>Problem Definition</vt:lpstr>
      <vt:lpstr>Project Management</vt:lpstr>
      <vt:lpstr>User Stories</vt:lpstr>
      <vt:lpstr>Use Case Diagram</vt:lpstr>
      <vt:lpstr>Sequence Diagram</vt:lpstr>
      <vt:lpstr>System Design</vt:lpstr>
      <vt:lpstr>Hardware and Software Resources</vt:lpstr>
      <vt:lpstr>Security Privacy</vt:lpstr>
      <vt:lpstr>Class Diagram</vt:lpstr>
      <vt:lpstr>State Machine for Search in Blog</vt:lpstr>
      <vt:lpstr>Test Cases</vt:lpstr>
      <vt:lpstr>Test Cases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ivis</dc:title>
  <dc:creator>Alfredo Blanco</dc:creator>
  <cp:lastModifiedBy>Ivis Rodes</cp:lastModifiedBy>
  <cp:revision>78</cp:revision>
  <dcterms:created xsi:type="dcterms:W3CDTF">2015-07-25T18:24:58Z</dcterms:created>
  <dcterms:modified xsi:type="dcterms:W3CDTF">2015-07-31T15:07:15Z</dcterms:modified>
</cp:coreProperties>
</file>