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128"/>
        <a:cs typeface="+mn-cs"/>
      </a:defRPr>
    </a:lvl1pPr>
    <a:lvl2pPr marL="457200" algn="l" rtl="0" fontAlgn="base">
      <a:spcBef>
        <a:spcPct val="0"/>
      </a:spcBef>
      <a:spcAft>
        <a:spcPct val="0"/>
      </a:spcAft>
      <a:defRPr sz="8400" kern="1200">
        <a:solidFill>
          <a:schemeClr val="tx1"/>
        </a:solidFill>
        <a:latin typeface="Arial" charset="0"/>
        <a:ea typeface="ＭＳ Ｐゴシック" charset="-128"/>
        <a:cs typeface="+mn-cs"/>
      </a:defRPr>
    </a:lvl2pPr>
    <a:lvl3pPr marL="914400" algn="l" rtl="0" fontAlgn="base">
      <a:spcBef>
        <a:spcPct val="0"/>
      </a:spcBef>
      <a:spcAft>
        <a:spcPct val="0"/>
      </a:spcAft>
      <a:defRPr sz="8400" kern="1200">
        <a:solidFill>
          <a:schemeClr val="tx1"/>
        </a:solidFill>
        <a:latin typeface="Arial" charset="0"/>
        <a:ea typeface="ＭＳ Ｐゴシック" charset="-128"/>
        <a:cs typeface="+mn-cs"/>
      </a:defRPr>
    </a:lvl3pPr>
    <a:lvl4pPr marL="1371600" algn="l" rtl="0" fontAlgn="base">
      <a:spcBef>
        <a:spcPct val="0"/>
      </a:spcBef>
      <a:spcAft>
        <a:spcPct val="0"/>
      </a:spcAft>
      <a:defRPr sz="8400" kern="1200">
        <a:solidFill>
          <a:schemeClr val="tx1"/>
        </a:solidFill>
        <a:latin typeface="Arial" charset="0"/>
        <a:ea typeface="ＭＳ Ｐゴシック" charset="-128"/>
        <a:cs typeface="+mn-cs"/>
      </a:defRPr>
    </a:lvl4pPr>
    <a:lvl5pPr marL="1828800" algn="l" rtl="0" fontAlgn="base">
      <a:spcBef>
        <a:spcPct val="0"/>
      </a:spcBef>
      <a:spcAft>
        <a:spcPct val="0"/>
      </a:spcAft>
      <a:defRPr sz="8400" kern="1200">
        <a:solidFill>
          <a:schemeClr val="tx1"/>
        </a:solidFill>
        <a:latin typeface="Arial" charset="0"/>
        <a:ea typeface="ＭＳ Ｐゴシック" charset="-128"/>
        <a:cs typeface="+mn-cs"/>
      </a:defRPr>
    </a:lvl5pPr>
    <a:lvl6pPr marL="2286000" algn="l" defTabSz="914400" rtl="0" eaLnBrk="1" latinLnBrk="0" hangingPunct="1">
      <a:defRPr sz="8400" kern="1200">
        <a:solidFill>
          <a:schemeClr val="tx1"/>
        </a:solidFill>
        <a:latin typeface="Arial" charset="0"/>
        <a:ea typeface="ＭＳ Ｐゴシック" charset="-128"/>
        <a:cs typeface="+mn-cs"/>
      </a:defRPr>
    </a:lvl6pPr>
    <a:lvl7pPr marL="2743200" algn="l" defTabSz="914400" rtl="0" eaLnBrk="1" latinLnBrk="0" hangingPunct="1">
      <a:defRPr sz="8400" kern="1200">
        <a:solidFill>
          <a:schemeClr val="tx1"/>
        </a:solidFill>
        <a:latin typeface="Arial" charset="0"/>
        <a:ea typeface="ＭＳ Ｐゴシック" charset="-128"/>
        <a:cs typeface="+mn-cs"/>
      </a:defRPr>
    </a:lvl7pPr>
    <a:lvl8pPr marL="3200400" algn="l" defTabSz="914400" rtl="0" eaLnBrk="1" latinLnBrk="0" hangingPunct="1">
      <a:defRPr sz="8400" kern="1200">
        <a:solidFill>
          <a:schemeClr val="tx1"/>
        </a:solidFill>
        <a:latin typeface="Arial" charset="0"/>
        <a:ea typeface="ＭＳ Ｐゴシック" charset="-128"/>
        <a:cs typeface="+mn-cs"/>
      </a:defRPr>
    </a:lvl8pPr>
    <a:lvl9pPr marL="3657600" algn="l" defTabSz="914400" rtl="0" eaLnBrk="1" latinLnBrk="0" hangingPunct="1">
      <a:defRPr sz="84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827" autoAdjust="0"/>
  </p:normalViewPr>
  <p:slideViewPr>
    <p:cSldViewPr>
      <p:cViewPr>
        <p:scale>
          <a:sx n="33" d="100"/>
          <a:sy n="33" d="100"/>
        </p:scale>
        <p:origin x="-528" y="2610"/>
      </p:cViewPr>
      <p:guideLst>
        <p:guide orient="horz" pos="13824"/>
        <p:guide pos="1036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00394F0-6B68-4B56-AE97-CD7C055D5A01}" type="datetime1">
              <a:rPr lang="en-US" altLang="en-US"/>
              <a:pPr/>
              <a:t>7/26/2015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B4B271C-BB77-4689-93CA-427250805D12}" type="slidenum">
              <a:rPr lang="en-US" altLang="en-US"/>
              <a:pPr/>
              <a:t>‹#›</a:t>
            </a:fld>
            <a:endParaRPr lang="en-US" altLang="en-US"/>
          </a:p>
        </p:txBody>
      </p:sp>
    </p:spTree>
    <p:extLst>
      <p:ext uri="{BB962C8B-B14F-4D97-AF65-F5344CB8AC3E}">
        <p14:creationId xmlns:p14="http://schemas.microsoft.com/office/powerpoint/2010/main" val="22212693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fld id="{8BEA351D-8034-4326-A1C4-C63FEEFCF558}" type="slidenum">
              <a:rPr lang="en-US" altLang="en-US" sz="1200"/>
              <a:pPr eaLnBrk="1" hangingPunct="1"/>
              <a:t>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30533D0-C350-4E66-A938-2C7BA7E1D728}" type="slidenum">
              <a:rPr lang="en-US" altLang="en-US"/>
              <a:pPr/>
              <a:t>‹#›</a:t>
            </a:fld>
            <a:endParaRPr lang="en-US" altLang="en-US"/>
          </a:p>
        </p:txBody>
      </p:sp>
    </p:spTree>
    <p:extLst>
      <p:ext uri="{BB962C8B-B14F-4D97-AF65-F5344CB8AC3E}">
        <p14:creationId xmlns:p14="http://schemas.microsoft.com/office/powerpoint/2010/main" val="141795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FD8CC81-8EF8-46AB-B36D-215B51C1B51C}" type="slidenum">
              <a:rPr lang="en-US" altLang="en-US"/>
              <a:pPr/>
              <a:t>‹#›</a:t>
            </a:fld>
            <a:endParaRPr lang="en-US" altLang="en-US"/>
          </a:p>
        </p:txBody>
      </p:sp>
    </p:spTree>
    <p:extLst>
      <p:ext uri="{BB962C8B-B14F-4D97-AF65-F5344CB8AC3E}">
        <p14:creationId xmlns:p14="http://schemas.microsoft.com/office/powerpoint/2010/main" val="216283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DD9FAE2-8CF8-4370-A227-FF75A327F828}" type="slidenum">
              <a:rPr lang="en-US" altLang="en-US"/>
              <a:pPr/>
              <a:t>‹#›</a:t>
            </a:fld>
            <a:endParaRPr lang="en-US" altLang="en-US"/>
          </a:p>
        </p:txBody>
      </p:sp>
    </p:spTree>
    <p:extLst>
      <p:ext uri="{BB962C8B-B14F-4D97-AF65-F5344CB8AC3E}">
        <p14:creationId xmlns:p14="http://schemas.microsoft.com/office/powerpoint/2010/main" val="3382133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35E3B5B-9539-4D9B-8450-EDE1BF78FD72}" type="slidenum">
              <a:rPr lang="en-US" altLang="en-US"/>
              <a:pPr/>
              <a:t>‹#›</a:t>
            </a:fld>
            <a:endParaRPr lang="en-US" altLang="en-US"/>
          </a:p>
        </p:txBody>
      </p:sp>
    </p:spTree>
    <p:extLst>
      <p:ext uri="{BB962C8B-B14F-4D97-AF65-F5344CB8AC3E}">
        <p14:creationId xmlns:p14="http://schemas.microsoft.com/office/powerpoint/2010/main" val="788140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30531DA-EF88-49B8-AA5F-8E2FC6E5B404}" type="slidenum">
              <a:rPr lang="en-US" altLang="en-US"/>
              <a:pPr/>
              <a:t>‹#›</a:t>
            </a:fld>
            <a:endParaRPr lang="en-US" altLang="en-US"/>
          </a:p>
        </p:txBody>
      </p:sp>
    </p:spTree>
    <p:extLst>
      <p:ext uri="{BB962C8B-B14F-4D97-AF65-F5344CB8AC3E}">
        <p14:creationId xmlns:p14="http://schemas.microsoft.com/office/powerpoint/2010/main" val="1853712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08096BD-1FFD-4811-B0FD-2D72E0EF07FC}" type="slidenum">
              <a:rPr lang="en-US" altLang="en-US"/>
              <a:pPr/>
              <a:t>‹#›</a:t>
            </a:fld>
            <a:endParaRPr lang="en-US" altLang="en-US"/>
          </a:p>
        </p:txBody>
      </p:sp>
    </p:spTree>
    <p:extLst>
      <p:ext uri="{BB962C8B-B14F-4D97-AF65-F5344CB8AC3E}">
        <p14:creationId xmlns:p14="http://schemas.microsoft.com/office/powerpoint/2010/main" val="1602297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01FB1B88-4F9E-445F-9BBD-89C259D7E7D9}" type="slidenum">
              <a:rPr lang="en-US" altLang="en-US"/>
              <a:pPr/>
              <a:t>‹#›</a:t>
            </a:fld>
            <a:endParaRPr lang="en-US" altLang="en-US"/>
          </a:p>
        </p:txBody>
      </p:sp>
    </p:spTree>
    <p:extLst>
      <p:ext uri="{BB962C8B-B14F-4D97-AF65-F5344CB8AC3E}">
        <p14:creationId xmlns:p14="http://schemas.microsoft.com/office/powerpoint/2010/main" val="19900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411DDB53-914F-43BD-9E03-25C7B1AEF10E}" type="slidenum">
              <a:rPr lang="en-US" altLang="en-US"/>
              <a:pPr/>
              <a:t>‹#›</a:t>
            </a:fld>
            <a:endParaRPr lang="en-US" altLang="en-US"/>
          </a:p>
        </p:txBody>
      </p:sp>
    </p:spTree>
    <p:extLst>
      <p:ext uri="{BB962C8B-B14F-4D97-AF65-F5344CB8AC3E}">
        <p14:creationId xmlns:p14="http://schemas.microsoft.com/office/powerpoint/2010/main" val="59505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D0F3CF0E-8E06-4B42-9A0A-F2BEB9B4D5E6}" type="slidenum">
              <a:rPr lang="en-US" altLang="en-US"/>
              <a:pPr/>
              <a:t>‹#›</a:t>
            </a:fld>
            <a:endParaRPr lang="en-US" altLang="en-US"/>
          </a:p>
        </p:txBody>
      </p:sp>
    </p:spTree>
    <p:extLst>
      <p:ext uri="{BB962C8B-B14F-4D97-AF65-F5344CB8AC3E}">
        <p14:creationId xmlns:p14="http://schemas.microsoft.com/office/powerpoint/2010/main" val="658067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775D30B-C0C2-4EE4-8D70-84615BB19389}" type="slidenum">
              <a:rPr lang="en-US" altLang="en-US"/>
              <a:pPr/>
              <a:t>‹#›</a:t>
            </a:fld>
            <a:endParaRPr lang="en-US" altLang="en-US"/>
          </a:p>
        </p:txBody>
      </p:sp>
    </p:spTree>
    <p:extLst>
      <p:ext uri="{BB962C8B-B14F-4D97-AF65-F5344CB8AC3E}">
        <p14:creationId xmlns:p14="http://schemas.microsoft.com/office/powerpoint/2010/main" val="1052748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D39C3B4-C019-4766-BC3B-65E78F338412}" type="slidenum">
              <a:rPr lang="en-US" altLang="en-US"/>
              <a:pPr/>
              <a:t>‹#›</a:t>
            </a:fld>
            <a:endParaRPr lang="en-US" altLang="en-US"/>
          </a:p>
        </p:txBody>
      </p:sp>
    </p:spTree>
    <p:extLst>
      <p:ext uri="{BB962C8B-B14F-4D97-AF65-F5344CB8AC3E}">
        <p14:creationId xmlns:p14="http://schemas.microsoft.com/office/powerpoint/2010/main" val="623913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0C1BCB21-A77F-4A7A-B00B-275AB18E54D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jpe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jpeg"/><Relationship Id="rId23" Type="http://schemas.openxmlformats.org/officeDocument/2006/relationships/image" Target="../media/image21.png"/><Relationship Id="rId10" Type="http://schemas.openxmlformats.org/officeDocument/2006/relationships/image" Target="../media/image8.jpeg"/><Relationship Id="rId19" Type="http://schemas.openxmlformats.org/officeDocument/2006/relationships/image" Target="../media/image17.pn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2016"/>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pPr>
            <a:r>
              <a:rPr lang="en-US" altLang="en-US" sz="7200" b="1" dirty="0">
                <a:effectLst>
                  <a:outerShdw blurRad="38100" dist="38100" dir="2700000" algn="tl">
                    <a:srgbClr val="C0C0C0"/>
                  </a:outerShdw>
                </a:effectLst>
                <a:latin typeface="Times New Roman" charset="0"/>
              </a:rPr>
              <a:t>Senior Project, </a:t>
            </a:r>
            <a:r>
              <a:rPr lang="en-US" altLang="en-US" sz="7200" b="1" dirty="0" smtClean="0">
                <a:effectLst>
                  <a:outerShdw blurRad="38100" dist="38100" dir="2700000" algn="tl">
                    <a:srgbClr val="C0C0C0"/>
                  </a:outerShdw>
                </a:effectLst>
                <a:latin typeface="Times New Roman" charset="0"/>
              </a:rPr>
              <a:t>2015, Summer</a:t>
            </a:r>
            <a:endParaRPr lang="en-US" altLang="en-US" sz="7200" dirty="0">
              <a:latin typeface="Times New Roman" charset="0"/>
            </a:endParaRPr>
          </a:p>
        </p:txBody>
      </p:sp>
      <p:sp>
        <p:nvSpPr>
          <p:cNvPr id="14339"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r>
              <a:rPr lang="en-US" altLang="en-US" sz="4800" b="1" dirty="0" smtClean="0"/>
              <a:t>Senior Project Website – Version 6</a:t>
            </a:r>
            <a:endParaRPr lang="en-US" altLang="en-US" sz="4800" b="1" dirty="0"/>
          </a:p>
          <a:p>
            <a:pPr algn="ctr" eaLnBrk="1" hangingPunct="1"/>
            <a:r>
              <a:rPr lang="en-US" altLang="en-US" sz="3500" b="1" dirty="0"/>
              <a:t>Student: </a:t>
            </a:r>
            <a:r>
              <a:rPr lang="en-US" altLang="en-US" sz="3500" dirty="0" smtClean="0"/>
              <a:t>Raul Carvajal, </a:t>
            </a:r>
            <a:r>
              <a:rPr lang="en-US" altLang="en-US" sz="3500" dirty="0"/>
              <a:t>Florida International University</a:t>
            </a:r>
          </a:p>
          <a:p>
            <a:pPr algn="ctr" eaLnBrk="1" hangingPunct="1"/>
            <a:r>
              <a:rPr lang="en-US" altLang="en-US" sz="3500" b="1" dirty="0" smtClean="0"/>
              <a:t>Mentor:</a:t>
            </a:r>
            <a:r>
              <a:rPr lang="en-US" altLang="en-US" sz="3500" b="1" i="1" dirty="0" smtClean="0"/>
              <a:t> </a:t>
            </a:r>
            <a:r>
              <a:rPr lang="en-US" altLang="en-US" sz="3500" dirty="0" err="1" smtClean="0"/>
              <a:t>Masoud</a:t>
            </a:r>
            <a:r>
              <a:rPr lang="en-US" altLang="en-US" sz="3500" dirty="0" smtClean="0"/>
              <a:t> </a:t>
            </a:r>
            <a:r>
              <a:rPr lang="en-US" altLang="en-US" sz="3500" dirty="0" err="1" smtClean="0"/>
              <a:t>Sadjadi</a:t>
            </a:r>
            <a:r>
              <a:rPr lang="en-US" altLang="en-US" sz="3500" dirty="0" smtClean="0"/>
              <a:t>, Florida International University</a:t>
            </a:r>
            <a:endParaRPr lang="en-US" altLang="ja-JP" sz="3500" dirty="0" smtClean="0"/>
          </a:p>
          <a:p>
            <a:pPr algn="ctr" eaLnBrk="1" hangingPunct="1"/>
            <a:r>
              <a:rPr lang="en-US" altLang="en-US" sz="3500" b="1" dirty="0" smtClean="0"/>
              <a:t>Instructor</a:t>
            </a:r>
            <a:r>
              <a:rPr lang="en-US" altLang="en-US" sz="3500" b="1" dirty="0"/>
              <a:t>:</a:t>
            </a:r>
            <a:r>
              <a:rPr lang="en-US" altLang="en-US" sz="3500" b="1" i="1" dirty="0"/>
              <a:t> </a:t>
            </a:r>
            <a:r>
              <a:rPr lang="en-US" altLang="en-US" sz="3500" dirty="0" err="1"/>
              <a:t>Masoud</a:t>
            </a:r>
            <a:r>
              <a:rPr lang="en-US" altLang="en-US" sz="3500" dirty="0"/>
              <a:t> </a:t>
            </a:r>
            <a:r>
              <a:rPr lang="en-US" altLang="en-US" sz="3500" dirty="0" err="1"/>
              <a:t>Sadjadi</a:t>
            </a:r>
            <a:r>
              <a:rPr lang="en-US" altLang="en-US" sz="3500" dirty="0"/>
              <a:t>, Florida International University</a:t>
            </a:r>
          </a:p>
        </p:txBody>
      </p:sp>
      <p:sp>
        <p:nvSpPr>
          <p:cNvPr id="14340" name="Text Box 72"/>
          <p:cNvSpPr txBox="1">
            <a:spLocks noChangeArrowheads="1"/>
          </p:cNvSpPr>
          <p:nvPr/>
        </p:nvSpPr>
        <p:spPr bwMode="auto">
          <a:xfrm>
            <a:off x="1219200" y="42183050"/>
            <a:ext cx="30632400" cy="157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buClr>
                <a:srgbClr val="3333CC"/>
              </a:buClr>
            </a:pPr>
            <a:r>
              <a:rPr lang="en-US" altLang="en-US" sz="3200" dirty="0"/>
              <a:t>The material presented in this poster is based upon the work supported by </a:t>
            </a:r>
            <a:r>
              <a:rPr lang="en-US" altLang="en-US" sz="3200" dirty="0" err="1"/>
              <a:t>Masoud</a:t>
            </a:r>
            <a:r>
              <a:rPr lang="en-US" altLang="en-US" sz="3200" dirty="0"/>
              <a:t> </a:t>
            </a:r>
            <a:r>
              <a:rPr lang="en-US" altLang="en-US" sz="3200" dirty="0" err="1"/>
              <a:t>Sadjadi</a:t>
            </a:r>
            <a:r>
              <a:rPr lang="en-US" altLang="en-US" sz="3200" dirty="0"/>
              <a:t> . I am thankful for the help that I received from my group member </a:t>
            </a:r>
            <a:r>
              <a:rPr lang="en-US" altLang="en-US" sz="3200" dirty="0" smtClean="0"/>
              <a:t>Hernan </a:t>
            </a:r>
            <a:r>
              <a:rPr lang="en-US" altLang="en-US" sz="3200" dirty="0" err="1" smtClean="0"/>
              <a:t>Cellian</a:t>
            </a:r>
            <a:r>
              <a:rPr lang="en-US" altLang="en-US" sz="3200" dirty="0" smtClean="0"/>
              <a:t>. </a:t>
            </a:r>
            <a:r>
              <a:rPr lang="en-US" altLang="en-US" sz="3200" dirty="0"/>
              <a:t>I would also like to </a:t>
            </a:r>
            <a:r>
              <a:rPr lang="en-US" altLang="en-US" sz="3200" dirty="0" smtClean="0"/>
              <a:t>thank Julio Perez for answering my questions regarding the matching algorithm subsystem and all the previous developers of SPW for  their </a:t>
            </a:r>
            <a:r>
              <a:rPr lang="en-US" altLang="en-US" sz="3200" dirty="0"/>
              <a:t>hard </a:t>
            </a:r>
            <a:r>
              <a:rPr lang="en-US" altLang="en-US" sz="3200" dirty="0" smtClean="0"/>
              <a:t>work. </a:t>
            </a:r>
            <a:endParaRPr lang="en-US" altLang="en-US" sz="3200" dirty="0"/>
          </a:p>
        </p:txBody>
      </p:sp>
      <p:sp>
        <p:nvSpPr>
          <p:cNvPr id="14353" name="Rectangle 6"/>
          <p:cNvSpPr>
            <a:spLocks noChangeArrowheads="1"/>
          </p:cNvSpPr>
          <p:nvPr/>
        </p:nvSpPr>
        <p:spPr bwMode="auto">
          <a:xfrm>
            <a:off x="15925800" y="446088"/>
            <a:ext cx="4724400" cy="1077912"/>
          </a:xfrm>
          <a:prstGeom prst="rect">
            <a:avLst/>
          </a:prstGeom>
          <a:noFill/>
          <a:ln w="9525">
            <a:noFill/>
            <a:miter lim="800000"/>
            <a:headEnd/>
            <a:tailEnd/>
          </a:ln>
        </p:spPr>
        <p:txBody>
          <a:bodyPr anchor="ctr">
            <a:spAutoFit/>
          </a:bodyP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r>
              <a:rPr lang="en-US" altLang="en-US" sz="3200" b="1">
                <a:solidFill>
                  <a:schemeClr val="accent2"/>
                </a:solidFill>
              </a:rPr>
              <a:t>School of Computing &amp; Information Sciences</a:t>
            </a:r>
            <a:endParaRPr lang="en-US" altLang="en-US" sz="3200">
              <a:solidFill>
                <a:schemeClr val="accent2"/>
              </a:solidFill>
            </a:endParaRPr>
          </a:p>
        </p:txBody>
      </p:sp>
      <p:pic>
        <p:nvPicPr>
          <p:cNvPr id="14346" name="Picture 3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3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260800" y="1710531"/>
            <a:ext cx="3105150"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4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724560" y="934234"/>
            <a:ext cx="2462212"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6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14949" y="1205095"/>
            <a:ext cx="1568852" cy="87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6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87938" y="3563462"/>
            <a:ext cx="2155399" cy="1347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7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854345" y="3563462"/>
            <a:ext cx="2237337" cy="107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7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714331" y="1204809"/>
            <a:ext cx="1302614" cy="135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7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858000" y="2524953"/>
            <a:ext cx="996345" cy="1038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7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627905" y="1092980"/>
            <a:ext cx="1788953" cy="110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7" name="Picture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85485" y="2397130"/>
            <a:ext cx="1200150"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4" name="Picture 2"/>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4367374" y="1846084"/>
            <a:ext cx="2001837" cy="200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48"/>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6064411" y="3724087"/>
            <a:ext cx="3830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73"/>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529180" y="3485962"/>
            <a:ext cx="1038308"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image07.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28043" y="18897600"/>
            <a:ext cx="7958957" cy="807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7"/>
          <p:cNvSpPr txBox="1">
            <a:spLocks noChangeArrowheads="1"/>
          </p:cNvSpPr>
          <p:nvPr/>
        </p:nvSpPr>
        <p:spPr bwMode="auto">
          <a:xfrm>
            <a:off x="2287938" y="27131977"/>
            <a:ext cx="81311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eaLnBrk="1" hangingPunct="1"/>
            <a:r>
              <a:rPr lang="en-US" altLang="en-US" sz="1800" dirty="0"/>
              <a:t>The system was developed using the three-tier and MVC architectural </a:t>
            </a:r>
            <a:r>
              <a:rPr lang="en-US" altLang="en-US" sz="1800" dirty="0" smtClean="0"/>
              <a:t>pattern.</a:t>
            </a:r>
          </a:p>
          <a:p>
            <a:pPr eaLnBrk="1" hangingPunct="1"/>
            <a:r>
              <a:rPr lang="en-US" altLang="en-US" sz="1800" dirty="0" smtClean="0"/>
              <a:t>NOTE: No changes were made from v.5</a:t>
            </a:r>
            <a:endParaRPr lang="en-US" altLang="en-US" sz="1800" dirty="0"/>
          </a:p>
        </p:txBody>
      </p:sp>
      <p:sp>
        <p:nvSpPr>
          <p:cNvPr id="44" name="TextBox 17"/>
          <p:cNvSpPr txBox="1">
            <a:spLocks noChangeArrowheads="1"/>
          </p:cNvSpPr>
          <p:nvPr/>
        </p:nvSpPr>
        <p:spPr bwMode="auto">
          <a:xfrm>
            <a:off x="11811000" y="27270476"/>
            <a:ext cx="5029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eaLnBrk="1" hangingPunct="1"/>
            <a:r>
              <a:rPr lang="en-US" altLang="en-US" sz="1800" dirty="0" smtClean="0"/>
              <a:t>NOTE: No changes were made from v.5</a:t>
            </a:r>
            <a:endParaRPr lang="en-US" altLang="en-US" sz="1800" dirty="0"/>
          </a:p>
        </p:txBody>
      </p:sp>
      <p:pic>
        <p:nvPicPr>
          <p:cNvPr id="42" name="Picture 41"/>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1811000" y="18872200"/>
            <a:ext cx="8839200" cy="807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813726" y="29489400"/>
            <a:ext cx="8987589" cy="3046988"/>
          </a:xfrm>
          <a:prstGeom prst="rect">
            <a:avLst/>
          </a:prstGeom>
          <a:noFill/>
        </p:spPr>
        <p:txBody>
          <a:bodyPr wrap="square" rtlCol="0">
            <a:spAutoFit/>
          </a:bodyPr>
          <a:lstStyle/>
          <a:p>
            <a:r>
              <a:rPr lang="en-US" sz="3200" dirty="0"/>
              <a:t>Selenium was used to test all functionality of the </a:t>
            </a:r>
            <a:r>
              <a:rPr lang="en-US" sz="3200" dirty="0" err="1"/>
              <a:t>match_finalize</a:t>
            </a:r>
            <a:r>
              <a:rPr lang="en-US" sz="3200" dirty="0"/>
              <a:t> view. Selenium is a tool used for running automated test on web applications. The selenium IDE is implemented as a Firefox add-on and allows the use of test scripts that mimic the user's input.</a:t>
            </a:r>
          </a:p>
        </p:txBody>
      </p:sp>
      <p:sp>
        <p:nvSpPr>
          <p:cNvPr id="45" name="TextBox 17"/>
          <p:cNvSpPr txBox="1">
            <a:spLocks noChangeArrowheads="1"/>
          </p:cNvSpPr>
          <p:nvPr/>
        </p:nvSpPr>
        <p:spPr bwMode="auto">
          <a:xfrm>
            <a:off x="1192213" y="36073956"/>
            <a:ext cx="26512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eaLnBrk="1" hangingPunct="1"/>
            <a:r>
              <a:rPr lang="en-US" altLang="en-US" sz="1800" dirty="0" smtClean="0"/>
              <a:t>The Selenium IDE</a:t>
            </a:r>
            <a:endParaRPr lang="en-US" altLang="en-US" sz="1800" dirty="0"/>
          </a:p>
        </p:txBody>
      </p:sp>
      <p:pic>
        <p:nvPicPr>
          <p:cNvPr id="1028" name="Picture 4"/>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627905" y="32895862"/>
            <a:ext cx="4616360" cy="2963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6" name="TextBox 17"/>
          <p:cNvSpPr txBox="1">
            <a:spLocks noChangeArrowheads="1"/>
          </p:cNvSpPr>
          <p:nvPr/>
        </p:nvSpPr>
        <p:spPr bwMode="auto">
          <a:xfrm>
            <a:off x="7627905" y="36027417"/>
            <a:ext cx="3913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eaLnBrk="1" hangingPunct="1"/>
            <a:r>
              <a:rPr lang="en-US" altLang="en-US" sz="1800" dirty="0" smtClean="0"/>
              <a:t>Selenium Test source code (snippet)</a:t>
            </a:r>
            <a:endParaRPr lang="en-US" altLang="en-US" sz="1800" dirty="0"/>
          </a:p>
        </p:txBody>
      </p:sp>
      <p:pic>
        <p:nvPicPr>
          <p:cNvPr id="1029" name="Picture 5"/>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549400" y="32895862"/>
            <a:ext cx="5576200" cy="3007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TextBox 54"/>
          <p:cNvSpPr txBox="1">
            <a:spLocks noChangeArrowheads="1"/>
          </p:cNvSpPr>
          <p:nvPr/>
        </p:nvSpPr>
        <p:spPr bwMode="auto">
          <a:xfrm>
            <a:off x="21920200" y="18512572"/>
            <a:ext cx="9271000" cy="100027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eaLnBrk="1" hangingPunct="1">
              <a:defRPr/>
            </a:pPr>
            <a:r>
              <a:rPr lang="en-US" sz="3200" dirty="0" smtClean="0"/>
              <a:t>Widely used </a:t>
            </a:r>
            <a:r>
              <a:rPr lang="en-US" sz="3200" dirty="0"/>
              <a:t>web </a:t>
            </a:r>
            <a:r>
              <a:rPr lang="en-US" sz="3200" dirty="0" smtClean="0"/>
              <a:t>application technologies </a:t>
            </a:r>
            <a:r>
              <a:rPr lang="en-US" sz="3200" dirty="0"/>
              <a:t>were used in the implementation of the </a:t>
            </a:r>
            <a:r>
              <a:rPr lang="en-US" sz="3200" dirty="0" smtClean="0"/>
              <a:t>system. </a:t>
            </a:r>
          </a:p>
          <a:p>
            <a:pPr algn="just" eaLnBrk="1" hangingPunct="1">
              <a:defRPr/>
            </a:pPr>
            <a:endParaRPr lang="en-US" sz="3200" dirty="0"/>
          </a:p>
          <a:p>
            <a:pPr marL="457200" indent="-457200" algn="just" eaLnBrk="1" hangingPunct="1">
              <a:buFont typeface="Wingdings" panose="05000000000000000000" pitchFamily="2" charset="2"/>
              <a:buChar char="v"/>
              <a:defRPr/>
            </a:pPr>
            <a:r>
              <a:rPr lang="en-US" sz="3200" dirty="0" smtClean="0"/>
              <a:t>Senior </a:t>
            </a:r>
            <a:r>
              <a:rPr lang="en-US" sz="3200" dirty="0"/>
              <a:t>Project Website is developed using the Code Igniter frame work and the model view controller (MVC) </a:t>
            </a:r>
            <a:r>
              <a:rPr lang="en-US" sz="3200" dirty="0" smtClean="0"/>
              <a:t>architectural </a:t>
            </a:r>
            <a:r>
              <a:rPr lang="en-US" sz="3200" dirty="0"/>
              <a:t>pattern. </a:t>
            </a:r>
          </a:p>
          <a:p>
            <a:pPr marL="457200" indent="-457200" algn="just" eaLnBrk="1" hangingPunct="1">
              <a:buFont typeface="Wingdings" panose="05000000000000000000" pitchFamily="2" charset="2"/>
              <a:buChar char="v"/>
              <a:defRPr/>
            </a:pPr>
            <a:endParaRPr lang="en-US" sz="3200" dirty="0"/>
          </a:p>
          <a:p>
            <a:pPr marL="457200" indent="-457200" algn="just" eaLnBrk="1" hangingPunct="1">
              <a:buFont typeface="Wingdings" panose="05000000000000000000" pitchFamily="2" charset="2"/>
              <a:buChar char="v"/>
              <a:defRPr/>
            </a:pPr>
            <a:r>
              <a:rPr lang="en-US" sz="3200" dirty="0" smtClean="0"/>
              <a:t>PHP </a:t>
            </a:r>
            <a:r>
              <a:rPr lang="en-US" sz="3200" dirty="0"/>
              <a:t>was used for the </a:t>
            </a:r>
            <a:r>
              <a:rPr lang="en-US" sz="3200" dirty="0" smtClean="0"/>
              <a:t>server side </a:t>
            </a:r>
            <a:r>
              <a:rPr lang="en-US" sz="3200" dirty="0"/>
              <a:t>development and MySQL was used for the storage of </a:t>
            </a:r>
            <a:r>
              <a:rPr lang="en-US" sz="3200" dirty="0" smtClean="0"/>
              <a:t>persistent </a:t>
            </a:r>
            <a:r>
              <a:rPr lang="en-US" sz="3200" dirty="0"/>
              <a:t>data. The database was created and updated using phpMyAdmin and MySQL Workbench</a:t>
            </a:r>
          </a:p>
          <a:p>
            <a:pPr marL="457200" indent="-457200" algn="just" eaLnBrk="1" hangingPunct="1">
              <a:buFont typeface="Wingdings" panose="05000000000000000000" pitchFamily="2" charset="2"/>
              <a:buChar char="v"/>
              <a:defRPr/>
            </a:pPr>
            <a:endParaRPr lang="en-US" sz="3200" dirty="0"/>
          </a:p>
          <a:p>
            <a:pPr marL="457200" indent="-457200" algn="just" eaLnBrk="1" hangingPunct="1">
              <a:buFont typeface="Wingdings" panose="05000000000000000000" pitchFamily="2" charset="2"/>
              <a:buChar char="v"/>
              <a:defRPr/>
            </a:pPr>
            <a:r>
              <a:rPr lang="en-US" sz="3200" dirty="0" smtClean="0"/>
              <a:t>The </a:t>
            </a:r>
            <a:r>
              <a:rPr lang="en-US" sz="3200" dirty="0"/>
              <a:t>views were created using HTML5 and CSS as well as the Bootstrap framework to provide templates for quick implementations of labels, buttons and </a:t>
            </a:r>
            <a:r>
              <a:rPr lang="en-US" sz="3200" dirty="0" smtClean="0"/>
              <a:t>popovers</a:t>
            </a:r>
            <a:r>
              <a:rPr lang="en-US" sz="3200" dirty="0"/>
              <a:t> </a:t>
            </a:r>
            <a:r>
              <a:rPr lang="en-US" sz="3200" dirty="0" smtClean="0"/>
              <a:t>and JavaScript </a:t>
            </a:r>
            <a:r>
              <a:rPr lang="en-US" sz="3200" dirty="0"/>
              <a:t>and JQuery were used to implement </a:t>
            </a:r>
            <a:r>
              <a:rPr lang="en-US" sz="3200" dirty="0" smtClean="0"/>
              <a:t>functionalities </a:t>
            </a:r>
            <a:r>
              <a:rPr lang="en-US" sz="3200" dirty="0"/>
              <a:t>involved with </a:t>
            </a:r>
            <a:r>
              <a:rPr lang="en-US" sz="3200" dirty="0" smtClean="0"/>
              <a:t>them.</a:t>
            </a:r>
            <a:endParaRPr lang="en-US" sz="3600" dirty="0" smtClean="0"/>
          </a:p>
          <a:p>
            <a:pPr algn="just" eaLnBrk="1" hangingPunct="1">
              <a:defRPr/>
            </a:pPr>
            <a:r>
              <a:rPr lang="en-US" altLang="en-US" sz="3600" dirty="0" smtClean="0"/>
              <a:t> </a:t>
            </a:r>
          </a:p>
        </p:txBody>
      </p:sp>
      <p:pic>
        <p:nvPicPr>
          <p:cNvPr id="48" name="Picture 47"/>
          <p:cNvPicPr/>
          <p:nvPr/>
        </p:nvPicPr>
        <p:blipFill>
          <a:blip r:embed="rId20"/>
          <a:stretch>
            <a:fillRect/>
          </a:stretch>
        </p:blipFill>
        <p:spPr>
          <a:xfrm>
            <a:off x="13398500" y="29621977"/>
            <a:ext cx="5943600" cy="3279140"/>
          </a:xfrm>
          <a:prstGeom prst="rect">
            <a:avLst/>
          </a:prstGeom>
        </p:spPr>
      </p:pic>
      <p:pic>
        <p:nvPicPr>
          <p:cNvPr id="49" name="Picture 48"/>
          <p:cNvPicPr/>
          <p:nvPr/>
        </p:nvPicPr>
        <p:blipFill>
          <a:blip r:embed="rId21"/>
          <a:stretch>
            <a:fillRect/>
          </a:stretch>
        </p:blipFill>
        <p:spPr>
          <a:xfrm>
            <a:off x="13335000" y="33186611"/>
            <a:ext cx="5943600" cy="2887345"/>
          </a:xfrm>
          <a:prstGeom prst="rect">
            <a:avLst/>
          </a:prstGeom>
        </p:spPr>
      </p:pic>
      <p:pic>
        <p:nvPicPr>
          <p:cNvPr id="50" name="Picture 49"/>
          <p:cNvPicPr/>
          <p:nvPr/>
        </p:nvPicPr>
        <p:blipFill>
          <a:blip r:embed="rId22"/>
          <a:stretch>
            <a:fillRect/>
          </a:stretch>
        </p:blipFill>
        <p:spPr>
          <a:xfrm>
            <a:off x="13563600" y="36880800"/>
            <a:ext cx="2743200" cy="3581400"/>
          </a:xfrm>
          <a:prstGeom prst="rect">
            <a:avLst/>
          </a:prstGeom>
        </p:spPr>
      </p:pic>
      <p:pic>
        <p:nvPicPr>
          <p:cNvPr id="51" name="Picture 50"/>
          <p:cNvPicPr/>
          <p:nvPr/>
        </p:nvPicPr>
        <p:blipFill>
          <a:blip r:embed="rId23"/>
          <a:stretch>
            <a:fillRect/>
          </a:stretch>
        </p:blipFill>
        <p:spPr>
          <a:xfrm>
            <a:off x="16391021" y="36880800"/>
            <a:ext cx="3657600" cy="3124200"/>
          </a:xfrm>
          <a:prstGeom prst="rect">
            <a:avLst/>
          </a:prstGeom>
        </p:spPr>
      </p:pic>
      <p:sp>
        <p:nvSpPr>
          <p:cNvPr id="55" name="TextBox 26"/>
          <p:cNvSpPr txBox="1">
            <a:spLocks noChangeArrowheads="1"/>
          </p:cNvSpPr>
          <p:nvPr/>
        </p:nvSpPr>
        <p:spPr bwMode="auto">
          <a:xfrm>
            <a:off x="1682092" y="6845535"/>
            <a:ext cx="9342865" cy="1092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algn="just"/>
            <a:r>
              <a:rPr lang="en-US" altLang="en-US" sz="3200" dirty="0"/>
              <a:t>The match finalize view is the last view the head professor sees before </a:t>
            </a:r>
            <a:r>
              <a:rPr lang="en-US" altLang="en-US" sz="3200" dirty="0" smtClean="0"/>
              <a:t>confirming and </a:t>
            </a:r>
            <a:r>
              <a:rPr lang="en-US" altLang="en-US" sz="3200" dirty="0"/>
              <a:t>saving the matches to </a:t>
            </a:r>
            <a:r>
              <a:rPr lang="en-US" altLang="en-US" sz="3200" dirty="0" smtClean="0"/>
              <a:t>the </a:t>
            </a:r>
            <a:r>
              <a:rPr lang="en-US" altLang="en-US" sz="3200" dirty="0"/>
              <a:t>database. </a:t>
            </a:r>
            <a:r>
              <a:rPr lang="en-US" altLang="en-US" sz="3200" dirty="0" smtClean="0"/>
              <a:t>Here, </a:t>
            </a:r>
            <a:r>
              <a:rPr lang="en-US" altLang="en-US" sz="3200" dirty="0"/>
              <a:t>the professor can either save the matches or rerun the matching algorithm. </a:t>
            </a:r>
            <a:endParaRPr lang="en-US" altLang="en-US" sz="3200" dirty="0" smtClean="0"/>
          </a:p>
          <a:p>
            <a:pPr algn="just"/>
            <a:endParaRPr lang="en-US" altLang="en-US" sz="3200" dirty="0"/>
          </a:p>
          <a:p>
            <a:pPr algn="just"/>
            <a:r>
              <a:rPr lang="en-US" altLang="en-US" sz="3200" dirty="0"/>
              <a:t>The problem is that this view is does not show all the information needed for the head professor to make an accurate evaluation</a:t>
            </a:r>
            <a:r>
              <a:rPr lang="en-US" altLang="en-US" sz="3200" dirty="0" smtClean="0"/>
              <a:t>. No information is given as to the number of projects still needing students and how many are satisfied.  </a:t>
            </a:r>
            <a:r>
              <a:rPr lang="en-US" altLang="en-US" sz="3200" dirty="0"/>
              <a:t>The view offers no information about students that remain unassigned to </a:t>
            </a:r>
            <a:r>
              <a:rPr lang="en-US" altLang="en-US" sz="3200" dirty="0" smtClean="0"/>
              <a:t>a </a:t>
            </a:r>
            <a:r>
              <a:rPr lang="en-US" altLang="en-US" sz="3200" dirty="0"/>
              <a:t>project other than listing </a:t>
            </a:r>
            <a:r>
              <a:rPr lang="en-US" altLang="en-US" sz="3200" dirty="0" smtClean="0"/>
              <a:t>a name</a:t>
            </a:r>
            <a:r>
              <a:rPr lang="en-US" altLang="en-US" sz="3200" dirty="0"/>
              <a:t>. The interest or skills of these students are not </a:t>
            </a:r>
            <a:r>
              <a:rPr lang="en-US" altLang="en-US" sz="3200" dirty="0" smtClean="0"/>
              <a:t>displayed, leaving the </a:t>
            </a:r>
            <a:r>
              <a:rPr lang="en-US" altLang="en-US" sz="3200" dirty="0"/>
              <a:t>professor </a:t>
            </a:r>
            <a:r>
              <a:rPr lang="en-US" altLang="en-US" sz="3200" dirty="0" smtClean="0"/>
              <a:t>to </a:t>
            </a:r>
            <a:r>
              <a:rPr lang="en-US" altLang="en-US" sz="3200" dirty="0"/>
              <a:t>return to the user management view to see this information for all </a:t>
            </a:r>
            <a:r>
              <a:rPr lang="en-US" altLang="en-US" sz="3200" dirty="0" smtClean="0"/>
              <a:t>these </a:t>
            </a:r>
            <a:r>
              <a:rPr lang="en-US" altLang="en-US" sz="3200" dirty="0"/>
              <a:t>students</a:t>
            </a:r>
            <a:r>
              <a:rPr lang="en-US" altLang="en-US" sz="3200" dirty="0" smtClean="0"/>
              <a:t>.</a:t>
            </a:r>
          </a:p>
          <a:p>
            <a:pPr algn="just"/>
            <a:endParaRPr lang="en-US" altLang="en-US" sz="3200" dirty="0"/>
          </a:p>
          <a:p>
            <a:pPr algn="just"/>
            <a:r>
              <a:rPr lang="en-US" altLang="en-US" sz="3200" dirty="0"/>
              <a:t>Connections between projects and students with regard to skills, interest and project availability are also not </a:t>
            </a:r>
            <a:r>
              <a:rPr lang="en-US" altLang="en-US" sz="3200" dirty="0" smtClean="0"/>
              <a:t>shown</a:t>
            </a:r>
            <a:r>
              <a:rPr lang="en-US" altLang="en-US" sz="3200" dirty="0"/>
              <a:t>.</a:t>
            </a:r>
          </a:p>
          <a:p>
            <a:pPr algn="just"/>
            <a:endParaRPr lang="en-US" altLang="en-US" sz="3200" dirty="0"/>
          </a:p>
        </p:txBody>
      </p:sp>
      <p:sp>
        <p:nvSpPr>
          <p:cNvPr id="57" name="TextBox 51"/>
          <p:cNvSpPr txBox="1">
            <a:spLocks noChangeArrowheads="1"/>
          </p:cNvSpPr>
          <p:nvPr/>
        </p:nvSpPr>
        <p:spPr bwMode="auto">
          <a:xfrm>
            <a:off x="11760200" y="6940920"/>
            <a:ext cx="9448800" cy="1092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r>
              <a:rPr lang="en-US" sz="3200" dirty="0"/>
              <a:t>The </a:t>
            </a:r>
            <a:r>
              <a:rPr lang="en-US" sz="3200" dirty="0" err="1"/>
              <a:t>match_finalize</a:t>
            </a:r>
            <a:r>
              <a:rPr lang="en-US" sz="3200" dirty="0"/>
              <a:t> view of the Senior Project Website does not offer the head professor all the information available in one view requiring the head professor </a:t>
            </a:r>
            <a:r>
              <a:rPr lang="en-US" sz="3200" dirty="0" smtClean="0"/>
              <a:t>to </a:t>
            </a:r>
            <a:r>
              <a:rPr lang="en-US" sz="3200" dirty="0"/>
              <a:t>toggle back and forth between views. </a:t>
            </a:r>
            <a:endParaRPr lang="en-US" sz="3200" dirty="0" smtClean="0"/>
          </a:p>
          <a:p>
            <a:endParaRPr lang="en-US" sz="3200" dirty="0"/>
          </a:p>
          <a:p>
            <a:r>
              <a:rPr lang="en-US" sz="3200" dirty="0"/>
              <a:t>Any unassigned students </a:t>
            </a:r>
            <a:r>
              <a:rPr lang="en-US" sz="3200" dirty="0" smtClean="0"/>
              <a:t>is listed </a:t>
            </a:r>
            <a:r>
              <a:rPr lang="en-US" sz="3200" dirty="0"/>
              <a:t>only under "unmatched students". Interests and skills are not shown. </a:t>
            </a:r>
            <a:r>
              <a:rPr lang="en-US" sz="3200" dirty="0" smtClean="0"/>
              <a:t>For this, the </a:t>
            </a:r>
            <a:r>
              <a:rPr lang="en-US" sz="3200" dirty="0"/>
              <a:t>professor would need to go back to the user management view, search for the </a:t>
            </a:r>
            <a:r>
              <a:rPr lang="en-US" sz="3200" dirty="0" smtClean="0"/>
              <a:t>student to </a:t>
            </a:r>
            <a:r>
              <a:rPr lang="en-US" sz="3200" dirty="0"/>
              <a:t>see how the student ranked the projects and what that student's skills are and compare that to any project still open. This process must be repeated for all students that remain unmatched. </a:t>
            </a:r>
            <a:endParaRPr lang="en-US" sz="3200" dirty="0" smtClean="0"/>
          </a:p>
          <a:p>
            <a:endParaRPr lang="en-US" sz="3200" dirty="0"/>
          </a:p>
          <a:p>
            <a:r>
              <a:rPr lang="en-US" sz="3200" dirty="0"/>
              <a:t>Finally, if a project has skills that are still </a:t>
            </a:r>
            <a:r>
              <a:rPr lang="en-US" sz="3200" dirty="0" smtClean="0"/>
              <a:t>unfulfilled</a:t>
            </a:r>
            <a:r>
              <a:rPr lang="en-US" sz="3200" dirty="0"/>
              <a:t>, the professor would need to look at all students currently assigned and repeat the steps </a:t>
            </a:r>
            <a:r>
              <a:rPr lang="en-US" sz="3200" dirty="0" smtClean="0"/>
              <a:t>above </a:t>
            </a:r>
            <a:r>
              <a:rPr lang="en-US" sz="3200" dirty="0"/>
              <a:t>for any unassigned student to be able to see if there is a student that has the needed skill. This process is inefficient and prone to error.</a:t>
            </a:r>
          </a:p>
          <a:p>
            <a:pPr algn="just" eaLnBrk="1" hangingPunct="1"/>
            <a:endParaRPr lang="en-US" altLang="en-US" sz="3200" dirty="0" smtClean="0"/>
          </a:p>
          <a:p>
            <a:pPr algn="just" eaLnBrk="1" hangingPunct="1"/>
            <a:endParaRPr lang="en-US" altLang="en-US" sz="3200" dirty="0"/>
          </a:p>
        </p:txBody>
      </p:sp>
      <p:sp>
        <p:nvSpPr>
          <p:cNvPr id="62" name="Text Box 19"/>
          <p:cNvSpPr txBox="1">
            <a:spLocks noChangeArrowheads="1"/>
          </p:cNvSpPr>
          <p:nvPr/>
        </p:nvSpPr>
        <p:spPr bwMode="auto">
          <a:xfrm>
            <a:off x="1549400" y="5789613"/>
            <a:ext cx="9271000" cy="730250"/>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Problem</a:t>
            </a:r>
          </a:p>
        </p:txBody>
      </p:sp>
      <p:sp>
        <p:nvSpPr>
          <p:cNvPr id="66" name="Text Box 19"/>
          <p:cNvSpPr txBox="1">
            <a:spLocks noChangeArrowheads="1"/>
          </p:cNvSpPr>
          <p:nvPr/>
        </p:nvSpPr>
        <p:spPr bwMode="auto">
          <a:xfrm>
            <a:off x="11760200" y="5792788"/>
            <a:ext cx="9271000" cy="730250"/>
          </a:xfrm>
          <a:prstGeom prst="rect">
            <a:avLst/>
          </a:prstGeom>
          <a:solidFill>
            <a:srgbClr val="002060"/>
          </a:solidFill>
          <a:ln w="12700">
            <a:solidFill>
              <a:srgbClr val="002060"/>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chemeClr val="bg1"/>
                </a:solidFill>
                <a:ea typeface="ＭＳ Ｐゴシック" charset="-128"/>
                <a:cs typeface="ＭＳ Ｐゴシック" charset="-128"/>
              </a:rPr>
              <a:t>Current</a:t>
            </a:r>
            <a:r>
              <a:rPr lang="en-US" sz="4100" b="1" dirty="0">
                <a:solidFill>
                  <a:schemeClr val="bg1"/>
                </a:solidFill>
                <a:effectLst>
                  <a:outerShdw blurRad="38100" dist="38100" dir="2700000" algn="tl">
                    <a:srgbClr val="DDDDDD"/>
                  </a:outerShdw>
                </a:effectLst>
                <a:ea typeface="ＭＳ Ｐゴシック" charset="-128"/>
                <a:cs typeface="ＭＳ Ｐゴシック" charset="-128"/>
              </a:rPr>
              <a:t> </a:t>
            </a:r>
            <a:r>
              <a:rPr lang="en-US" sz="4100" b="1" dirty="0">
                <a:solidFill>
                  <a:schemeClr val="bg1"/>
                </a:solidFill>
                <a:ea typeface="ＭＳ Ｐゴシック" charset="-128"/>
                <a:cs typeface="ＭＳ Ｐゴシック" charset="-128"/>
              </a:rPr>
              <a:t>System</a:t>
            </a:r>
          </a:p>
        </p:txBody>
      </p:sp>
      <p:sp>
        <p:nvSpPr>
          <p:cNvPr id="67" name="Text Box 19"/>
          <p:cNvSpPr txBox="1">
            <a:spLocks noChangeArrowheads="1"/>
          </p:cNvSpPr>
          <p:nvPr/>
        </p:nvSpPr>
        <p:spPr bwMode="auto">
          <a:xfrm>
            <a:off x="21971000" y="5792788"/>
            <a:ext cx="9271000" cy="730250"/>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Requirements</a:t>
            </a:r>
          </a:p>
        </p:txBody>
      </p:sp>
      <p:sp>
        <p:nvSpPr>
          <p:cNvPr id="68" name="Text Box 19"/>
          <p:cNvSpPr txBox="1">
            <a:spLocks noChangeArrowheads="1"/>
          </p:cNvSpPr>
          <p:nvPr/>
        </p:nvSpPr>
        <p:spPr bwMode="auto">
          <a:xfrm>
            <a:off x="1549400" y="17633950"/>
            <a:ext cx="9271000" cy="730250"/>
          </a:xfrm>
          <a:prstGeom prst="rect">
            <a:avLst/>
          </a:prstGeom>
          <a:solidFill>
            <a:srgbClr val="002060"/>
          </a:solidFill>
          <a:ln w="12700">
            <a:solidFill>
              <a:srgbClr val="002060"/>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chemeClr val="bg1"/>
                </a:solidFill>
                <a:ea typeface="ＭＳ Ｐゴシック" charset="-128"/>
                <a:cs typeface="ＭＳ Ｐゴシック" charset="-128"/>
              </a:rPr>
              <a:t>System</a:t>
            </a:r>
            <a:r>
              <a:rPr lang="en-US" sz="4100" b="1" dirty="0">
                <a:solidFill>
                  <a:srgbClr val="336699"/>
                </a:solidFill>
                <a:effectLst>
                  <a:outerShdw blurRad="38100" dist="38100" dir="2700000" algn="tl">
                    <a:srgbClr val="DDDDDD"/>
                  </a:outerShdw>
                </a:effectLst>
                <a:ea typeface="ＭＳ Ｐゴシック" charset="-128"/>
                <a:cs typeface="ＭＳ Ｐゴシック" charset="-128"/>
              </a:rPr>
              <a:t> </a:t>
            </a:r>
            <a:r>
              <a:rPr lang="en-US" sz="4100" b="1" dirty="0">
                <a:solidFill>
                  <a:schemeClr val="bg1"/>
                </a:solidFill>
                <a:ea typeface="ＭＳ Ｐゴシック" charset="-128"/>
                <a:cs typeface="ＭＳ Ｐゴシック" charset="-128"/>
              </a:rPr>
              <a:t>Design</a:t>
            </a:r>
          </a:p>
        </p:txBody>
      </p:sp>
      <p:sp>
        <p:nvSpPr>
          <p:cNvPr id="69" name="Text Box 19"/>
          <p:cNvSpPr txBox="1">
            <a:spLocks noChangeArrowheads="1"/>
          </p:cNvSpPr>
          <p:nvPr/>
        </p:nvSpPr>
        <p:spPr bwMode="auto">
          <a:xfrm>
            <a:off x="11760200" y="17633950"/>
            <a:ext cx="9245600" cy="730250"/>
          </a:xfrm>
          <a:prstGeom prst="rect">
            <a:avLst/>
          </a:prstGeom>
          <a:solidFill>
            <a:srgbClr val="002060"/>
          </a:solidFill>
          <a:ln w="12700">
            <a:solidFill>
              <a:srgbClr val="002060"/>
            </a:solidFill>
            <a:miter lim="800000"/>
            <a:headEnd/>
            <a:tailEnd/>
          </a:ln>
          <a:effectLst/>
        </p:spPr>
        <p:txBody>
          <a:bodyPr lIns="98655" tIns="49327" rIns="98655" bIns="49327">
            <a:spAutoFit/>
          </a:bodyPr>
          <a:lstStyle/>
          <a:p>
            <a:pPr algn="ctr" defTabSz="985838" eaLnBrk="1" hangingPunct="1">
              <a:spcBef>
                <a:spcPct val="50000"/>
              </a:spcBef>
              <a:defRPr/>
            </a:pPr>
            <a:r>
              <a:rPr lang="en-US" sz="4100" b="1" dirty="0">
                <a:solidFill>
                  <a:schemeClr val="bg1"/>
                </a:solidFill>
                <a:ea typeface="ＭＳ Ｐゴシック" charset="-128"/>
                <a:cs typeface="ＭＳ Ｐゴシック" charset="-128"/>
              </a:rPr>
              <a:t>Object</a:t>
            </a:r>
            <a:r>
              <a:rPr lang="en-US" sz="4100" b="1" dirty="0">
                <a:solidFill>
                  <a:srgbClr val="336699"/>
                </a:solidFill>
                <a:effectLst>
                  <a:outerShdw blurRad="38100" dist="38100" dir="2700000" algn="tl">
                    <a:srgbClr val="DDDDDD"/>
                  </a:outerShdw>
                </a:effectLst>
                <a:ea typeface="ＭＳ Ｐゴシック" charset="-128"/>
                <a:cs typeface="ＭＳ Ｐゴシック" charset="-128"/>
              </a:rPr>
              <a:t> </a:t>
            </a:r>
            <a:r>
              <a:rPr lang="en-US" sz="4100" b="1" dirty="0">
                <a:solidFill>
                  <a:schemeClr val="bg1"/>
                </a:solidFill>
                <a:ea typeface="ＭＳ Ｐゴシック" charset="-128"/>
                <a:cs typeface="ＭＳ Ｐゴシック" charset="-128"/>
              </a:rPr>
              <a:t>Design</a:t>
            </a:r>
          </a:p>
        </p:txBody>
      </p:sp>
      <p:sp>
        <p:nvSpPr>
          <p:cNvPr id="70" name="Text Box 19"/>
          <p:cNvSpPr txBox="1">
            <a:spLocks noChangeArrowheads="1"/>
          </p:cNvSpPr>
          <p:nvPr/>
        </p:nvSpPr>
        <p:spPr bwMode="auto">
          <a:xfrm>
            <a:off x="21945600" y="17624425"/>
            <a:ext cx="9296400" cy="739775"/>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Implementation</a:t>
            </a:r>
          </a:p>
        </p:txBody>
      </p:sp>
      <p:sp>
        <p:nvSpPr>
          <p:cNvPr id="71" name="Text Box 19"/>
          <p:cNvSpPr txBox="1">
            <a:spLocks noChangeArrowheads="1"/>
          </p:cNvSpPr>
          <p:nvPr/>
        </p:nvSpPr>
        <p:spPr bwMode="auto">
          <a:xfrm>
            <a:off x="1549400" y="28117800"/>
            <a:ext cx="9271000" cy="731838"/>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Verification</a:t>
            </a:r>
          </a:p>
        </p:txBody>
      </p:sp>
      <p:sp>
        <p:nvSpPr>
          <p:cNvPr id="72" name="Text Box 19"/>
          <p:cNvSpPr txBox="1">
            <a:spLocks noChangeArrowheads="1"/>
          </p:cNvSpPr>
          <p:nvPr/>
        </p:nvSpPr>
        <p:spPr bwMode="auto">
          <a:xfrm>
            <a:off x="11734800" y="28117800"/>
            <a:ext cx="9271000" cy="731838"/>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dirty="0">
                <a:solidFill>
                  <a:schemeClr val="bg1"/>
                </a:solidFill>
              </a:rPr>
              <a:t>Screenshots</a:t>
            </a:r>
          </a:p>
        </p:txBody>
      </p:sp>
      <p:sp>
        <p:nvSpPr>
          <p:cNvPr id="73" name="Text Box 19"/>
          <p:cNvSpPr txBox="1">
            <a:spLocks noChangeArrowheads="1"/>
          </p:cNvSpPr>
          <p:nvPr/>
        </p:nvSpPr>
        <p:spPr bwMode="auto">
          <a:xfrm>
            <a:off x="21971000" y="28117800"/>
            <a:ext cx="9101138" cy="731838"/>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Summary</a:t>
            </a:r>
          </a:p>
        </p:txBody>
      </p:sp>
      <p:sp>
        <p:nvSpPr>
          <p:cNvPr id="74"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charset="0"/>
                <a:ea typeface="ＭＳ Ｐゴシック" pitchFamily="34" charset="-128"/>
              </a:defRPr>
            </a:lvl1pPr>
            <a:lvl2pPr marL="37931725" indent="-37474525">
              <a:spcBef>
                <a:spcPct val="20000"/>
              </a:spcBef>
              <a:buChar char="–"/>
              <a:defRPr sz="13100">
                <a:solidFill>
                  <a:schemeClr val="tx1"/>
                </a:solidFill>
                <a:latin typeface="Arial" charset="0"/>
                <a:ea typeface="ＭＳ Ｐゴシック" pitchFamily="34" charset="-128"/>
              </a:defRPr>
            </a:lvl2pPr>
            <a:lvl3pPr marL="5356225" indent="-1071563">
              <a:spcBef>
                <a:spcPct val="20000"/>
              </a:spcBef>
              <a:buChar char="•"/>
              <a:defRPr sz="11200">
                <a:solidFill>
                  <a:schemeClr val="tx1"/>
                </a:solidFill>
                <a:latin typeface="Arial" charset="0"/>
                <a:ea typeface="ＭＳ Ｐゴシック" pitchFamily="34" charset="-128"/>
              </a:defRPr>
            </a:lvl3pPr>
            <a:lvl4pPr marL="7497763" indent="-1071563">
              <a:spcBef>
                <a:spcPct val="20000"/>
              </a:spcBef>
              <a:buChar char="–"/>
              <a:defRPr sz="9400">
                <a:solidFill>
                  <a:schemeClr val="tx1"/>
                </a:solidFill>
                <a:latin typeface="Arial" charset="0"/>
                <a:ea typeface="ＭＳ Ｐゴシック" pitchFamily="34" charset="-128"/>
              </a:defRPr>
            </a:lvl4pPr>
            <a:lvl5pPr marL="9640888" indent="-1071563">
              <a:spcBef>
                <a:spcPct val="20000"/>
              </a:spcBef>
              <a:buChar char="»"/>
              <a:defRPr sz="9400">
                <a:solidFill>
                  <a:schemeClr val="tx1"/>
                </a:solidFill>
                <a:latin typeface="Arial" charset="0"/>
                <a:ea typeface="ＭＳ Ｐゴシック" pitchFamily="34"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eaLnBrk="1" hangingPunct="1">
              <a:spcBef>
                <a:spcPct val="0"/>
              </a:spcBef>
              <a:buFontTx/>
              <a:buNone/>
            </a:pPr>
            <a:endParaRPr lang="en-US" altLang="en-US" sz="8400"/>
          </a:p>
        </p:txBody>
      </p:sp>
      <p:sp>
        <p:nvSpPr>
          <p:cNvPr id="75" name="Rectangle 18"/>
          <p:cNvSpPr>
            <a:spLocks noChangeArrowheads="1"/>
          </p:cNvSpPr>
          <p:nvPr/>
        </p:nvSpPr>
        <p:spPr bwMode="auto">
          <a:xfrm>
            <a:off x="914400" y="41833800"/>
            <a:ext cx="31089600" cy="18288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charset="0"/>
                <a:ea typeface="ＭＳ Ｐゴシック" pitchFamily="34" charset="-128"/>
              </a:defRPr>
            </a:lvl1pPr>
            <a:lvl2pPr marL="37931725" indent="-37474525">
              <a:spcBef>
                <a:spcPct val="20000"/>
              </a:spcBef>
              <a:buChar char="–"/>
              <a:defRPr sz="13100">
                <a:solidFill>
                  <a:schemeClr val="tx1"/>
                </a:solidFill>
                <a:latin typeface="Arial" charset="0"/>
                <a:ea typeface="ＭＳ Ｐゴシック" pitchFamily="34" charset="-128"/>
              </a:defRPr>
            </a:lvl2pPr>
            <a:lvl3pPr marL="5356225" indent="-1071563">
              <a:spcBef>
                <a:spcPct val="20000"/>
              </a:spcBef>
              <a:buChar char="•"/>
              <a:defRPr sz="11200">
                <a:solidFill>
                  <a:schemeClr val="tx1"/>
                </a:solidFill>
                <a:latin typeface="Arial" charset="0"/>
                <a:ea typeface="ＭＳ Ｐゴシック" pitchFamily="34" charset="-128"/>
              </a:defRPr>
            </a:lvl3pPr>
            <a:lvl4pPr marL="7497763" indent="-1071563">
              <a:spcBef>
                <a:spcPct val="20000"/>
              </a:spcBef>
              <a:buChar char="–"/>
              <a:defRPr sz="9400">
                <a:solidFill>
                  <a:schemeClr val="tx1"/>
                </a:solidFill>
                <a:latin typeface="Arial" charset="0"/>
                <a:ea typeface="ＭＳ Ｐゴシック" pitchFamily="34" charset="-128"/>
              </a:defRPr>
            </a:lvl4pPr>
            <a:lvl5pPr marL="9640888" indent="-1071563">
              <a:spcBef>
                <a:spcPct val="20000"/>
              </a:spcBef>
              <a:buChar char="»"/>
              <a:defRPr sz="9400">
                <a:solidFill>
                  <a:schemeClr val="tx1"/>
                </a:solidFill>
                <a:latin typeface="Arial" charset="0"/>
                <a:ea typeface="ＭＳ Ｐゴシック" pitchFamily="34"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pitchFamily="34" charset="-128"/>
              </a:defRPr>
            </a:lvl9pPr>
          </a:lstStyle>
          <a:p>
            <a:pPr eaLnBrk="1" hangingPunct="1">
              <a:spcBef>
                <a:spcPct val="0"/>
              </a:spcBef>
              <a:buFontTx/>
              <a:buNone/>
            </a:pPr>
            <a:endParaRPr lang="en-US" altLang="en-US" sz="8400"/>
          </a:p>
        </p:txBody>
      </p:sp>
      <p:sp>
        <p:nvSpPr>
          <p:cNvPr id="76" name="Text Box 19"/>
          <p:cNvSpPr txBox="1">
            <a:spLocks noChangeArrowheads="1"/>
          </p:cNvSpPr>
          <p:nvPr/>
        </p:nvSpPr>
        <p:spPr bwMode="auto">
          <a:xfrm>
            <a:off x="1192213" y="41452800"/>
            <a:ext cx="4979987" cy="730250"/>
          </a:xfrm>
          <a:prstGeom prst="rect">
            <a:avLst/>
          </a:prstGeom>
          <a:solidFill>
            <a:srgbClr val="002060"/>
          </a:solidFill>
          <a:ln w="12700">
            <a:solidFill>
              <a:srgbClr val="002060"/>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pitchFamily="34" charset="-128"/>
              </a:defRPr>
            </a:lvl1pPr>
            <a:lvl2pPr marL="742950" indent="-285750" defTabSz="985838">
              <a:defRPr sz="8400">
                <a:solidFill>
                  <a:schemeClr val="tx1"/>
                </a:solidFill>
                <a:latin typeface="Arial" charset="0"/>
                <a:ea typeface="ＭＳ Ｐゴシック" pitchFamily="34" charset="-128"/>
              </a:defRPr>
            </a:lvl2pPr>
            <a:lvl3pPr marL="1143000" indent="-228600" defTabSz="985838">
              <a:defRPr sz="8400">
                <a:solidFill>
                  <a:schemeClr val="tx1"/>
                </a:solidFill>
                <a:latin typeface="Arial" charset="0"/>
                <a:ea typeface="ＭＳ Ｐゴシック" pitchFamily="34" charset="-128"/>
              </a:defRPr>
            </a:lvl3pPr>
            <a:lvl4pPr marL="1600200" indent="-228600" defTabSz="985838">
              <a:defRPr sz="8400">
                <a:solidFill>
                  <a:schemeClr val="tx1"/>
                </a:solidFill>
                <a:latin typeface="Arial" charset="0"/>
                <a:ea typeface="ＭＳ Ｐゴシック" pitchFamily="34" charset="-128"/>
              </a:defRPr>
            </a:lvl4pPr>
            <a:lvl5pPr marL="2057400" indent="-228600" defTabSz="985838">
              <a:defRPr sz="8400">
                <a:solidFill>
                  <a:schemeClr val="tx1"/>
                </a:solidFill>
                <a:latin typeface="Arial" charset="0"/>
                <a:ea typeface="ＭＳ Ｐゴシック" pitchFamily="34"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pitchFamily="34" charset="-128"/>
              </a:defRPr>
            </a:lvl9pPr>
          </a:lstStyle>
          <a:p>
            <a:pPr algn="ctr" eaLnBrk="1" hangingPunct="1">
              <a:spcBef>
                <a:spcPct val="50000"/>
              </a:spcBef>
            </a:pPr>
            <a:r>
              <a:rPr lang="en-US" altLang="en-US" sz="4100" b="1">
                <a:solidFill>
                  <a:schemeClr val="bg1"/>
                </a:solidFill>
              </a:rPr>
              <a:t>Acknowledgement</a:t>
            </a:r>
          </a:p>
        </p:txBody>
      </p:sp>
      <p:sp>
        <p:nvSpPr>
          <p:cNvPr id="77" name="TextBox 52"/>
          <p:cNvSpPr txBox="1">
            <a:spLocks noChangeArrowheads="1"/>
          </p:cNvSpPr>
          <p:nvPr/>
        </p:nvSpPr>
        <p:spPr bwMode="auto">
          <a:xfrm>
            <a:off x="21971000" y="7162800"/>
            <a:ext cx="9271000" cy="84638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eaLnBrk="1" hangingPunct="1">
              <a:defRPr/>
            </a:pPr>
            <a:endParaRPr lang="en-US" sz="3200" dirty="0" smtClean="0"/>
          </a:p>
          <a:p>
            <a:pPr marL="457200" indent="-457200" algn="just" eaLnBrk="1" hangingPunct="1">
              <a:buFont typeface="Wingdings" panose="05000000000000000000" pitchFamily="2" charset="2"/>
              <a:buChar char="v"/>
              <a:defRPr/>
            </a:pPr>
            <a:r>
              <a:rPr lang="en-US" sz="3200" dirty="0" smtClean="0"/>
              <a:t>The </a:t>
            </a:r>
            <a:r>
              <a:rPr lang="en-US" sz="3200" dirty="0"/>
              <a:t>system shall display the ID of projects needing a selected skill </a:t>
            </a:r>
            <a:endParaRPr lang="en-US" sz="3200" dirty="0" smtClean="0"/>
          </a:p>
          <a:p>
            <a:pPr marL="457200" indent="-457200" algn="just" eaLnBrk="1" hangingPunct="1">
              <a:buFont typeface="Wingdings" panose="05000000000000000000" pitchFamily="2" charset="2"/>
              <a:buChar char="v"/>
              <a:defRPr/>
            </a:pPr>
            <a:endParaRPr lang="en-US" sz="3200" dirty="0"/>
          </a:p>
          <a:p>
            <a:pPr marL="457200" indent="-457200" algn="just" eaLnBrk="1" hangingPunct="1">
              <a:buFont typeface="Wingdings" panose="05000000000000000000" pitchFamily="2" charset="2"/>
              <a:buChar char="v"/>
              <a:defRPr/>
            </a:pPr>
            <a:r>
              <a:rPr lang="en-US" sz="3200" dirty="0"/>
              <a:t>The system shall display certain project information when hovered </a:t>
            </a:r>
            <a:r>
              <a:rPr lang="en-US" sz="3200" dirty="0" smtClean="0"/>
              <a:t>on</a:t>
            </a:r>
          </a:p>
          <a:p>
            <a:pPr marL="457200" indent="-457200" algn="just" eaLnBrk="1" hangingPunct="1">
              <a:buFont typeface="Wingdings" panose="05000000000000000000" pitchFamily="2" charset="2"/>
              <a:buChar char="v"/>
              <a:defRPr/>
            </a:pPr>
            <a:endParaRPr lang="en-US" sz="3200" dirty="0"/>
          </a:p>
          <a:p>
            <a:pPr marL="457200" indent="-457200" algn="just" eaLnBrk="1" hangingPunct="1">
              <a:buFont typeface="Wingdings" panose="05000000000000000000" pitchFamily="2" charset="2"/>
              <a:buChar char="v"/>
              <a:defRPr/>
            </a:pPr>
            <a:r>
              <a:rPr lang="en-US" sz="3200" dirty="0"/>
              <a:t>The system shall hide red sectional buttons when information box is </a:t>
            </a:r>
            <a:r>
              <a:rPr lang="en-US" sz="3200" dirty="0" smtClean="0"/>
              <a:t>expanded</a:t>
            </a:r>
          </a:p>
          <a:p>
            <a:pPr marL="457200" indent="-457200" algn="just" eaLnBrk="1" hangingPunct="1">
              <a:buFont typeface="Wingdings" panose="05000000000000000000" pitchFamily="2" charset="2"/>
              <a:buChar char="v"/>
              <a:defRPr/>
            </a:pPr>
            <a:endParaRPr lang="en-US" sz="3200" dirty="0"/>
          </a:p>
          <a:p>
            <a:pPr marL="457200" indent="-457200" algn="just" eaLnBrk="1" hangingPunct="1">
              <a:buFont typeface="Wingdings" panose="05000000000000000000" pitchFamily="2" charset="2"/>
              <a:buChar char="v"/>
              <a:defRPr/>
            </a:pPr>
            <a:r>
              <a:rPr lang="en-US" sz="3200" dirty="0"/>
              <a:t>The system shall hide project popovers when main blue button is clicked and information box is expanded  </a:t>
            </a:r>
            <a:endParaRPr lang="en-US" sz="3200" dirty="0" smtClean="0"/>
          </a:p>
          <a:p>
            <a:pPr marL="457200" indent="-457200" algn="just" eaLnBrk="1" hangingPunct="1">
              <a:buFont typeface="Wingdings" panose="05000000000000000000" pitchFamily="2" charset="2"/>
              <a:buChar char="v"/>
              <a:defRPr/>
            </a:pPr>
            <a:endParaRPr lang="en-US" sz="3200" dirty="0"/>
          </a:p>
          <a:p>
            <a:pPr marL="457200" indent="-457200" algn="just" eaLnBrk="1" hangingPunct="1">
              <a:buFont typeface="Wingdings" panose="05000000000000000000" pitchFamily="2" charset="2"/>
              <a:buChar char="v"/>
              <a:defRPr/>
            </a:pPr>
            <a:r>
              <a:rPr lang="en-US" sz="3200" dirty="0"/>
              <a:t>The system shall display the name of students who possess orange highlighted project skill when hovered over</a:t>
            </a:r>
            <a:endParaRPr lang="en-US" altLang="en-US" sz="2800" dirty="0" smtClean="0"/>
          </a:p>
        </p:txBody>
      </p:sp>
      <p:sp>
        <p:nvSpPr>
          <p:cNvPr id="78" name="TextBox 56"/>
          <p:cNvSpPr txBox="1">
            <a:spLocks noChangeArrowheads="1"/>
          </p:cNvSpPr>
          <p:nvPr/>
        </p:nvSpPr>
        <p:spPr bwMode="auto">
          <a:xfrm>
            <a:off x="21920200" y="29237047"/>
            <a:ext cx="9271000" cy="119109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457200" indent="-457200">
              <a:buFont typeface="Wingdings" panose="05000000000000000000" pitchFamily="2" charset="2"/>
              <a:buChar char="v"/>
            </a:pPr>
            <a:r>
              <a:rPr lang="en-US" sz="3200" dirty="0"/>
              <a:t>The current system does not offer the head professor all the information available in one single view.  No information is displayed for students that have not been assigned to a project. The system also does not show the demand for a student's skills. It also does not display the availability of projects the student has shown interest in or </a:t>
            </a:r>
            <a:r>
              <a:rPr lang="en-US" sz="3200" dirty="0" smtClean="0"/>
              <a:t>the availability of a skill </a:t>
            </a:r>
            <a:r>
              <a:rPr lang="en-US" sz="3200" dirty="0"/>
              <a:t>required in a project</a:t>
            </a:r>
            <a:r>
              <a:rPr lang="en-US" sz="3200" dirty="0" smtClean="0"/>
              <a:t>.</a:t>
            </a:r>
          </a:p>
          <a:p>
            <a:pPr marL="457200" indent="-457200">
              <a:buFont typeface="Wingdings" panose="05000000000000000000" pitchFamily="2" charset="2"/>
              <a:buChar char="v"/>
            </a:pPr>
            <a:endParaRPr lang="en-US" sz="3200" dirty="0"/>
          </a:p>
          <a:p>
            <a:pPr marL="457200" indent="-457200">
              <a:buFont typeface="Wingdings" panose="05000000000000000000" pitchFamily="2" charset="2"/>
              <a:buChar char="v"/>
            </a:pPr>
            <a:r>
              <a:rPr lang="en-US" sz="3200" dirty="0"/>
              <a:t>To acquire this information, the professor would need to toggle back and forth between views.  This would require looking up student rankings, skills and project requirements. All that makes this task time consuming and error prone</a:t>
            </a:r>
            <a:r>
              <a:rPr lang="en-US" sz="3200" dirty="0" smtClean="0"/>
              <a:t>.</a:t>
            </a:r>
          </a:p>
          <a:p>
            <a:pPr marL="457200" indent="-457200">
              <a:buFont typeface="Wingdings" panose="05000000000000000000" pitchFamily="2" charset="2"/>
              <a:buChar char="v"/>
            </a:pPr>
            <a:endParaRPr lang="en-US" sz="3200" dirty="0"/>
          </a:p>
          <a:p>
            <a:pPr marL="457200" indent="-457200">
              <a:buFont typeface="Wingdings" panose="05000000000000000000" pitchFamily="2" charset="2"/>
              <a:buChar char="v"/>
            </a:pPr>
            <a:r>
              <a:rPr lang="en-US" sz="3200" dirty="0"/>
              <a:t>The solution to this problem is to extend the implementation of the </a:t>
            </a:r>
            <a:r>
              <a:rPr lang="en-US" sz="3200" dirty="0" err="1"/>
              <a:t>the</a:t>
            </a:r>
            <a:r>
              <a:rPr lang="en-US" sz="3200" dirty="0"/>
              <a:t> </a:t>
            </a:r>
            <a:r>
              <a:rPr lang="en-US" sz="3200" dirty="0" err="1"/>
              <a:t>match_finalize</a:t>
            </a:r>
            <a:r>
              <a:rPr lang="en-US" sz="3200" dirty="0"/>
              <a:t> view to include all the information in one place. The view is also more compact and customizable. Color coding and sorting makes the view more intuitive.</a:t>
            </a:r>
          </a:p>
          <a:p>
            <a:pPr algn="just" eaLnBrk="1" hangingPunct="1">
              <a:defRPr/>
            </a:pPr>
            <a:endParaRPr lang="en-US" sz="3200" dirty="0" smtClean="0"/>
          </a:p>
          <a:p>
            <a:pPr algn="just" eaLnBrk="1" hangingPunct="1">
              <a:defRPr/>
            </a:pPr>
            <a:endParaRPr lang="en-US" altLang="en-US" sz="3200" dirty="0" smtClean="0"/>
          </a:p>
        </p:txBody>
      </p:sp>
      <p:pic>
        <p:nvPicPr>
          <p:cNvPr id="1030" name="Picture 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07581" y="36388866"/>
            <a:ext cx="4114800" cy="3298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9" name="TextBox 17"/>
          <p:cNvSpPr txBox="1">
            <a:spLocks noChangeArrowheads="1"/>
          </p:cNvSpPr>
          <p:nvPr/>
        </p:nvSpPr>
        <p:spPr bwMode="auto">
          <a:xfrm>
            <a:off x="4407581" y="39883331"/>
            <a:ext cx="32414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charset="0"/>
                <a:ea typeface="ＭＳ Ｐゴシック" pitchFamily="34" charset="-128"/>
              </a:defRPr>
            </a:lvl1pPr>
            <a:lvl2pPr marL="742950" indent="-285750">
              <a:defRPr sz="8400">
                <a:solidFill>
                  <a:schemeClr val="tx1"/>
                </a:solidFill>
                <a:latin typeface="Arial" charset="0"/>
                <a:ea typeface="ＭＳ Ｐゴシック" pitchFamily="34" charset="-128"/>
              </a:defRPr>
            </a:lvl2pPr>
            <a:lvl3pPr marL="1143000" indent="-228600">
              <a:defRPr sz="8400">
                <a:solidFill>
                  <a:schemeClr val="tx1"/>
                </a:solidFill>
                <a:latin typeface="Arial" charset="0"/>
                <a:ea typeface="ＭＳ Ｐゴシック" pitchFamily="34" charset="-128"/>
              </a:defRPr>
            </a:lvl3pPr>
            <a:lvl4pPr marL="1600200" indent="-228600">
              <a:defRPr sz="8400">
                <a:solidFill>
                  <a:schemeClr val="tx1"/>
                </a:solidFill>
                <a:latin typeface="Arial" charset="0"/>
                <a:ea typeface="ＭＳ Ｐゴシック" pitchFamily="34" charset="-128"/>
              </a:defRPr>
            </a:lvl4pPr>
            <a:lvl5pPr marL="2057400" indent="-228600">
              <a:defRPr sz="8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400">
                <a:solidFill>
                  <a:schemeClr val="tx1"/>
                </a:solidFill>
                <a:latin typeface="Arial" charset="0"/>
                <a:ea typeface="ＭＳ Ｐゴシック" pitchFamily="34" charset="-128"/>
              </a:defRPr>
            </a:lvl9pPr>
          </a:lstStyle>
          <a:p>
            <a:pPr eaLnBrk="1" hangingPunct="1"/>
            <a:r>
              <a:rPr lang="en-US" altLang="en-US" sz="1800" dirty="0" smtClean="0"/>
              <a:t>Selenium Test steps (html)</a:t>
            </a:r>
            <a:endParaRPr lang="en-US" altLang="en-US" sz="1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12901</TotalTime>
  <Words>849</Words>
  <Application>Microsoft Office PowerPoint</Application>
  <PresentationFormat>Custom</PresentationFormat>
  <Paragraphs>58</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Raul Carvajal</cp:lastModifiedBy>
  <cp:revision>65</cp:revision>
  <dcterms:created xsi:type="dcterms:W3CDTF">2012-11-19T15:27:41Z</dcterms:created>
  <dcterms:modified xsi:type="dcterms:W3CDTF">2015-07-27T20:15:32Z</dcterms:modified>
</cp:coreProperties>
</file>