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6"/>
  </p:notesMasterIdLst>
  <p:sldIdLst>
    <p:sldId id="261" r:id="rId2"/>
    <p:sldId id="264" r:id="rId3"/>
    <p:sldId id="265" r:id="rId4"/>
    <p:sldId id="268" r:id="rId5"/>
    <p:sldId id="269" r:id="rId6"/>
    <p:sldId id="271" r:id="rId7"/>
    <p:sldId id="272" r:id="rId8"/>
    <p:sldId id="273" r:id="rId9"/>
    <p:sldId id="274" r:id="rId10"/>
    <p:sldId id="280" r:id="rId11"/>
    <p:sldId id="281" r:id="rId12"/>
    <p:sldId id="275" r:id="rId13"/>
    <p:sldId id="277" r:id="rId14"/>
    <p:sldId id="278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1731"/>
    <a:srgbClr val="D6A618"/>
    <a:srgbClr val="D9B02C"/>
    <a:srgbClr val="EEF3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294" autoAdjust="0"/>
    <p:restoredTop sz="94671" autoAdjust="0"/>
  </p:normalViewPr>
  <p:slideViewPr>
    <p:cSldViewPr>
      <p:cViewPr>
        <p:scale>
          <a:sx n="50" d="100"/>
          <a:sy n="50" d="100"/>
        </p:scale>
        <p:origin x="-1956" y="-51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123E57-60F3-4E80-9C83-6D20393750F6}" type="datetimeFigureOut">
              <a:rPr lang="en-US" smtClean="0"/>
              <a:t>4/25/2014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0EE3529-0FCA-4EEA-BAF7-6192D34401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2203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439BD-9965-4E59-8037-0F8CD29563A1}" type="datetime1">
              <a:rPr lang="en-US" smtClean="0"/>
              <a:t>4/25/2014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B5AD6-F7ED-49DA-B660-F7A7068F81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7827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0683DD-D15D-4D22-A0C5-49B6E9671A5C}" type="datetime1">
              <a:rPr lang="en-US" smtClean="0"/>
              <a:t>4/25/2014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B5AD6-F7ED-49DA-B660-F7A7068F81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06082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AA7EDD-5728-46D2-91D9-2740ADF3DB27}" type="datetime1">
              <a:rPr lang="en-US" smtClean="0"/>
              <a:t>4/25/2014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B5AD6-F7ED-49DA-B660-F7A7068F81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80738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C99FB9-0045-4209-9408-19D5AE51DE6B}" type="datetime1">
              <a:rPr lang="en-US" smtClean="0"/>
              <a:t>4/25/2014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B5AD6-F7ED-49DA-B660-F7A7068F81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66200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B079BD-20ED-45AA-9A66-9E32AC87D841}" type="datetime1">
              <a:rPr lang="en-US" smtClean="0"/>
              <a:t>4/25/2014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B5AD6-F7ED-49DA-B660-F7A7068F81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56461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69BF3B-6314-4CEF-A17C-C8E34EB465F8}" type="datetime1">
              <a:rPr lang="en-US" smtClean="0"/>
              <a:t>4/25/2014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B5AD6-F7ED-49DA-B660-F7A7068F81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31501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D48AF-6E43-42B8-B68C-3CCEDA8277BD}" type="datetime1">
              <a:rPr lang="en-US" smtClean="0"/>
              <a:t>4/25/2014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B5AD6-F7ED-49DA-B660-F7A7068F81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02131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2AEA48-67BD-45C6-9522-B8771CE66834}" type="datetime1">
              <a:rPr lang="en-US" smtClean="0"/>
              <a:t>4/25/2014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B5AD6-F7ED-49DA-B660-F7A7068F81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60947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763DD-AD98-4EF1-B783-9B787D8F344A}" type="datetime1">
              <a:rPr lang="en-US" smtClean="0"/>
              <a:t>4/25/2014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B5AD6-F7ED-49DA-B660-F7A7068F81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25478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0D62DA-CEF9-4384-BFD4-41CA49E382AC}" type="datetime1">
              <a:rPr lang="en-US" smtClean="0"/>
              <a:t>4/25/2014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B5AD6-F7ED-49DA-B660-F7A7068F81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09556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C8E55C-9528-4D7D-8C40-4682B1B43C27}" type="datetime1">
              <a:rPr lang="en-US" smtClean="0"/>
              <a:t>4/25/2014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B5AD6-F7ED-49DA-B660-F7A7068F81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23144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81DCC7-BE2B-4507-B97B-DBCADE5FBCD2}" type="datetime1">
              <a:rPr lang="en-US" smtClean="0"/>
              <a:t>4/25/2014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EB5AD6-F7ED-49DA-B660-F7A7068F81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49626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 flipV="1">
            <a:off x="0" y="3581400"/>
            <a:ext cx="9144000" cy="838202"/>
          </a:xfrm>
          <a:prstGeom prst="rect">
            <a:avLst/>
          </a:prstGeom>
          <a:solidFill>
            <a:srgbClr val="D9B02C"/>
          </a:solidFill>
          <a:ln>
            <a:solidFill>
              <a:srgbClr val="D9B02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D6A618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B5AD6-F7ED-49DA-B660-F7A7068F8142}" type="slidenum">
              <a:rPr lang="en-US" smtClean="0"/>
              <a:t>1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0" y="4419602"/>
            <a:ext cx="9144000" cy="2438398"/>
          </a:xfrm>
          <a:prstGeom prst="rect">
            <a:avLst/>
          </a:prstGeom>
          <a:solidFill>
            <a:srgbClr val="001731"/>
          </a:solidFill>
          <a:ln>
            <a:solidFill>
              <a:srgbClr val="00173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3373659" y="6231849"/>
            <a:ext cx="205947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D9B02C"/>
                </a:solidFill>
              </a:rPr>
              <a:t>April 21</a:t>
            </a:r>
            <a:r>
              <a:rPr lang="en-US" sz="2400" baseline="30000" dirty="0" smtClean="0">
                <a:solidFill>
                  <a:srgbClr val="D9B02C"/>
                </a:solidFill>
              </a:rPr>
              <a:t>st</a:t>
            </a:r>
            <a:r>
              <a:rPr lang="en-US" sz="2400" dirty="0" smtClean="0">
                <a:solidFill>
                  <a:srgbClr val="D9B02C"/>
                </a:solidFill>
              </a:rPr>
              <a:t>  2014</a:t>
            </a:r>
            <a:endParaRPr lang="en-US" sz="2400" dirty="0">
              <a:solidFill>
                <a:srgbClr val="D9B02C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38544" y="4675763"/>
            <a:ext cx="6948055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800" dirty="0" smtClean="0">
                <a:solidFill>
                  <a:srgbClr val="D9B02C"/>
                </a:solidFill>
              </a:rPr>
              <a:t>CIS 4911 Senior Project</a:t>
            </a:r>
          </a:p>
          <a:p>
            <a:pPr algn="r"/>
            <a:r>
              <a:rPr lang="en-US" sz="2800" dirty="0" smtClean="0">
                <a:solidFill>
                  <a:srgbClr val="D9B02C"/>
                </a:solidFill>
              </a:rPr>
              <a:t>School of Computing and Information Sciences</a:t>
            </a:r>
          </a:p>
          <a:p>
            <a:pPr algn="r"/>
            <a:r>
              <a:rPr lang="en-US" sz="2800" dirty="0" smtClean="0">
                <a:solidFill>
                  <a:srgbClr val="D9B02C"/>
                </a:solidFill>
              </a:rPr>
              <a:t>Florida International University</a:t>
            </a:r>
          </a:p>
          <a:p>
            <a:pPr algn="r"/>
            <a:endParaRPr lang="en-US" sz="3200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83" t="6018" r="6571" b="6729"/>
          <a:stretch/>
        </p:blipFill>
        <p:spPr>
          <a:xfrm>
            <a:off x="7184231" y="4722018"/>
            <a:ext cx="1681164" cy="1678782"/>
          </a:xfrm>
          <a:prstGeom prst="rect">
            <a:avLst/>
          </a:prstGeom>
        </p:spPr>
      </p:pic>
      <p:sp>
        <p:nvSpPr>
          <p:cNvPr id="9" name="Title 1"/>
          <p:cNvSpPr txBox="1">
            <a:spLocks/>
          </p:cNvSpPr>
          <p:nvPr/>
        </p:nvSpPr>
        <p:spPr>
          <a:xfrm>
            <a:off x="762000" y="57149"/>
            <a:ext cx="8077200" cy="352425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5000" b="1" dirty="0" smtClean="0">
                <a:solidFill>
                  <a:srgbClr val="001731"/>
                </a:solidFill>
              </a:rPr>
              <a:t>Senior Project Website </a:t>
            </a:r>
          </a:p>
          <a:p>
            <a:r>
              <a:rPr lang="en-US" sz="4500" b="1" dirty="0" smtClean="0">
                <a:solidFill>
                  <a:srgbClr val="001731"/>
                </a:solidFill>
              </a:rPr>
              <a:t>Version 3</a:t>
            </a:r>
            <a:endParaRPr lang="en-US" sz="1600" b="1" dirty="0" smtClean="0">
              <a:solidFill>
                <a:srgbClr val="001731"/>
              </a:solidFill>
            </a:endParaRPr>
          </a:p>
          <a:p>
            <a:r>
              <a:rPr lang="en-US" sz="1600" dirty="0" smtClean="0">
                <a:solidFill>
                  <a:srgbClr val="001731"/>
                </a:solidFill>
              </a:rPr>
              <a:t/>
            </a:r>
            <a:br>
              <a:rPr lang="en-US" sz="1600" dirty="0" smtClean="0">
                <a:solidFill>
                  <a:srgbClr val="001731"/>
                </a:solidFill>
              </a:rPr>
            </a:br>
            <a:r>
              <a:rPr lang="en-US" sz="3600" dirty="0" smtClean="0">
                <a:solidFill>
                  <a:srgbClr val="001731"/>
                </a:solidFill>
              </a:rPr>
              <a:t>Cynthia </a:t>
            </a:r>
            <a:r>
              <a:rPr lang="en-US" sz="3600" dirty="0">
                <a:solidFill>
                  <a:srgbClr val="001731"/>
                </a:solidFill>
              </a:rPr>
              <a:t>Tope: Team Leader </a:t>
            </a:r>
            <a:endParaRPr lang="en-US" sz="3600" dirty="0" smtClean="0">
              <a:solidFill>
                <a:srgbClr val="001731"/>
              </a:solidFill>
            </a:endParaRPr>
          </a:p>
          <a:p>
            <a:r>
              <a:rPr lang="en-US" sz="3600" dirty="0" smtClean="0">
                <a:solidFill>
                  <a:srgbClr val="001731"/>
                </a:solidFill>
              </a:rPr>
              <a:t>William Marquez : Minute Taker</a:t>
            </a:r>
          </a:p>
          <a:p>
            <a:r>
              <a:rPr lang="en-US" sz="3600" dirty="0" smtClean="0">
                <a:solidFill>
                  <a:srgbClr val="001731"/>
                </a:solidFill>
              </a:rPr>
              <a:t>Christopher </a:t>
            </a:r>
            <a:r>
              <a:rPr lang="en-US" sz="3600" dirty="0" err="1" smtClean="0">
                <a:solidFill>
                  <a:srgbClr val="001731"/>
                </a:solidFill>
              </a:rPr>
              <a:t>Kerrutt</a:t>
            </a:r>
            <a:r>
              <a:rPr lang="en-US" sz="3600" dirty="0" smtClean="0">
                <a:solidFill>
                  <a:srgbClr val="001731"/>
                </a:solidFill>
              </a:rPr>
              <a:t>: Time Keeper</a:t>
            </a:r>
          </a:p>
          <a:p>
            <a:r>
              <a:rPr lang="en-US" sz="1700" dirty="0" smtClean="0">
                <a:solidFill>
                  <a:srgbClr val="001731"/>
                </a:solidFill>
              </a:rPr>
              <a:t/>
            </a:r>
            <a:br>
              <a:rPr lang="en-US" sz="1700" dirty="0" smtClean="0">
                <a:solidFill>
                  <a:srgbClr val="001731"/>
                </a:solidFill>
              </a:rPr>
            </a:br>
            <a:r>
              <a:rPr lang="en-US" sz="4000" dirty="0" smtClean="0">
                <a:solidFill>
                  <a:srgbClr val="001731"/>
                </a:solidFill>
              </a:rPr>
              <a:t>Mentor: Dr. </a:t>
            </a:r>
            <a:r>
              <a:rPr lang="en-US" sz="4000" dirty="0" err="1" smtClean="0">
                <a:solidFill>
                  <a:srgbClr val="001731"/>
                </a:solidFill>
              </a:rPr>
              <a:t>Masoud</a:t>
            </a:r>
            <a:r>
              <a:rPr lang="en-US" sz="4000" dirty="0" smtClean="0">
                <a:solidFill>
                  <a:srgbClr val="001731"/>
                </a:solidFill>
              </a:rPr>
              <a:t> Sadjadi</a:t>
            </a:r>
            <a:endParaRPr lang="en-US" sz="4000" dirty="0">
              <a:solidFill>
                <a:srgbClr val="001731"/>
              </a:solidFill>
            </a:endParaRPr>
          </a:p>
        </p:txBody>
      </p:sp>
      <p:sp>
        <p:nvSpPr>
          <p:cNvPr id="10" name="Subtitle 2"/>
          <p:cNvSpPr txBox="1">
            <a:spLocks/>
          </p:cNvSpPr>
          <p:nvPr/>
        </p:nvSpPr>
        <p:spPr>
          <a:xfrm>
            <a:off x="69273" y="3733800"/>
            <a:ext cx="8991600" cy="559376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4129" b="1" dirty="0" smtClean="0">
                <a:solidFill>
                  <a:srgbClr val="001731"/>
                </a:solidFill>
              </a:rPr>
              <a:t>Final Presentation</a:t>
            </a:r>
          </a:p>
        </p:txBody>
      </p:sp>
      <p:sp>
        <p:nvSpPr>
          <p:cNvPr id="13" name="Rectangle 12"/>
          <p:cNvSpPr/>
          <p:nvPr/>
        </p:nvSpPr>
        <p:spPr>
          <a:xfrm>
            <a:off x="-6927" y="3505200"/>
            <a:ext cx="9144000" cy="55418"/>
          </a:xfrm>
          <a:prstGeom prst="rect">
            <a:avLst/>
          </a:prstGeom>
          <a:solidFill>
            <a:srgbClr val="001731"/>
          </a:solidFill>
          <a:ln>
            <a:solidFill>
              <a:srgbClr val="00173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545" y="1990725"/>
            <a:ext cx="2161309" cy="21613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2747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 flipV="1">
            <a:off x="0" y="6477000"/>
            <a:ext cx="9144000" cy="381000"/>
          </a:xfrm>
          <a:prstGeom prst="rect">
            <a:avLst/>
          </a:prstGeom>
          <a:solidFill>
            <a:srgbClr val="D9B02C"/>
          </a:solidFill>
          <a:ln>
            <a:solidFill>
              <a:srgbClr val="D9B02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D6A618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492240"/>
            <a:ext cx="2133600" cy="365760"/>
          </a:xfrm>
        </p:spPr>
        <p:txBody>
          <a:bodyPr/>
          <a:lstStyle/>
          <a:p>
            <a:fld id="{C3EB5AD6-F7ED-49DA-B660-F7A7068F8142}" type="slidenum">
              <a:rPr lang="en-US" smtClean="0">
                <a:solidFill>
                  <a:srgbClr val="001731"/>
                </a:solidFill>
              </a:rPr>
              <a:t>10</a:t>
            </a:fld>
            <a:endParaRPr lang="en-US" dirty="0">
              <a:solidFill>
                <a:srgbClr val="00173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0" y="6362700"/>
            <a:ext cx="9144000" cy="114300"/>
          </a:xfrm>
          <a:prstGeom prst="rect">
            <a:avLst/>
          </a:prstGeom>
          <a:solidFill>
            <a:srgbClr val="001731"/>
          </a:solidFill>
          <a:ln>
            <a:solidFill>
              <a:srgbClr val="00173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914400" y="6460165"/>
            <a:ext cx="35814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1731"/>
                </a:solidFill>
                <a:latin typeface="Consolas" panose="020B0609020204030204" pitchFamily="49" charset="0"/>
                <a:ea typeface="Arial Unicode MS" panose="020B0604020202020204" pitchFamily="34" charset="-128"/>
                <a:cs typeface="Consolas" panose="020B0609020204030204" pitchFamily="49" charset="0"/>
              </a:rPr>
              <a:t>Senior Project Website V3</a:t>
            </a:r>
            <a:endParaRPr lang="en-US" dirty="0">
              <a:solidFill>
                <a:srgbClr val="001731"/>
              </a:solidFill>
              <a:latin typeface="Consolas" panose="020B0609020204030204" pitchFamily="49" charset="0"/>
              <a:ea typeface="Arial Unicode MS" panose="020B0604020202020204" pitchFamily="34" charset="-128"/>
              <a:cs typeface="Consolas" panose="020B0609020204030204" pitchFamily="49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373" y="5974773"/>
            <a:ext cx="883227" cy="883227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 flipV="1">
            <a:off x="-12510" y="0"/>
            <a:ext cx="9144000" cy="884238"/>
          </a:xfrm>
          <a:prstGeom prst="rect">
            <a:avLst/>
          </a:prstGeom>
          <a:solidFill>
            <a:srgbClr val="D9B02C"/>
          </a:solidFill>
          <a:ln>
            <a:solidFill>
              <a:srgbClr val="D9B02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D6A618"/>
              </a:solidFill>
            </a:endParaRP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304800" y="-129381"/>
            <a:ext cx="849312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solidFill>
                  <a:srgbClr val="001731"/>
                </a:solidFill>
              </a:rPr>
              <a:t>Minimal Class Diagram</a:t>
            </a:r>
            <a:endParaRPr lang="en-US" dirty="0">
              <a:solidFill>
                <a:srgbClr val="001731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0" y="884238"/>
            <a:ext cx="9144000" cy="114300"/>
          </a:xfrm>
          <a:prstGeom prst="rect">
            <a:avLst/>
          </a:prstGeom>
          <a:solidFill>
            <a:srgbClr val="001731"/>
          </a:solidFill>
          <a:ln>
            <a:solidFill>
              <a:srgbClr val="00173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/>
          <p:cNvSpPr txBox="1"/>
          <p:nvPr/>
        </p:nvSpPr>
        <p:spPr>
          <a:xfrm>
            <a:off x="606136" y="1057920"/>
            <a:ext cx="51088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002060"/>
                </a:solidFill>
              </a:rPr>
              <a:t>2. User Management Subsystem</a:t>
            </a:r>
            <a:endParaRPr lang="en-US" sz="2400" dirty="0">
              <a:solidFill>
                <a:srgbClr val="002060"/>
              </a:solidFill>
            </a:endParaRPr>
          </a:p>
        </p:txBody>
      </p:sp>
      <p:pic>
        <p:nvPicPr>
          <p:cNvPr id="1027" name="Picture 3" descr="C:\Users\cfas\Desktop\minimal class diagram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1313" y="1519585"/>
            <a:ext cx="5700094" cy="45238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02597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 flipV="1">
            <a:off x="0" y="6477000"/>
            <a:ext cx="9144000" cy="381000"/>
          </a:xfrm>
          <a:prstGeom prst="rect">
            <a:avLst/>
          </a:prstGeom>
          <a:solidFill>
            <a:srgbClr val="D9B02C"/>
          </a:solidFill>
          <a:ln>
            <a:solidFill>
              <a:srgbClr val="D9B02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D6A618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492240"/>
            <a:ext cx="2133600" cy="365760"/>
          </a:xfrm>
        </p:spPr>
        <p:txBody>
          <a:bodyPr/>
          <a:lstStyle/>
          <a:p>
            <a:fld id="{C3EB5AD6-F7ED-49DA-B660-F7A7068F8142}" type="slidenum">
              <a:rPr lang="en-US" smtClean="0">
                <a:solidFill>
                  <a:srgbClr val="001731"/>
                </a:solidFill>
              </a:rPr>
              <a:t>11</a:t>
            </a:fld>
            <a:endParaRPr lang="en-US" dirty="0">
              <a:solidFill>
                <a:srgbClr val="00173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0" y="6362700"/>
            <a:ext cx="9144000" cy="114300"/>
          </a:xfrm>
          <a:prstGeom prst="rect">
            <a:avLst/>
          </a:prstGeom>
          <a:solidFill>
            <a:srgbClr val="001731"/>
          </a:solidFill>
          <a:ln>
            <a:solidFill>
              <a:srgbClr val="00173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914400" y="6460165"/>
            <a:ext cx="35814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1731"/>
                </a:solidFill>
                <a:latin typeface="Consolas" panose="020B0609020204030204" pitchFamily="49" charset="0"/>
                <a:ea typeface="Arial Unicode MS" panose="020B0604020202020204" pitchFamily="34" charset="-128"/>
                <a:cs typeface="Consolas" panose="020B0609020204030204" pitchFamily="49" charset="0"/>
              </a:rPr>
              <a:t>Senior Project Website V3</a:t>
            </a:r>
            <a:endParaRPr lang="en-US" dirty="0">
              <a:solidFill>
                <a:srgbClr val="001731"/>
              </a:solidFill>
              <a:latin typeface="Consolas" panose="020B0609020204030204" pitchFamily="49" charset="0"/>
              <a:ea typeface="Arial Unicode MS" panose="020B0604020202020204" pitchFamily="34" charset="-128"/>
              <a:cs typeface="Consolas" panose="020B0609020204030204" pitchFamily="49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373" y="5974773"/>
            <a:ext cx="883227" cy="883227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 flipV="1">
            <a:off x="-12510" y="0"/>
            <a:ext cx="9144000" cy="884238"/>
          </a:xfrm>
          <a:prstGeom prst="rect">
            <a:avLst/>
          </a:prstGeom>
          <a:solidFill>
            <a:srgbClr val="D9B02C"/>
          </a:solidFill>
          <a:ln>
            <a:solidFill>
              <a:srgbClr val="D9B02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D6A618"/>
              </a:solidFill>
            </a:endParaRP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304800" y="-129381"/>
            <a:ext cx="849312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solidFill>
                  <a:srgbClr val="001731"/>
                </a:solidFill>
              </a:rPr>
              <a:t>Minimal Class Diagram</a:t>
            </a:r>
            <a:endParaRPr lang="en-US" dirty="0">
              <a:solidFill>
                <a:srgbClr val="001731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0" y="884238"/>
            <a:ext cx="9144000" cy="114300"/>
          </a:xfrm>
          <a:prstGeom prst="rect">
            <a:avLst/>
          </a:prstGeom>
          <a:solidFill>
            <a:srgbClr val="001731"/>
          </a:solidFill>
          <a:ln>
            <a:solidFill>
              <a:srgbClr val="00173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/>
          <p:cNvSpPr txBox="1"/>
          <p:nvPr/>
        </p:nvSpPr>
        <p:spPr>
          <a:xfrm>
            <a:off x="606136" y="1057920"/>
            <a:ext cx="54136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002060"/>
                </a:solidFill>
              </a:rPr>
              <a:t>3. Matching Algorithm Subsystem</a:t>
            </a:r>
            <a:endParaRPr lang="en-US" sz="2400" dirty="0">
              <a:solidFill>
                <a:srgbClr val="002060"/>
              </a:solidFill>
            </a:endParaRPr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1498879"/>
            <a:ext cx="7222405" cy="46733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02597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 flipV="1">
            <a:off x="0" y="6477000"/>
            <a:ext cx="9144000" cy="381000"/>
          </a:xfrm>
          <a:prstGeom prst="rect">
            <a:avLst/>
          </a:prstGeom>
          <a:solidFill>
            <a:srgbClr val="D9B02C"/>
          </a:solidFill>
          <a:ln>
            <a:solidFill>
              <a:srgbClr val="D9B02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D6A618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492240"/>
            <a:ext cx="2133600" cy="365760"/>
          </a:xfrm>
        </p:spPr>
        <p:txBody>
          <a:bodyPr/>
          <a:lstStyle/>
          <a:p>
            <a:fld id="{C3EB5AD6-F7ED-49DA-B660-F7A7068F8142}" type="slidenum">
              <a:rPr lang="en-US" smtClean="0">
                <a:solidFill>
                  <a:srgbClr val="001731"/>
                </a:solidFill>
              </a:rPr>
              <a:t>12</a:t>
            </a:fld>
            <a:endParaRPr lang="en-US" dirty="0">
              <a:solidFill>
                <a:srgbClr val="00173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0" y="6362700"/>
            <a:ext cx="9144000" cy="114300"/>
          </a:xfrm>
          <a:prstGeom prst="rect">
            <a:avLst/>
          </a:prstGeom>
          <a:solidFill>
            <a:srgbClr val="001731"/>
          </a:solidFill>
          <a:ln>
            <a:solidFill>
              <a:srgbClr val="00173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914400" y="6460165"/>
            <a:ext cx="35814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1731"/>
                </a:solidFill>
                <a:latin typeface="Consolas" panose="020B0609020204030204" pitchFamily="49" charset="0"/>
                <a:ea typeface="Arial Unicode MS" panose="020B0604020202020204" pitchFamily="34" charset="-128"/>
                <a:cs typeface="Consolas" panose="020B0609020204030204" pitchFamily="49" charset="0"/>
              </a:rPr>
              <a:t>Senior Project Website V3</a:t>
            </a:r>
            <a:endParaRPr lang="en-US" dirty="0">
              <a:solidFill>
                <a:srgbClr val="001731"/>
              </a:solidFill>
              <a:latin typeface="Consolas" panose="020B0609020204030204" pitchFamily="49" charset="0"/>
              <a:ea typeface="Arial Unicode MS" panose="020B0604020202020204" pitchFamily="34" charset="-128"/>
              <a:cs typeface="Consolas" panose="020B0609020204030204" pitchFamily="49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373" y="5974773"/>
            <a:ext cx="883227" cy="883227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 flipV="1">
            <a:off x="-12510" y="0"/>
            <a:ext cx="9144000" cy="884238"/>
          </a:xfrm>
          <a:prstGeom prst="rect">
            <a:avLst/>
          </a:prstGeom>
          <a:solidFill>
            <a:srgbClr val="D9B02C"/>
          </a:solidFill>
          <a:ln>
            <a:solidFill>
              <a:srgbClr val="D9B02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D6A618"/>
              </a:solidFill>
            </a:endParaRP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304800" y="-129381"/>
            <a:ext cx="849312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solidFill>
                  <a:srgbClr val="001731"/>
                </a:solidFill>
              </a:rPr>
              <a:t>State Machine</a:t>
            </a:r>
            <a:endParaRPr lang="en-US" dirty="0">
              <a:solidFill>
                <a:srgbClr val="001731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0" y="884238"/>
            <a:ext cx="9144000" cy="114300"/>
          </a:xfrm>
          <a:prstGeom prst="rect">
            <a:avLst/>
          </a:prstGeom>
          <a:solidFill>
            <a:srgbClr val="001731"/>
          </a:solidFill>
          <a:ln>
            <a:solidFill>
              <a:srgbClr val="00173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2400" y="1112838"/>
            <a:ext cx="9448800" cy="47812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324600" y="5784273"/>
            <a:ext cx="38100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Matching Algorith</a:t>
            </a:r>
            <a:r>
              <a:rPr lang="en-US" dirty="0"/>
              <a:t>m</a:t>
            </a:r>
          </a:p>
        </p:txBody>
      </p:sp>
    </p:spTree>
    <p:extLst>
      <p:ext uri="{BB962C8B-B14F-4D97-AF65-F5344CB8AC3E}">
        <p14:creationId xmlns:p14="http://schemas.microsoft.com/office/powerpoint/2010/main" val="555226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 flipV="1">
            <a:off x="0" y="6477000"/>
            <a:ext cx="9144000" cy="381000"/>
          </a:xfrm>
          <a:prstGeom prst="rect">
            <a:avLst/>
          </a:prstGeom>
          <a:solidFill>
            <a:srgbClr val="D9B02C"/>
          </a:solidFill>
          <a:ln>
            <a:solidFill>
              <a:srgbClr val="D9B02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D6A618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492240"/>
            <a:ext cx="2133600" cy="365760"/>
          </a:xfrm>
        </p:spPr>
        <p:txBody>
          <a:bodyPr/>
          <a:lstStyle/>
          <a:p>
            <a:fld id="{C3EB5AD6-F7ED-49DA-B660-F7A7068F8142}" type="slidenum">
              <a:rPr lang="en-US" smtClean="0">
                <a:solidFill>
                  <a:srgbClr val="001731"/>
                </a:solidFill>
              </a:rPr>
              <a:t>13</a:t>
            </a:fld>
            <a:endParaRPr lang="en-US" dirty="0">
              <a:solidFill>
                <a:srgbClr val="00173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0" y="6362700"/>
            <a:ext cx="9144000" cy="114300"/>
          </a:xfrm>
          <a:prstGeom prst="rect">
            <a:avLst/>
          </a:prstGeom>
          <a:solidFill>
            <a:srgbClr val="001731"/>
          </a:solidFill>
          <a:ln>
            <a:solidFill>
              <a:srgbClr val="00173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914400" y="6460165"/>
            <a:ext cx="35814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1731"/>
                </a:solidFill>
                <a:latin typeface="Consolas" panose="020B0609020204030204" pitchFamily="49" charset="0"/>
                <a:ea typeface="Arial Unicode MS" panose="020B0604020202020204" pitchFamily="34" charset="-128"/>
                <a:cs typeface="Consolas" panose="020B0609020204030204" pitchFamily="49" charset="0"/>
              </a:rPr>
              <a:t>Senior Project Website V3</a:t>
            </a:r>
            <a:endParaRPr lang="en-US" dirty="0">
              <a:solidFill>
                <a:srgbClr val="001731"/>
              </a:solidFill>
              <a:latin typeface="Consolas" panose="020B0609020204030204" pitchFamily="49" charset="0"/>
              <a:ea typeface="Arial Unicode MS" panose="020B0604020202020204" pitchFamily="34" charset="-128"/>
              <a:cs typeface="Consolas" panose="020B0609020204030204" pitchFamily="49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373" y="5974773"/>
            <a:ext cx="883227" cy="883227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 flipV="1">
            <a:off x="-12510" y="0"/>
            <a:ext cx="9144000" cy="884238"/>
          </a:xfrm>
          <a:prstGeom prst="rect">
            <a:avLst/>
          </a:prstGeom>
          <a:solidFill>
            <a:srgbClr val="D9B02C"/>
          </a:solidFill>
          <a:ln>
            <a:solidFill>
              <a:srgbClr val="D9B02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D6A618"/>
              </a:solidFill>
            </a:endParaRP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304800" y="-129381"/>
            <a:ext cx="849312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solidFill>
                  <a:srgbClr val="001731"/>
                </a:solidFill>
              </a:rPr>
              <a:t>Test Case – Sunny Day</a:t>
            </a:r>
            <a:endParaRPr lang="en-US" dirty="0">
              <a:solidFill>
                <a:srgbClr val="001731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0" y="884238"/>
            <a:ext cx="9144000" cy="114300"/>
          </a:xfrm>
          <a:prstGeom prst="rect">
            <a:avLst/>
          </a:prstGeom>
          <a:solidFill>
            <a:srgbClr val="001731"/>
          </a:solidFill>
          <a:ln>
            <a:solidFill>
              <a:srgbClr val="00173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336823"/>
            <a:ext cx="8808027" cy="44543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55226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 flipV="1">
            <a:off x="0" y="6477000"/>
            <a:ext cx="9144000" cy="381000"/>
          </a:xfrm>
          <a:prstGeom prst="rect">
            <a:avLst/>
          </a:prstGeom>
          <a:solidFill>
            <a:srgbClr val="D9B02C"/>
          </a:solidFill>
          <a:ln>
            <a:solidFill>
              <a:srgbClr val="D9B02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D6A618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492240"/>
            <a:ext cx="2133600" cy="365760"/>
          </a:xfrm>
        </p:spPr>
        <p:txBody>
          <a:bodyPr/>
          <a:lstStyle/>
          <a:p>
            <a:fld id="{C3EB5AD6-F7ED-49DA-B660-F7A7068F8142}" type="slidenum">
              <a:rPr lang="en-US" smtClean="0">
                <a:solidFill>
                  <a:srgbClr val="001731"/>
                </a:solidFill>
              </a:rPr>
              <a:t>14</a:t>
            </a:fld>
            <a:endParaRPr lang="en-US" dirty="0">
              <a:solidFill>
                <a:srgbClr val="00173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0" y="6362700"/>
            <a:ext cx="9144000" cy="114300"/>
          </a:xfrm>
          <a:prstGeom prst="rect">
            <a:avLst/>
          </a:prstGeom>
          <a:solidFill>
            <a:srgbClr val="001731"/>
          </a:solidFill>
          <a:ln>
            <a:solidFill>
              <a:srgbClr val="00173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914400" y="6460165"/>
            <a:ext cx="35814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1731"/>
                </a:solidFill>
                <a:latin typeface="Consolas" panose="020B0609020204030204" pitchFamily="49" charset="0"/>
                <a:ea typeface="Arial Unicode MS" panose="020B0604020202020204" pitchFamily="34" charset="-128"/>
                <a:cs typeface="Consolas" panose="020B0609020204030204" pitchFamily="49" charset="0"/>
              </a:rPr>
              <a:t>Senior Project Website V3</a:t>
            </a:r>
            <a:endParaRPr lang="en-US" dirty="0">
              <a:solidFill>
                <a:srgbClr val="001731"/>
              </a:solidFill>
              <a:latin typeface="Consolas" panose="020B0609020204030204" pitchFamily="49" charset="0"/>
              <a:ea typeface="Arial Unicode MS" panose="020B0604020202020204" pitchFamily="34" charset="-128"/>
              <a:cs typeface="Consolas" panose="020B0609020204030204" pitchFamily="49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373" y="5974773"/>
            <a:ext cx="883227" cy="883227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 flipV="1">
            <a:off x="-12510" y="0"/>
            <a:ext cx="9144000" cy="884238"/>
          </a:xfrm>
          <a:prstGeom prst="rect">
            <a:avLst/>
          </a:prstGeom>
          <a:solidFill>
            <a:srgbClr val="D9B02C"/>
          </a:solidFill>
          <a:ln>
            <a:solidFill>
              <a:srgbClr val="D9B02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D6A618"/>
              </a:solidFill>
            </a:endParaRP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304800" y="-129381"/>
            <a:ext cx="849312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solidFill>
                  <a:srgbClr val="001731"/>
                </a:solidFill>
              </a:rPr>
              <a:t>Test Case – Rainy Day</a:t>
            </a:r>
            <a:endParaRPr lang="en-US" dirty="0">
              <a:solidFill>
                <a:srgbClr val="001731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0" y="884238"/>
            <a:ext cx="9144000" cy="114300"/>
          </a:xfrm>
          <a:prstGeom prst="rect">
            <a:avLst/>
          </a:prstGeom>
          <a:solidFill>
            <a:srgbClr val="001731"/>
          </a:solidFill>
          <a:ln>
            <a:solidFill>
              <a:srgbClr val="00173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288040"/>
            <a:ext cx="8797883" cy="4426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55226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 flipV="1">
            <a:off x="0" y="6477000"/>
            <a:ext cx="9144000" cy="381000"/>
          </a:xfrm>
          <a:prstGeom prst="rect">
            <a:avLst/>
          </a:prstGeom>
          <a:solidFill>
            <a:srgbClr val="D9B02C"/>
          </a:solidFill>
          <a:ln>
            <a:solidFill>
              <a:srgbClr val="D9B02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D6A618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492240"/>
            <a:ext cx="2133600" cy="365760"/>
          </a:xfrm>
        </p:spPr>
        <p:txBody>
          <a:bodyPr/>
          <a:lstStyle/>
          <a:p>
            <a:fld id="{C3EB5AD6-F7ED-49DA-B660-F7A7068F8142}" type="slidenum">
              <a:rPr lang="en-US" smtClean="0">
                <a:solidFill>
                  <a:srgbClr val="001731"/>
                </a:solidFill>
              </a:rPr>
              <a:t>2</a:t>
            </a:fld>
            <a:endParaRPr lang="en-US" dirty="0">
              <a:solidFill>
                <a:srgbClr val="00173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0" y="6362700"/>
            <a:ext cx="9144000" cy="114300"/>
          </a:xfrm>
          <a:prstGeom prst="rect">
            <a:avLst/>
          </a:prstGeom>
          <a:solidFill>
            <a:srgbClr val="001731"/>
          </a:solidFill>
          <a:ln>
            <a:solidFill>
              <a:srgbClr val="00173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914400" y="6460165"/>
            <a:ext cx="35814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1731"/>
                </a:solidFill>
                <a:latin typeface="Consolas" panose="020B0609020204030204" pitchFamily="49" charset="0"/>
                <a:ea typeface="Arial Unicode MS" panose="020B0604020202020204" pitchFamily="34" charset="-128"/>
                <a:cs typeface="Consolas" panose="020B0609020204030204" pitchFamily="49" charset="0"/>
              </a:rPr>
              <a:t>Senior Project Website V3</a:t>
            </a:r>
            <a:endParaRPr lang="en-US" dirty="0">
              <a:solidFill>
                <a:srgbClr val="001731"/>
              </a:solidFill>
              <a:latin typeface="Consolas" panose="020B0609020204030204" pitchFamily="49" charset="0"/>
              <a:ea typeface="Arial Unicode MS" panose="020B0604020202020204" pitchFamily="34" charset="-128"/>
              <a:cs typeface="Consolas" panose="020B0609020204030204" pitchFamily="49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373" y="5974773"/>
            <a:ext cx="883227" cy="883227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 flipV="1">
            <a:off x="-12510" y="0"/>
            <a:ext cx="9144000" cy="884238"/>
          </a:xfrm>
          <a:prstGeom prst="rect">
            <a:avLst/>
          </a:prstGeom>
          <a:solidFill>
            <a:srgbClr val="D9B02C"/>
          </a:solidFill>
          <a:ln>
            <a:solidFill>
              <a:srgbClr val="D9B02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D6A618"/>
              </a:solidFill>
            </a:endParaRP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304800" y="-129381"/>
            <a:ext cx="849312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solidFill>
                  <a:srgbClr val="001731"/>
                </a:solidFill>
              </a:rPr>
              <a:t>Problem Definition</a:t>
            </a:r>
            <a:endParaRPr lang="en-US" dirty="0">
              <a:solidFill>
                <a:srgbClr val="001731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0" y="884238"/>
            <a:ext cx="9144000" cy="114300"/>
          </a:xfrm>
          <a:prstGeom prst="rect">
            <a:avLst/>
          </a:prstGeom>
          <a:solidFill>
            <a:srgbClr val="001731"/>
          </a:solidFill>
          <a:ln>
            <a:solidFill>
              <a:srgbClr val="00173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Content Placeholder 2"/>
          <p:cNvSpPr txBox="1">
            <a:spLocks/>
          </p:cNvSpPr>
          <p:nvPr/>
        </p:nvSpPr>
        <p:spPr>
          <a:xfrm>
            <a:off x="548985" y="1371599"/>
            <a:ext cx="8450911" cy="461587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 sz="3200" dirty="0">
              <a:solidFill>
                <a:srgbClr val="00173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07373" y="1106525"/>
            <a:ext cx="9036627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Repository </a:t>
            </a:r>
            <a:r>
              <a:rPr lang="en-US" sz="2400" b="1" dirty="0" smtClean="0"/>
              <a:t>Subsystem:</a:t>
            </a:r>
            <a:endParaRPr lang="en-US" sz="2400" b="1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smtClean="0"/>
              <a:t>Different </a:t>
            </a:r>
            <a:r>
              <a:rPr lang="en-US" sz="2400" dirty="0"/>
              <a:t>f</a:t>
            </a:r>
            <a:r>
              <a:rPr lang="en-US" sz="2400" dirty="0" smtClean="0"/>
              <a:t>ile sharing systems used</a:t>
            </a:r>
            <a:endParaRPr lang="en-US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smtClean="0"/>
              <a:t>Difficult to monitor </a:t>
            </a:r>
            <a:r>
              <a:rPr lang="en-US" sz="2400" dirty="0"/>
              <a:t>individual </a:t>
            </a:r>
            <a:r>
              <a:rPr lang="en-US" sz="2400" dirty="0" smtClean="0"/>
              <a:t>contribution</a:t>
            </a:r>
            <a:endParaRPr lang="en-US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smtClean="0"/>
              <a:t>Current </a:t>
            </a:r>
            <a:r>
              <a:rPr lang="en-US" sz="2400" dirty="0"/>
              <a:t>Files Repository </a:t>
            </a:r>
            <a:r>
              <a:rPr lang="en-US" sz="2400" dirty="0" smtClean="0"/>
              <a:t>lacks organization</a:t>
            </a:r>
            <a:endParaRPr lang="en-US" sz="2400" dirty="0"/>
          </a:p>
          <a:p>
            <a:r>
              <a:rPr lang="en-US" sz="2400" b="1" dirty="0" smtClean="0"/>
              <a:t>User Management Subsystem: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smtClean="0"/>
              <a:t>Cannot send invitations to new users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smtClean="0"/>
              <a:t>Unable to make changes for current users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smtClean="0"/>
              <a:t>Not capable of editing or deleting current users</a:t>
            </a:r>
          </a:p>
          <a:p>
            <a:r>
              <a:rPr lang="en-US" sz="2400" b="1" dirty="0" smtClean="0"/>
              <a:t>Matching Algorithm Subsystem: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smtClean="0"/>
              <a:t>Professor </a:t>
            </a:r>
            <a:r>
              <a:rPr lang="en-US" sz="2400" dirty="0"/>
              <a:t>cannot recommend one project best suited for each student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smtClean="0"/>
              <a:t>Professor </a:t>
            </a:r>
            <a:r>
              <a:rPr lang="en-US" sz="2400" dirty="0"/>
              <a:t>would have to do find best project for student manually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smtClean="0"/>
              <a:t>Students </a:t>
            </a:r>
            <a:r>
              <a:rPr lang="en-US" sz="2400" dirty="0"/>
              <a:t>may choose projects that they do not have skills </a:t>
            </a:r>
            <a:r>
              <a:rPr lang="en-US" sz="2400" dirty="0" smtClean="0"/>
              <a:t>for</a:t>
            </a:r>
          </a:p>
        </p:txBody>
      </p:sp>
    </p:spTree>
    <p:extLst>
      <p:ext uri="{BB962C8B-B14F-4D97-AF65-F5344CB8AC3E}">
        <p14:creationId xmlns:p14="http://schemas.microsoft.com/office/powerpoint/2010/main" val="3646969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 flipV="1">
            <a:off x="0" y="6477000"/>
            <a:ext cx="9144000" cy="381000"/>
          </a:xfrm>
          <a:prstGeom prst="rect">
            <a:avLst/>
          </a:prstGeom>
          <a:solidFill>
            <a:srgbClr val="D9B02C"/>
          </a:solidFill>
          <a:ln>
            <a:solidFill>
              <a:srgbClr val="D9B02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D6A618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492240"/>
            <a:ext cx="2133600" cy="365760"/>
          </a:xfrm>
        </p:spPr>
        <p:txBody>
          <a:bodyPr/>
          <a:lstStyle/>
          <a:p>
            <a:fld id="{C3EB5AD6-F7ED-49DA-B660-F7A7068F8142}" type="slidenum">
              <a:rPr lang="en-US" smtClean="0">
                <a:solidFill>
                  <a:srgbClr val="001731"/>
                </a:solidFill>
              </a:rPr>
              <a:t>3</a:t>
            </a:fld>
            <a:endParaRPr lang="en-US" dirty="0">
              <a:solidFill>
                <a:srgbClr val="00173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0" y="6362700"/>
            <a:ext cx="9144000" cy="114300"/>
          </a:xfrm>
          <a:prstGeom prst="rect">
            <a:avLst/>
          </a:prstGeom>
          <a:solidFill>
            <a:srgbClr val="001731"/>
          </a:solidFill>
          <a:ln>
            <a:solidFill>
              <a:srgbClr val="00173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914400" y="6460165"/>
            <a:ext cx="35814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1731"/>
                </a:solidFill>
                <a:latin typeface="Consolas" panose="020B0609020204030204" pitchFamily="49" charset="0"/>
                <a:ea typeface="Arial Unicode MS" panose="020B0604020202020204" pitchFamily="34" charset="-128"/>
                <a:cs typeface="Consolas" panose="020B0609020204030204" pitchFamily="49" charset="0"/>
              </a:rPr>
              <a:t>Senior Project Website V3</a:t>
            </a:r>
            <a:endParaRPr lang="en-US" dirty="0">
              <a:solidFill>
                <a:srgbClr val="001731"/>
              </a:solidFill>
              <a:latin typeface="Consolas" panose="020B0609020204030204" pitchFamily="49" charset="0"/>
              <a:ea typeface="Arial Unicode MS" panose="020B0604020202020204" pitchFamily="34" charset="-128"/>
              <a:cs typeface="Consolas" panose="020B0609020204030204" pitchFamily="49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373" y="5974773"/>
            <a:ext cx="883227" cy="883227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 flipV="1">
            <a:off x="-12510" y="0"/>
            <a:ext cx="9144000" cy="884238"/>
          </a:xfrm>
          <a:prstGeom prst="rect">
            <a:avLst/>
          </a:prstGeom>
          <a:solidFill>
            <a:srgbClr val="D9B02C"/>
          </a:solidFill>
          <a:ln>
            <a:solidFill>
              <a:srgbClr val="D9B02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D6A618"/>
              </a:solidFill>
            </a:endParaRP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304800" y="-129381"/>
            <a:ext cx="849312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solidFill>
                  <a:srgbClr val="001731"/>
                </a:solidFill>
              </a:rPr>
              <a:t>Project Management</a:t>
            </a:r>
            <a:endParaRPr lang="en-US" dirty="0">
              <a:solidFill>
                <a:srgbClr val="001731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0" y="884238"/>
            <a:ext cx="9144000" cy="114300"/>
          </a:xfrm>
          <a:prstGeom prst="rect">
            <a:avLst/>
          </a:prstGeom>
          <a:solidFill>
            <a:srgbClr val="001731"/>
          </a:solidFill>
          <a:ln>
            <a:solidFill>
              <a:srgbClr val="00173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50" name="Picture 2" descr="C:\Users\cfas\Desktop\Schedule 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524000"/>
            <a:ext cx="4251325" cy="40554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cfas\Desktop\Schedule 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1524000"/>
            <a:ext cx="3688797" cy="18129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953000" y="3962400"/>
            <a:ext cx="35363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Schedule for </a:t>
            </a:r>
            <a:r>
              <a:rPr lang="en-US" dirty="0" err="1" smtClean="0"/>
              <a:t>SPW</a:t>
            </a:r>
            <a:r>
              <a:rPr lang="en-US" dirty="0" smtClean="0"/>
              <a:t> version 3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6969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 flipV="1">
            <a:off x="0" y="6477000"/>
            <a:ext cx="9144000" cy="381000"/>
          </a:xfrm>
          <a:prstGeom prst="rect">
            <a:avLst/>
          </a:prstGeom>
          <a:solidFill>
            <a:srgbClr val="D9B02C"/>
          </a:solidFill>
          <a:ln>
            <a:solidFill>
              <a:srgbClr val="D9B02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D6A618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492240"/>
            <a:ext cx="2133600" cy="365760"/>
          </a:xfrm>
        </p:spPr>
        <p:txBody>
          <a:bodyPr/>
          <a:lstStyle/>
          <a:p>
            <a:fld id="{C3EB5AD6-F7ED-49DA-B660-F7A7068F8142}" type="slidenum">
              <a:rPr lang="en-US" smtClean="0">
                <a:solidFill>
                  <a:srgbClr val="001731"/>
                </a:solidFill>
              </a:rPr>
              <a:t>4</a:t>
            </a:fld>
            <a:endParaRPr lang="en-US" dirty="0">
              <a:solidFill>
                <a:srgbClr val="00173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0" y="6362700"/>
            <a:ext cx="9144000" cy="114300"/>
          </a:xfrm>
          <a:prstGeom prst="rect">
            <a:avLst/>
          </a:prstGeom>
          <a:solidFill>
            <a:srgbClr val="001731"/>
          </a:solidFill>
          <a:ln>
            <a:solidFill>
              <a:srgbClr val="00173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914400" y="6460165"/>
            <a:ext cx="35814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1731"/>
                </a:solidFill>
                <a:latin typeface="Consolas" panose="020B0609020204030204" pitchFamily="49" charset="0"/>
                <a:ea typeface="Arial Unicode MS" panose="020B0604020202020204" pitchFamily="34" charset="-128"/>
                <a:cs typeface="Consolas" panose="020B0609020204030204" pitchFamily="49" charset="0"/>
              </a:rPr>
              <a:t>Senior Project Website V3</a:t>
            </a:r>
            <a:endParaRPr lang="en-US" dirty="0">
              <a:solidFill>
                <a:srgbClr val="001731"/>
              </a:solidFill>
              <a:latin typeface="Consolas" panose="020B0609020204030204" pitchFamily="49" charset="0"/>
              <a:ea typeface="Arial Unicode MS" panose="020B0604020202020204" pitchFamily="34" charset="-128"/>
              <a:cs typeface="Consolas" panose="020B0609020204030204" pitchFamily="49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373" y="5974773"/>
            <a:ext cx="883227" cy="883227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 flipV="1">
            <a:off x="-12510" y="0"/>
            <a:ext cx="9144000" cy="884238"/>
          </a:xfrm>
          <a:prstGeom prst="rect">
            <a:avLst/>
          </a:prstGeom>
          <a:solidFill>
            <a:srgbClr val="D9B02C"/>
          </a:solidFill>
          <a:ln>
            <a:solidFill>
              <a:srgbClr val="D9B02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D6A618"/>
              </a:solidFill>
            </a:endParaRP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304800" y="-129381"/>
            <a:ext cx="849312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solidFill>
                  <a:srgbClr val="001731"/>
                </a:solidFill>
              </a:rPr>
              <a:t>Use Case Diagram</a:t>
            </a:r>
            <a:endParaRPr lang="en-US" dirty="0">
              <a:solidFill>
                <a:srgbClr val="001731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0" y="884238"/>
            <a:ext cx="9144000" cy="114300"/>
          </a:xfrm>
          <a:prstGeom prst="rect">
            <a:avLst/>
          </a:prstGeom>
          <a:solidFill>
            <a:srgbClr val="001731"/>
          </a:solidFill>
          <a:ln>
            <a:solidFill>
              <a:srgbClr val="00173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9700" y="970568"/>
            <a:ext cx="6667500" cy="54302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23580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 flipV="1">
            <a:off x="0" y="6477000"/>
            <a:ext cx="9144000" cy="381000"/>
          </a:xfrm>
          <a:prstGeom prst="rect">
            <a:avLst/>
          </a:prstGeom>
          <a:solidFill>
            <a:srgbClr val="D9B02C"/>
          </a:solidFill>
          <a:ln>
            <a:solidFill>
              <a:srgbClr val="D9B02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D6A618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492240"/>
            <a:ext cx="2133600" cy="365760"/>
          </a:xfrm>
        </p:spPr>
        <p:txBody>
          <a:bodyPr/>
          <a:lstStyle/>
          <a:p>
            <a:fld id="{C3EB5AD6-F7ED-49DA-B660-F7A7068F8142}" type="slidenum">
              <a:rPr lang="en-US" smtClean="0">
                <a:solidFill>
                  <a:srgbClr val="001731"/>
                </a:solidFill>
              </a:rPr>
              <a:t>5</a:t>
            </a:fld>
            <a:endParaRPr lang="en-US" dirty="0">
              <a:solidFill>
                <a:srgbClr val="00173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0" y="6362700"/>
            <a:ext cx="9144000" cy="114300"/>
          </a:xfrm>
          <a:prstGeom prst="rect">
            <a:avLst/>
          </a:prstGeom>
          <a:solidFill>
            <a:srgbClr val="001731"/>
          </a:solidFill>
          <a:ln>
            <a:solidFill>
              <a:srgbClr val="00173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914400" y="6460165"/>
            <a:ext cx="35814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1731"/>
                </a:solidFill>
                <a:latin typeface="Consolas" panose="020B0609020204030204" pitchFamily="49" charset="0"/>
                <a:ea typeface="Arial Unicode MS" panose="020B0604020202020204" pitchFamily="34" charset="-128"/>
                <a:cs typeface="Consolas" panose="020B0609020204030204" pitchFamily="49" charset="0"/>
              </a:rPr>
              <a:t>Senior Project Website V3</a:t>
            </a:r>
            <a:endParaRPr lang="en-US" dirty="0">
              <a:solidFill>
                <a:srgbClr val="001731"/>
              </a:solidFill>
              <a:latin typeface="Consolas" panose="020B0609020204030204" pitchFamily="49" charset="0"/>
              <a:ea typeface="Arial Unicode MS" panose="020B0604020202020204" pitchFamily="34" charset="-128"/>
              <a:cs typeface="Consolas" panose="020B0609020204030204" pitchFamily="49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373" y="5974773"/>
            <a:ext cx="883227" cy="883227"/>
          </a:xfrm>
          <a:prstGeom prst="rect">
            <a:avLst/>
          </a:prstGeom>
        </p:spPr>
      </p:pic>
      <p:sp>
        <p:nvSpPr>
          <p:cNvPr id="10" name="Content Placeholder 2"/>
          <p:cNvSpPr txBox="1">
            <a:spLocks/>
          </p:cNvSpPr>
          <p:nvPr/>
        </p:nvSpPr>
        <p:spPr>
          <a:xfrm>
            <a:off x="419100" y="914400"/>
            <a:ext cx="8572500" cy="550545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300" b="1" dirty="0" smtClean="0">
                <a:solidFill>
                  <a:srgbClr val="001731"/>
                </a:solidFill>
              </a:rPr>
              <a:t>Repository Subsystem: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US" sz="2300" dirty="0" smtClean="0"/>
              <a:t>All users may upload, download or delete files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US" sz="2300" dirty="0" smtClean="0"/>
              <a:t>Custom Organization with project scope and ease of portability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US" sz="2300" dirty="0" smtClean="0"/>
              <a:t>Soft-deletion to prevent </a:t>
            </a:r>
            <a:r>
              <a:rPr lang="en-US" sz="2300" dirty="0"/>
              <a:t>permanent </a:t>
            </a:r>
            <a:r>
              <a:rPr lang="en-US" sz="2300" dirty="0" smtClean="0"/>
              <a:t>loss of directories</a:t>
            </a:r>
          </a:p>
          <a:p>
            <a:pPr marL="0" indent="0">
              <a:buNone/>
            </a:pPr>
            <a:r>
              <a:rPr lang="en-US" sz="2300" b="1" dirty="0" smtClean="0"/>
              <a:t>User Managements Subsystem: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US" sz="2300" dirty="0" smtClean="0"/>
              <a:t>Allow Head Professor to add, edit, and delete users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US" sz="2300" dirty="0" smtClean="0"/>
              <a:t>Send email invitation to new users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US" sz="2300" dirty="0" smtClean="0"/>
              <a:t>Allow Head Professor to act on behalf of users</a:t>
            </a:r>
          </a:p>
          <a:p>
            <a:pPr marL="0" indent="0">
              <a:buNone/>
            </a:pPr>
            <a:r>
              <a:rPr lang="en-US" sz="2300" b="1" dirty="0" smtClean="0"/>
              <a:t>Matching Algorithm Subsystem: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US" sz="2300" dirty="0"/>
              <a:t>Provide a means for Head Professor to priority rank projects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US" sz="2300" dirty="0"/>
              <a:t>Provide a means for Head Professor to update rank minimums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US" sz="2300" dirty="0"/>
              <a:t>Provide a means for Students to interest rank projects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US" sz="2300" dirty="0"/>
              <a:t>Provide a means for Head Professor to run matching algorithm</a:t>
            </a:r>
          </a:p>
          <a:p>
            <a:pPr marL="0" indent="0">
              <a:buNone/>
            </a:pPr>
            <a:endParaRPr lang="en-US" sz="2300" dirty="0"/>
          </a:p>
        </p:txBody>
      </p:sp>
      <p:sp>
        <p:nvSpPr>
          <p:cNvPr id="12" name="Rectangle 11"/>
          <p:cNvSpPr/>
          <p:nvPr/>
        </p:nvSpPr>
        <p:spPr>
          <a:xfrm flipV="1">
            <a:off x="-12510" y="0"/>
            <a:ext cx="9144000" cy="884238"/>
          </a:xfrm>
          <a:prstGeom prst="rect">
            <a:avLst/>
          </a:prstGeom>
          <a:solidFill>
            <a:srgbClr val="D9B02C"/>
          </a:solidFill>
          <a:ln>
            <a:solidFill>
              <a:srgbClr val="D9B02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D6A618"/>
              </a:solidFill>
            </a:endParaRP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304800" y="-129381"/>
            <a:ext cx="849312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solidFill>
                  <a:srgbClr val="001731"/>
                </a:solidFill>
              </a:rPr>
              <a:t>Requirements</a:t>
            </a:r>
            <a:endParaRPr lang="en-US" dirty="0">
              <a:solidFill>
                <a:srgbClr val="001731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0" y="884238"/>
            <a:ext cx="9144000" cy="114300"/>
          </a:xfrm>
          <a:prstGeom prst="rect">
            <a:avLst/>
          </a:prstGeom>
          <a:solidFill>
            <a:srgbClr val="001731"/>
          </a:solidFill>
          <a:ln>
            <a:solidFill>
              <a:srgbClr val="00173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0956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MVC.pn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6800" y="1887773"/>
            <a:ext cx="3994484" cy="3903427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 flipV="1">
            <a:off x="0" y="6477000"/>
            <a:ext cx="9144000" cy="381000"/>
          </a:xfrm>
          <a:prstGeom prst="rect">
            <a:avLst/>
          </a:prstGeom>
          <a:solidFill>
            <a:srgbClr val="D9B02C"/>
          </a:solidFill>
          <a:ln>
            <a:solidFill>
              <a:srgbClr val="D9B02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D6A618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492240"/>
            <a:ext cx="2133600" cy="365760"/>
          </a:xfrm>
        </p:spPr>
        <p:txBody>
          <a:bodyPr/>
          <a:lstStyle/>
          <a:p>
            <a:fld id="{C3EB5AD6-F7ED-49DA-B660-F7A7068F8142}" type="slidenum">
              <a:rPr lang="en-US" smtClean="0">
                <a:solidFill>
                  <a:srgbClr val="001731"/>
                </a:solidFill>
              </a:rPr>
              <a:t>6</a:t>
            </a:fld>
            <a:endParaRPr lang="en-US" dirty="0">
              <a:solidFill>
                <a:srgbClr val="00173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0" y="6362700"/>
            <a:ext cx="9144000" cy="114300"/>
          </a:xfrm>
          <a:prstGeom prst="rect">
            <a:avLst/>
          </a:prstGeom>
          <a:solidFill>
            <a:srgbClr val="001731"/>
          </a:solidFill>
          <a:ln>
            <a:solidFill>
              <a:srgbClr val="00173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914400" y="6460165"/>
            <a:ext cx="35814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1731"/>
                </a:solidFill>
                <a:latin typeface="Consolas" panose="020B0609020204030204" pitchFamily="49" charset="0"/>
                <a:ea typeface="Arial Unicode MS" panose="020B0604020202020204" pitchFamily="34" charset="-128"/>
                <a:cs typeface="Consolas" panose="020B0609020204030204" pitchFamily="49" charset="0"/>
              </a:rPr>
              <a:t>Senior Project Website V3</a:t>
            </a:r>
            <a:endParaRPr lang="en-US" dirty="0">
              <a:solidFill>
                <a:srgbClr val="001731"/>
              </a:solidFill>
              <a:latin typeface="Consolas" panose="020B0609020204030204" pitchFamily="49" charset="0"/>
              <a:ea typeface="Arial Unicode MS" panose="020B0604020202020204" pitchFamily="34" charset="-128"/>
              <a:cs typeface="Consolas" panose="020B0609020204030204" pitchFamily="49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373" y="5974773"/>
            <a:ext cx="883227" cy="883227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 flipV="1">
            <a:off x="-12510" y="0"/>
            <a:ext cx="9144000" cy="884238"/>
          </a:xfrm>
          <a:prstGeom prst="rect">
            <a:avLst/>
          </a:prstGeom>
          <a:solidFill>
            <a:srgbClr val="D9B02C"/>
          </a:solidFill>
          <a:ln>
            <a:solidFill>
              <a:srgbClr val="D9B02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D6A618"/>
              </a:solidFill>
            </a:endParaRP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304800" y="-129381"/>
            <a:ext cx="849312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solidFill>
                  <a:srgbClr val="001731"/>
                </a:solidFill>
              </a:rPr>
              <a:t>System Design</a:t>
            </a:r>
            <a:endParaRPr lang="en-US" dirty="0">
              <a:solidFill>
                <a:srgbClr val="001731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0" y="884238"/>
            <a:ext cx="9144000" cy="114300"/>
          </a:xfrm>
          <a:prstGeom prst="rect">
            <a:avLst/>
          </a:prstGeom>
          <a:solidFill>
            <a:srgbClr val="001731"/>
          </a:solidFill>
          <a:ln>
            <a:solidFill>
              <a:srgbClr val="00173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419100" y="1228786"/>
            <a:ext cx="560070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u="sng" dirty="0" smtClean="0">
                <a:uFill>
                  <a:solidFill>
                    <a:srgbClr val="002060"/>
                  </a:solidFill>
                </a:uFill>
              </a:rPr>
              <a:t>Primary Architecture</a:t>
            </a:r>
            <a:r>
              <a:rPr lang="en-US" sz="2400" u="sng" dirty="0">
                <a:uFill>
                  <a:solidFill>
                    <a:srgbClr val="002060"/>
                  </a:solidFill>
                </a:uFill>
              </a:rPr>
              <a:t>:</a:t>
            </a:r>
            <a:r>
              <a:rPr lang="en-US" sz="2400" dirty="0">
                <a:uFill>
                  <a:solidFill>
                    <a:srgbClr val="002060"/>
                  </a:solidFill>
                </a:uFill>
              </a:rPr>
              <a:t> </a:t>
            </a:r>
            <a:r>
              <a:rPr lang="en-US" sz="2400" b="1" dirty="0" err="1">
                <a:uFill>
                  <a:solidFill>
                    <a:srgbClr val="002060"/>
                  </a:solidFill>
                </a:uFill>
              </a:rPr>
              <a:t>MVC</a:t>
            </a:r>
            <a:endParaRPr lang="en-US" sz="2400" dirty="0">
              <a:uFill>
                <a:solidFill>
                  <a:srgbClr val="002060"/>
                </a:solidFill>
              </a:uFill>
            </a:endParaRPr>
          </a:p>
          <a:p>
            <a:r>
              <a:rPr lang="en-US" sz="2400" dirty="0" smtClean="0">
                <a:uFill>
                  <a:solidFill>
                    <a:srgbClr val="002060"/>
                  </a:solidFill>
                </a:uFill>
              </a:rPr>
              <a:t>* </a:t>
            </a:r>
            <a:r>
              <a:rPr lang="en-US" sz="2400" b="1" dirty="0" smtClean="0">
                <a:uFill>
                  <a:solidFill>
                    <a:srgbClr val="002060"/>
                  </a:solidFill>
                </a:uFill>
              </a:rPr>
              <a:t>Model: </a:t>
            </a:r>
            <a:r>
              <a:rPr lang="en-US" sz="2400" dirty="0" smtClean="0">
                <a:uFill>
                  <a:solidFill>
                    <a:srgbClr val="002060"/>
                  </a:solidFill>
                </a:uFill>
              </a:rPr>
              <a:t>responsible </a:t>
            </a:r>
            <a:r>
              <a:rPr lang="en-US" sz="2400" dirty="0">
                <a:uFill>
                  <a:solidFill>
                    <a:srgbClr val="002060"/>
                  </a:solidFill>
                </a:uFill>
              </a:rPr>
              <a:t>for maintaining domain  knowledge.</a:t>
            </a:r>
          </a:p>
          <a:p>
            <a:r>
              <a:rPr lang="en-US" sz="2400" dirty="0" smtClean="0">
                <a:uFill>
                  <a:solidFill>
                    <a:srgbClr val="002060"/>
                  </a:solidFill>
                </a:uFill>
              </a:rPr>
              <a:t>* </a:t>
            </a:r>
            <a:r>
              <a:rPr lang="en-US" sz="2400" b="1" dirty="0" smtClean="0">
                <a:uFill>
                  <a:solidFill>
                    <a:srgbClr val="002060"/>
                  </a:solidFill>
                </a:uFill>
              </a:rPr>
              <a:t>View</a:t>
            </a:r>
            <a:r>
              <a:rPr lang="en-US" sz="2400" dirty="0" smtClean="0">
                <a:uFill>
                  <a:solidFill>
                    <a:srgbClr val="002060"/>
                  </a:solidFill>
                </a:uFill>
              </a:rPr>
              <a:t> </a:t>
            </a:r>
            <a:r>
              <a:rPr lang="en-US" sz="2400" dirty="0">
                <a:uFill>
                  <a:solidFill>
                    <a:srgbClr val="002060"/>
                  </a:solidFill>
                </a:uFill>
              </a:rPr>
              <a:t>– responsible for displaying information to user.</a:t>
            </a:r>
          </a:p>
          <a:p>
            <a:r>
              <a:rPr lang="en-US" sz="2400" dirty="0" smtClean="0">
                <a:uFill>
                  <a:solidFill>
                    <a:srgbClr val="002060"/>
                  </a:solidFill>
                </a:uFill>
              </a:rPr>
              <a:t>*</a:t>
            </a:r>
            <a:r>
              <a:rPr lang="en-US" sz="2400" b="1" dirty="0" smtClean="0">
                <a:uFill>
                  <a:solidFill>
                    <a:srgbClr val="002060"/>
                  </a:solidFill>
                </a:uFill>
              </a:rPr>
              <a:t> Controller</a:t>
            </a:r>
            <a:r>
              <a:rPr lang="en-US" sz="2400" dirty="0" smtClean="0">
                <a:uFill>
                  <a:solidFill>
                    <a:srgbClr val="002060"/>
                  </a:solidFill>
                </a:uFill>
              </a:rPr>
              <a:t> </a:t>
            </a:r>
            <a:r>
              <a:rPr lang="en-US" sz="2400" dirty="0">
                <a:uFill>
                  <a:solidFill>
                    <a:srgbClr val="002060"/>
                  </a:solidFill>
                </a:uFill>
              </a:rPr>
              <a:t>– responsible for managing the sequence of interactions with the user</a:t>
            </a:r>
            <a:r>
              <a:rPr lang="en-US" sz="2400" dirty="0" smtClean="0">
                <a:uFill>
                  <a:solidFill>
                    <a:srgbClr val="002060"/>
                  </a:solidFill>
                </a:uFill>
              </a:rPr>
              <a:t>.</a:t>
            </a:r>
          </a:p>
          <a:p>
            <a:endParaRPr lang="en-US" sz="2400" u="sng" dirty="0">
              <a:uFill>
                <a:solidFill>
                  <a:srgbClr val="002060"/>
                </a:solidFill>
              </a:uFill>
            </a:endParaRPr>
          </a:p>
          <a:p>
            <a:r>
              <a:rPr lang="en-US" sz="2400" u="sng" dirty="0" smtClean="0">
                <a:uFill>
                  <a:solidFill>
                    <a:srgbClr val="002060"/>
                  </a:solidFill>
                </a:uFill>
              </a:rPr>
              <a:t>Secondary Architecture</a:t>
            </a:r>
            <a:r>
              <a:rPr lang="en-US" sz="2400" u="sng" dirty="0">
                <a:uFill>
                  <a:solidFill>
                    <a:srgbClr val="002060"/>
                  </a:solidFill>
                </a:uFill>
              </a:rPr>
              <a:t>:</a:t>
            </a:r>
            <a:r>
              <a:rPr lang="en-US" sz="2400" dirty="0">
                <a:uFill>
                  <a:solidFill>
                    <a:srgbClr val="002060"/>
                  </a:solidFill>
                </a:uFill>
              </a:rPr>
              <a:t> </a:t>
            </a:r>
            <a:r>
              <a:rPr lang="en-US" sz="2400" b="1" dirty="0" smtClean="0">
                <a:uFill>
                  <a:solidFill>
                    <a:srgbClr val="002060"/>
                  </a:solidFill>
                </a:uFill>
              </a:rPr>
              <a:t>Three- Tier</a:t>
            </a:r>
            <a:endParaRPr lang="en-US" sz="2400" dirty="0">
              <a:uFill>
                <a:solidFill>
                  <a:srgbClr val="002060"/>
                </a:solidFill>
              </a:uFill>
            </a:endParaRPr>
          </a:p>
          <a:p>
            <a:r>
              <a:rPr lang="en-US" sz="2400" dirty="0" smtClean="0"/>
              <a:t>Composed </a:t>
            </a:r>
            <a:r>
              <a:rPr lang="en-US" sz="2400" dirty="0"/>
              <a:t>of a presentation tier, </a:t>
            </a:r>
            <a:endParaRPr lang="en-US" sz="2400" dirty="0" smtClean="0"/>
          </a:p>
          <a:p>
            <a:r>
              <a:rPr lang="en-US" sz="2400" dirty="0" smtClean="0"/>
              <a:t>a</a:t>
            </a:r>
            <a:r>
              <a:rPr lang="en-US" sz="2400" dirty="0"/>
              <a:t> domain </a:t>
            </a:r>
            <a:r>
              <a:rPr lang="en-US" sz="2400" dirty="0" smtClean="0"/>
              <a:t>logic tier</a:t>
            </a:r>
            <a:r>
              <a:rPr lang="en-US" sz="2400" dirty="0"/>
              <a:t>, </a:t>
            </a:r>
            <a:endParaRPr lang="en-US" sz="2400" dirty="0" smtClean="0"/>
          </a:p>
          <a:p>
            <a:r>
              <a:rPr lang="en-US" sz="2400" dirty="0" smtClean="0"/>
              <a:t>and </a:t>
            </a:r>
            <a:r>
              <a:rPr lang="en-US" sz="2400" dirty="0"/>
              <a:t>a data storage tier.</a:t>
            </a:r>
            <a:endParaRPr lang="en-US" sz="2400" dirty="0">
              <a:uFill>
                <a:solidFill>
                  <a:srgbClr val="002060"/>
                </a:solidFill>
              </a:uFill>
            </a:endParaRPr>
          </a:p>
        </p:txBody>
      </p:sp>
    </p:spTree>
    <p:extLst>
      <p:ext uri="{BB962C8B-B14F-4D97-AF65-F5344CB8AC3E}">
        <p14:creationId xmlns:p14="http://schemas.microsoft.com/office/powerpoint/2010/main" val="555226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 flipV="1">
            <a:off x="0" y="6477000"/>
            <a:ext cx="9144000" cy="381000"/>
          </a:xfrm>
          <a:prstGeom prst="rect">
            <a:avLst/>
          </a:prstGeom>
          <a:solidFill>
            <a:srgbClr val="D9B02C"/>
          </a:solidFill>
          <a:ln>
            <a:solidFill>
              <a:srgbClr val="D9B02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D6A618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492240"/>
            <a:ext cx="2133600" cy="365760"/>
          </a:xfrm>
        </p:spPr>
        <p:txBody>
          <a:bodyPr/>
          <a:lstStyle/>
          <a:p>
            <a:fld id="{C3EB5AD6-F7ED-49DA-B660-F7A7068F8142}" type="slidenum">
              <a:rPr lang="en-US" smtClean="0">
                <a:solidFill>
                  <a:srgbClr val="001731"/>
                </a:solidFill>
              </a:rPr>
              <a:t>7</a:t>
            </a:fld>
            <a:endParaRPr lang="en-US" dirty="0">
              <a:solidFill>
                <a:srgbClr val="00173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0" y="6362700"/>
            <a:ext cx="9144000" cy="114300"/>
          </a:xfrm>
          <a:prstGeom prst="rect">
            <a:avLst/>
          </a:prstGeom>
          <a:solidFill>
            <a:srgbClr val="001731"/>
          </a:solidFill>
          <a:ln>
            <a:solidFill>
              <a:srgbClr val="00173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914400" y="6460165"/>
            <a:ext cx="35814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1731"/>
                </a:solidFill>
                <a:latin typeface="Consolas" panose="020B0609020204030204" pitchFamily="49" charset="0"/>
                <a:ea typeface="Arial Unicode MS" panose="020B0604020202020204" pitchFamily="34" charset="-128"/>
                <a:cs typeface="Consolas" panose="020B0609020204030204" pitchFamily="49" charset="0"/>
              </a:rPr>
              <a:t>Senior Project Website V3</a:t>
            </a:r>
            <a:endParaRPr lang="en-US" dirty="0">
              <a:solidFill>
                <a:srgbClr val="001731"/>
              </a:solidFill>
              <a:latin typeface="Consolas" panose="020B0609020204030204" pitchFamily="49" charset="0"/>
              <a:ea typeface="Arial Unicode MS" panose="020B0604020202020204" pitchFamily="34" charset="-128"/>
              <a:cs typeface="Consolas" panose="020B0609020204030204" pitchFamily="49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373" y="5974773"/>
            <a:ext cx="883227" cy="883227"/>
          </a:xfrm>
          <a:prstGeom prst="rect">
            <a:avLst/>
          </a:prstGeom>
        </p:spPr>
      </p:pic>
      <p:sp>
        <p:nvSpPr>
          <p:cNvPr id="10" name="Content Placeholder 2"/>
          <p:cNvSpPr txBox="1">
            <a:spLocks/>
          </p:cNvSpPr>
          <p:nvPr/>
        </p:nvSpPr>
        <p:spPr>
          <a:xfrm>
            <a:off x="5562600" y="5698165"/>
            <a:ext cx="3581400" cy="9144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400" dirty="0" smtClean="0">
                <a:solidFill>
                  <a:srgbClr val="001731"/>
                </a:solidFill>
              </a:rPr>
              <a:t>Deployment Diagram</a:t>
            </a:r>
            <a:endParaRPr lang="en-US" sz="2400" dirty="0">
              <a:solidFill>
                <a:srgbClr val="001731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 flipV="1">
            <a:off x="-12510" y="0"/>
            <a:ext cx="9144000" cy="884238"/>
          </a:xfrm>
          <a:prstGeom prst="rect">
            <a:avLst/>
          </a:prstGeom>
          <a:solidFill>
            <a:srgbClr val="D9B02C"/>
          </a:solidFill>
          <a:ln>
            <a:solidFill>
              <a:srgbClr val="D9B02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D6A618"/>
              </a:solidFill>
            </a:endParaRP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304800" y="-129381"/>
            <a:ext cx="849312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solidFill>
                  <a:srgbClr val="001731"/>
                </a:solidFill>
              </a:rPr>
              <a:t>System Deployment</a:t>
            </a:r>
            <a:endParaRPr lang="en-US" dirty="0">
              <a:solidFill>
                <a:srgbClr val="001731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0" y="884238"/>
            <a:ext cx="9144000" cy="114300"/>
          </a:xfrm>
          <a:prstGeom prst="rect">
            <a:avLst/>
          </a:prstGeom>
          <a:solidFill>
            <a:srgbClr val="001731"/>
          </a:solidFill>
          <a:ln>
            <a:solidFill>
              <a:srgbClr val="00173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950" y="1133475"/>
            <a:ext cx="8420100" cy="4591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55226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 flipV="1">
            <a:off x="0" y="6477000"/>
            <a:ext cx="9144000" cy="381000"/>
          </a:xfrm>
          <a:prstGeom prst="rect">
            <a:avLst/>
          </a:prstGeom>
          <a:solidFill>
            <a:srgbClr val="D9B02C"/>
          </a:solidFill>
          <a:ln>
            <a:solidFill>
              <a:srgbClr val="D9B02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D6A618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492240"/>
            <a:ext cx="2133600" cy="365760"/>
          </a:xfrm>
        </p:spPr>
        <p:txBody>
          <a:bodyPr/>
          <a:lstStyle/>
          <a:p>
            <a:fld id="{C3EB5AD6-F7ED-49DA-B660-F7A7068F8142}" type="slidenum">
              <a:rPr lang="en-US" smtClean="0">
                <a:solidFill>
                  <a:srgbClr val="001731"/>
                </a:solidFill>
              </a:rPr>
              <a:t>8</a:t>
            </a:fld>
            <a:endParaRPr lang="en-US" dirty="0">
              <a:solidFill>
                <a:srgbClr val="00173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0" y="6362700"/>
            <a:ext cx="9144000" cy="114300"/>
          </a:xfrm>
          <a:prstGeom prst="rect">
            <a:avLst/>
          </a:prstGeom>
          <a:solidFill>
            <a:srgbClr val="001731"/>
          </a:solidFill>
          <a:ln>
            <a:solidFill>
              <a:srgbClr val="00173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914400" y="6460165"/>
            <a:ext cx="35814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1731"/>
                </a:solidFill>
                <a:latin typeface="Consolas" panose="020B0609020204030204" pitchFamily="49" charset="0"/>
                <a:ea typeface="Arial Unicode MS" panose="020B0604020202020204" pitchFamily="34" charset="-128"/>
                <a:cs typeface="Consolas" panose="020B0609020204030204" pitchFamily="49" charset="0"/>
              </a:rPr>
              <a:t>Senior Project Website V3</a:t>
            </a:r>
            <a:endParaRPr lang="en-US" dirty="0">
              <a:solidFill>
                <a:srgbClr val="001731"/>
              </a:solidFill>
              <a:latin typeface="Consolas" panose="020B0609020204030204" pitchFamily="49" charset="0"/>
              <a:ea typeface="Arial Unicode MS" panose="020B0604020202020204" pitchFamily="34" charset="-128"/>
              <a:cs typeface="Consolas" panose="020B0609020204030204" pitchFamily="49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373" y="5974773"/>
            <a:ext cx="883227" cy="883227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 flipV="1">
            <a:off x="-12510" y="0"/>
            <a:ext cx="9144000" cy="884238"/>
          </a:xfrm>
          <a:prstGeom prst="rect">
            <a:avLst/>
          </a:prstGeom>
          <a:solidFill>
            <a:srgbClr val="D9B02C"/>
          </a:solidFill>
          <a:ln>
            <a:solidFill>
              <a:srgbClr val="D9B02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D6A618"/>
              </a:solidFill>
            </a:endParaRP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304800" y="-129381"/>
            <a:ext cx="849312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solidFill>
                  <a:srgbClr val="001731"/>
                </a:solidFill>
              </a:rPr>
              <a:t>Persistent Data Design</a:t>
            </a:r>
            <a:endParaRPr lang="en-US" dirty="0">
              <a:solidFill>
                <a:srgbClr val="001731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0" y="884238"/>
            <a:ext cx="9144000" cy="114300"/>
          </a:xfrm>
          <a:prstGeom prst="rect">
            <a:avLst/>
          </a:prstGeom>
          <a:solidFill>
            <a:srgbClr val="001731"/>
          </a:solidFill>
          <a:ln>
            <a:solidFill>
              <a:srgbClr val="00173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633" y="1193262"/>
            <a:ext cx="9145299" cy="48114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Content Placeholder 2"/>
          <p:cNvSpPr txBox="1">
            <a:spLocks/>
          </p:cNvSpPr>
          <p:nvPr/>
        </p:nvSpPr>
        <p:spPr>
          <a:xfrm>
            <a:off x="7600666" y="5844551"/>
            <a:ext cx="1524000" cy="457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dirty="0" smtClean="0">
                <a:solidFill>
                  <a:srgbClr val="001731"/>
                </a:solidFill>
              </a:rPr>
              <a:t>ER Diagram</a:t>
            </a:r>
            <a:endParaRPr lang="en-US" sz="2000" dirty="0">
              <a:solidFill>
                <a:srgbClr val="00173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5226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 flipV="1">
            <a:off x="0" y="6477000"/>
            <a:ext cx="9144000" cy="381000"/>
          </a:xfrm>
          <a:prstGeom prst="rect">
            <a:avLst/>
          </a:prstGeom>
          <a:solidFill>
            <a:srgbClr val="D9B02C"/>
          </a:solidFill>
          <a:ln>
            <a:solidFill>
              <a:srgbClr val="D9B02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D6A618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492240"/>
            <a:ext cx="2133600" cy="365760"/>
          </a:xfrm>
        </p:spPr>
        <p:txBody>
          <a:bodyPr/>
          <a:lstStyle/>
          <a:p>
            <a:fld id="{C3EB5AD6-F7ED-49DA-B660-F7A7068F8142}" type="slidenum">
              <a:rPr lang="en-US" smtClean="0">
                <a:solidFill>
                  <a:srgbClr val="001731"/>
                </a:solidFill>
              </a:rPr>
              <a:t>9</a:t>
            </a:fld>
            <a:endParaRPr lang="en-US" dirty="0">
              <a:solidFill>
                <a:srgbClr val="00173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0" y="6362700"/>
            <a:ext cx="9144000" cy="114300"/>
          </a:xfrm>
          <a:prstGeom prst="rect">
            <a:avLst/>
          </a:prstGeom>
          <a:solidFill>
            <a:srgbClr val="001731"/>
          </a:solidFill>
          <a:ln>
            <a:solidFill>
              <a:srgbClr val="00173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914400" y="6460165"/>
            <a:ext cx="35814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1731"/>
                </a:solidFill>
                <a:latin typeface="Consolas" panose="020B0609020204030204" pitchFamily="49" charset="0"/>
                <a:ea typeface="Arial Unicode MS" panose="020B0604020202020204" pitchFamily="34" charset="-128"/>
                <a:cs typeface="Consolas" panose="020B0609020204030204" pitchFamily="49" charset="0"/>
              </a:rPr>
              <a:t>Senior Project Website V3</a:t>
            </a:r>
            <a:endParaRPr lang="en-US" dirty="0">
              <a:solidFill>
                <a:srgbClr val="001731"/>
              </a:solidFill>
              <a:latin typeface="Consolas" panose="020B0609020204030204" pitchFamily="49" charset="0"/>
              <a:ea typeface="Arial Unicode MS" panose="020B0604020202020204" pitchFamily="34" charset="-128"/>
              <a:cs typeface="Consolas" panose="020B0609020204030204" pitchFamily="49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373" y="5974773"/>
            <a:ext cx="883227" cy="883227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 flipV="1">
            <a:off x="-12510" y="0"/>
            <a:ext cx="9144000" cy="884238"/>
          </a:xfrm>
          <a:prstGeom prst="rect">
            <a:avLst/>
          </a:prstGeom>
          <a:solidFill>
            <a:srgbClr val="D9B02C"/>
          </a:solidFill>
          <a:ln>
            <a:solidFill>
              <a:srgbClr val="D9B02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D6A618"/>
              </a:solidFill>
            </a:endParaRP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304800" y="-129381"/>
            <a:ext cx="849312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solidFill>
                  <a:srgbClr val="001731"/>
                </a:solidFill>
              </a:rPr>
              <a:t>Minimal Class Diagram</a:t>
            </a:r>
            <a:endParaRPr lang="en-US" dirty="0">
              <a:solidFill>
                <a:srgbClr val="001731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0" y="884238"/>
            <a:ext cx="9144000" cy="114300"/>
          </a:xfrm>
          <a:prstGeom prst="rect">
            <a:avLst/>
          </a:prstGeom>
          <a:solidFill>
            <a:srgbClr val="001731"/>
          </a:solidFill>
          <a:ln>
            <a:solidFill>
              <a:srgbClr val="00173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8226" y="1447800"/>
            <a:ext cx="6426574" cy="472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06136" y="1057920"/>
            <a:ext cx="4038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002060"/>
                </a:solidFill>
              </a:rPr>
              <a:t>1. Repository Subsystem</a:t>
            </a:r>
            <a:endParaRPr lang="en-US" sz="24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5226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1732</TotalTime>
  <Words>341</Words>
  <Application>Microsoft Office PowerPoint</Application>
  <PresentationFormat>On-screen Show (4:3)</PresentationFormat>
  <Paragraphs>92</Paragraphs>
  <Slides>14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FIU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Cynthia Tope</dc:creator>
  <cp:lastModifiedBy>Christopher Kerrutt</cp:lastModifiedBy>
  <cp:revision>107</cp:revision>
  <dcterms:created xsi:type="dcterms:W3CDTF">2014-01-22T01:45:41Z</dcterms:created>
  <dcterms:modified xsi:type="dcterms:W3CDTF">2014-04-25T13:59:15Z</dcterms:modified>
</cp:coreProperties>
</file>