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4"/>
  </p:notesMasterIdLst>
  <p:sldIdLst>
    <p:sldId id="256" r:id="rId2"/>
    <p:sldId id="257" r:id="rId3"/>
    <p:sldId id="259" r:id="rId4"/>
    <p:sldId id="273" r:id="rId5"/>
    <p:sldId id="271" r:id="rId6"/>
    <p:sldId id="260" r:id="rId7"/>
    <p:sldId id="279" r:id="rId8"/>
    <p:sldId id="272" r:id="rId9"/>
    <p:sldId id="274" r:id="rId10"/>
    <p:sldId id="261" r:id="rId11"/>
    <p:sldId id="262" r:id="rId12"/>
    <p:sldId id="263" r:id="rId13"/>
    <p:sldId id="275" r:id="rId14"/>
    <p:sldId id="264" r:id="rId15"/>
    <p:sldId id="277" r:id="rId16"/>
    <p:sldId id="278" r:id="rId17"/>
    <p:sldId id="268" r:id="rId18"/>
    <p:sldId id="269" r:id="rId19"/>
    <p:sldId id="280" r:id="rId20"/>
    <p:sldId id="281" r:id="rId21"/>
    <p:sldId id="282" r:id="rId22"/>
    <p:sldId id="283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4049B8E-51A5-412D-B862-1AE915D32D8E}">
          <p14:sldIdLst>
            <p14:sldId id="256"/>
            <p14:sldId id="257"/>
            <p14:sldId id="259"/>
            <p14:sldId id="273"/>
            <p14:sldId id="271"/>
            <p14:sldId id="260"/>
            <p14:sldId id="279"/>
            <p14:sldId id="272"/>
            <p14:sldId id="274"/>
            <p14:sldId id="261"/>
            <p14:sldId id="262"/>
            <p14:sldId id="263"/>
            <p14:sldId id="275"/>
            <p14:sldId id="264"/>
            <p14:sldId id="277"/>
            <p14:sldId id="278"/>
            <p14:sldId id="268"/>
            <p14:sldId id="269"/>
            <p14:sldId id="280"/>
            <p14:sldId id="281"/>
            <p14:sldId id="282"/>
            <p14:sldId id="28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B0343F-C92A-405F-9E10-C19FCC667225}" type="datetimeFigureOut">
              <a:rPr lang="en-US" smtClean="0"/>
              <a:t>7/27/2015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C8224A-86D9-4E2A-A496-8C2667911E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9679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brief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8224A-86D9-4E2A-A496-8C2667911EC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8247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brief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8224A-86D9-4E2A-A496-8C2667911EC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641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brief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8224A-86D9-4E2A-A496-8C2667911EC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3819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Brief explain relation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8224A-86D9-4E2A-A496-8C2667911EC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6651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8224A-86D9-4E2A-A496-8C2667911EC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9374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8224A-86D9-4E2A-A496-8C2667911EC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0056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8224A-86D9-4E2A-A496-8C2667911EC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1035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8224A-86D9-4E2A-A496-8C2667911EC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843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8224A-86D9-4E2A-A496-8C2667911EC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8752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8224A-86D9-4E2A-A496-8C2667911EC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4565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Introduce</a:t>
            </a:r>
            <a:r>
              <a:rPr lang="en-US" baseline="0" dirty="0" smtClean="0"/>
              <a:t> SPW before this CONTEXT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8224A-86D9-4E2A-A496-8C2667911EC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5131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brief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8224A-86D9-4E2A-A496-8C2667911EC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1451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8224A-86D9-4E2A-A496-8C2667911EC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0545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8224A-86D9-4E2A-A496-8C2667911EC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6346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brief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8224A-86D9-4E2A-A496-8C2667911EC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4853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brief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8224A-86D9-4E2A-A496-8C2667911EC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3139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8224A-86D9-4E2A-A496-8C2667911EC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2784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8224A-86D9-4E2A-A496-8C2667911EC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70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D51C5-AF36-465F-AEE6-EC1876793EEB}" type="datetime1">
              <a:rPr lang="en-US" smtClean="0"/>
              <a:t>7/27/2015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ADC05-45AD-4702-94B0-D3420B67FD73}" type="datetime1">
              <a:rPr lang="en-US" smtClean="0"/>
              <a:t>7/27/2015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AAC62-5CDE-464C-85AC-65BCD3E7BA12}" type="datetime1">
              <a:rPr lang="en-US" smtClean="0"/>
              <a:t>7/27/2015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F976A-A7C1-4D32-A569-68D7F6F33996}" type="datetime1">
              <a:rPr lang="en-US" smtClean="0"/>
              <a:t>7/27/2015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FECF9-DF17-4445-BFE2-05902A47AF6B}" type="datetime1">
              <a:rPr lang="en-US" smtClean="0"/>
              <a:t>7/27/2015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7DF34FC5-7061-4EC4-A6D0-325D8C6BDA55}" type="datetime1">
              <a:rPr lang="en-US" smtClean="0"/>
              <a:t>7/27/2015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B3BC6-9D40-49B8-83D8-2204998EE6EB}" type="datetime1">
              <a:rPr lang="en-US" smtClean="0"/>
              <a:t>7/27/2015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22AEA-319D-429C-854E-81588AC5C7A2}" type="datetime1">
              <a:rPr lang="en-US" smtClean="0"/>
              <a:t>7/27/2015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1409F-3464-4E74-8043-0EDED01C8FE9}" type="datetime1">
              <a:rPr lang="en-US" smtClean="0"/>
              <a:t>7/27/2015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1D282-73BC-4049-8A30-7E54A7D6B3ED}" type="datetime1">
              <a:rPr lang="en-US" smtClean="0"/>
              <a:t>7/27/2015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0A3414A8-24FF-4D26-A3EA-76585A2E3143}" type="datetime1">
              <a:rPr lang="en-US" smtClean="0"/>
              <a:t>7/27/2015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BE83E8BA-75B8-4CF5-847D-4BA49135337C}" type="datetime1">
              <a:rPr lang="en-US" smtClean="0"/>
              <a:t>7/27/2015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Senior Project Website V4</a:t>
            </a:r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19401"/>
            <a:ext cx="6400800" cy="1295400"/>
          </a:xfrm>
        </p:spPr>
        <p:txBody>
          <a:bodyPr>
            <a:noAutofit/>
          </a:bodyPr>
          <a:lstStyle/>
          <a:p>
            <a:r>
              <a:rPr lang="en-US" dirty="0" smtClean="0"/>
              <a:t>HERNAN CEILLAN: </a:t>
            </a:r>
            <a:r>
              <a:rPr lang="en-US" b="0" dirty="0" smtClean="0"/>
              <a:t>Developer</a:t>
            </a:r>
          </a:p>
          <a:p>
            <a:r>
              <a:rPr lang="en-US" dirty="0" smtClean="0"/>
              <a:t>RAUL CARVAJAL</a:t>
            </a:r>
            <a:r>
              <a:rPr lang="en-US" dirty="0" smtClean="0"/>
              <a:t>: </a:t>
            </a:r>
            <a:r>
              <a:rPr lang="en-US" b="0" dirty="0" smtClean="0"/>
              <a:t>developer </a:t>
            </a:r>
          </a:p>
          <a:p>
            <a:endParaRPr lang="en-US" dirty="0"/>
          </a:p>
          <a:p>
            <a:r>
              <a:rPr lang="en-US" dirty="0" smtClean="0"/>
              <a:t>MASOUD</a:t>
            </a:r>
            <a:r>
              <a:rPr lang="en-US" dirty="0" smtClean="0"/>
              <a:t> SADJADI: </a:t>
            </a:r>
            <a:r>
              <a:rPr lang="en-US" b="0" dirty="0"/>
              <a:t>Mentor</a:t>
            </a:r>
          </a:p>
          <a:p>
            <a:endParaRPr lang="en-US" dirty="0"/>
          </a:p>
          <a:p>
            <a:r>
              <a:rPr lang="en-US" dirty="0" smtClean="0"/>
              <a:t>MASOUD SADJADI: </a:t>
            </a:r>
            <a:r>
              <a:rPr lang="en-US" b="0" dirty="0" smtClean="0"/>
              <a:t>Product owner</a:t>
            </a:r>
            <a:endParaRPr lang="en-US" b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-228600"/>
            <a:ext cx="7772400" cy="1752600"/>
          </a:xfrm>
        </p:spPr>
        <p:txBody>
          <a:bodyPr/>
          <a:lstStyle/>
          <a:p>
            <a:r>
              <a:rPr lang="en-US" dirty="0" smtClean="0"/>
              <a:t>Senior Project Website    Version </a:t>
            </a:r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819400" y="1519535"/>
            <a:ext cx="426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cap="all" spc="250" dirty="0">
                <a:solidFill>
                  <a:schemeClr val="tx2"/>
                </a:solidFill>
              </a:rPr>
              <a:t>FINAL</a:t>
            </a:r>
            <a:r>
              <a:rPr lang="en-US" sz="2400" dirty="0" smtClean="0"/>
              <a:t> </a:t>
            </a:r>
            <a:r>
              <a:rPr lang="en-US" b="1" cap="all" spc="250" dirty="0">
                <a:solidFill>
                  <a:schemeClr val="tx2"/>
                </a:solidFill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5800" y="4800600"/>
            <a:ext cx="609600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2">
                    <a:lumMod val="50000"/>
                  </a:schemeClr>
                </a:solidFill>
              </a:rPr>
              <a:t>CIS 4911 Senior Project</a:t>
            </a:r>
          </a:p>
          <a:p>
            <a:pPr algn="r"/>
            <a:r>
              <a:rPr lang="en-US" sz="1600" dirty="0" smtClean="0">
                <a:solidFill>
                  <a:schemeClr val="bg2">
                    <a:lumMod val="50000"/>
                  </a:schemeClr>
                </a:solidFill>
              </a:rPr>
              <a:t>School of Computing and Information Sciences</a:t>
            </a:r>
          </a:p>
          <a:p>
            <a:pPr algn="r"/>
            <a:r>
              <a:rPr lang="en-US" sz="1600" dirty="0" smtClean="0">
                <a:solidFill>
                  <a:schemeClr val="bg2">
                    <a:lumMod val="50000"/>
                  </a:schemeClr>
                </a:solidFill>
              </a:rPr>
              <a:t>Florida International University</a:t>
            </a:r>
          </a:p>
          <a:p>
            <a:endParaRPr lang="en-US" sz="160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en-US" sz="1600" dirty="0" smtClean="0">
                <a:solidFill>
                  <a:schemeClr val="bg2">
                    <a:lumMod val="50000"/>
                  </a:schemeClr>
                </a:solidFill>
              </a:rPr>
              <a:t>July 27</a:t>
            </a:r>
            <a:r>
              <a:rPr lang="en-US" sz="1600" baseline="30000" dirty="0" smtClean="0">
                <a:solidFill>
                  <a:schemeClr val="bg2">
                    <a:lumMod val="50000"/>
                  </a:schemeClr>
                </a:solidFill>
              </a:rPr>
              <a:t>th</a:t>
            </a:r>
            <a:r>
              <a:rPr lang="en-US" sz="1600" dirty="0" smtClean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en-US" sz="1600" dirty="0" smtClean="0">
                <a:solidFill>
                  <a:schemeClr val="bg2">
                    <a:lumMod val="50000"/>
                  </a:schemeClr>
                </a:solidFill>
              </a:rPr>
              <a:t>2015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3" t="6018" r="6571" b="6729"/>
          <a:stretch/>
        </p:blipFill>
        <p:spPr>
          <a:xfrm>
            <a:off x="7010400" y="4572000"/>
            <a:ext cx="1681164" cy="1678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10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Design – System Decomposition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Senior Project Website </a:t>
            </a:r>
            <a:r>
              <a:rPr lang="en-US" dirty="0" smtClean="0"/>
              <a:t>V6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4270248" cy="4572000"/>
          </a:xfrm>
        </p:spPr>
        <p:txBody>
          <a:bodyPr>
            <a:normAutofit fontScale="77500" lnSpcReduction="20000"/>
          </a:bodyPr>
          <a:lstStyle/>
          <a:p>
            <a:r>
              <a:rPr lang="en-US" b="1" dirty="0" smtClean="0"/>
              <a:t>Primary Architecture: </a:t>
            </a:r>
            <a:r>
              <a:rPr lang="en-US" u="sng" dirty="0" smtClean="0"/>
              <a:t>MVC</a:t>
            </a:r>
          </a:p>
          <a:p>
            <a:pPr lvl="1"/>
            <a:r>
              <a:rPr lang="en-US" b="1" u="sng" dirty="0" smtClean="0"/>
              <a:t>Model:</a:t>
            </a:r>
            <a:r>
              <a:rPr lang="en-US" b="1" dirty="0" smtClean="0"/>
              <a:t> Maintains domain knowledge</a:t>
            </a:r>
          </a:p>
          <a:p>
            <a:pPr lvl="1"/>
            <a:r>
              <a:rPr lang="en-US" b="1" u="sng" dirty="0" smtClean="0"/>
              <a:t>View:</a:t>
            </a:r>
            <a:r>
              <a:rPr lang="en-US" b="1" dirty="0" smtClean="0"/>
              <a:t> Displays information to user.</a:t>
            </a:r>
          </a:p>
          <a:p>
            <a:pPr lvl="1"/>
            <a:r>
              <a:rPr lang="en-US" b="1" u="sng" dirty="0" smtClean="0"/>
              <a:t>Controller:</a:t>
            </a:r>
            <a:r>
              <a:rPr lang="en-US" b="1" dirty="0" smtClean="0"/>
              <a:t> Manages sequence of interactions with users</a:t>
            </a:r>
          </a:p>
          <a:p>
            <a:r>
              <a:rPr lang="en-US" b="1" dirty="0" smtClean="0"/>
              <a:t>Secondary Architecture: </a:t>
            </a:r>
            <a:r>
              <a:rPr lang="en-US" u="sng" dirty="0" smtClean="0"/>
              <a:t>Three-Tier</a:t>
            </a:r>
          </a:p>
          <a:p>
            <a:pPr lvl="1"/>
            <a:r>
              <a:rPr lang="en-US" dirty="0" smtClean="0"/>
              <a:t>Similar to  MVC with “presentation tier” (view), “domain logic tier” (controller), and “data-storage </a:t>
            </a:r>
            <a:r>
              <a:rPr lang="en-US" dirty="0"/>
              <a:t>tier” (model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But presentation and data-storage tiers do not interact its explicitly  presentation to/from domain logic to/from data storage</a:t>
            </a:r>
          </a:p>
          <a:p>
            <a:r>
              <a:rPr lang="en-US" dirty="0" smtClean="0"/>
              <a:t>NOTE:  No change from </a:t>
            </a:r>
            <a:r>
              <a:rPr lang="en-US" dirty="0" smtClean="0"/>
              <a:t>V5</a:t>
            </a:r>
            <a:endParaRPr lang="en-US" dirty="0" smtClean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6324600" y="5334000"/>
            <a:ext cx="45720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MVC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173" y="1752600"/>
            <a:ext cx="3994484" cy="390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98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Design - System Deployment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Senior Project Website </a:t>
            </a:r>
            <a:r>
              <a:rPr lang="en-US" dirty="0" smtClean="0"/>
              <a:t>V6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" y="1332470"/>
            <a:ext cx="8420100" cy="459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3442900" y="5900507"/>
            <a:ext cx="4939099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>
                <a:solidFill>
                  <a:srgbClr val="001731"/>
                </a:solidFill>
              </a:rPr>
              <a:t>Deployment Diagram (same as </a:t>
            </a:r>
            <a:r>
              <a:rPr lang="en-US" sz="2400" dirty="0" smtClean="0">
                <a:solidFill>
                  <a:srgbClr val="001731"/>
                </a:solidFill>
              </a:rPr>
              <a:t>V5)</a:t>
            </a:r>
            <a:endParaRPr lang="en-US" sz="2400" dirty="0">
              <a:solidFill>
                <a:srgbClr val="00173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323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Design – Persistent Data Design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Senior Project Website </a:t>
            </a:r>
            <a:r>
              <a:rPr lang="en-US" dirty="0" smtClean="0"/>
              <a:t>V6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657600" y="6324600"/>
            <a:ext cx="4648200" cy="45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 smtClean="0">
                <a:solidFill>
                  <a:srgbClr val="001731"/>
                </a:solidFill>
              </a:rPr>
              <a:t>ER Diagram (did </a:t>
            </a:r>
            <a:r>
              <a:rPr lang="en-US" sz="2000" dirty="0" smtClean="0">
                <a:solidFill>
                  <a:srgbClr val="001731"/>
                </a:solidFill>
              </a:rPr>
              <a:t>not change </a:t>
            </a:r>
            <a:r>
              <a:rPr lang="en-US" sz="2000" dirty="0" smtClean="0">
                <a:solidFill>
                  <a:srgbClr val="001731"/>
                </a:solidFill>
              </a:rPr>
              <a:t>from </a:t>
            </a:r>
            <a:r>
              <a:rPr lang="en-US" sz="2000" dirty="0" smtClean="0">
                <a:solidFill>
                  <a:srgbClr val="001731"/>
                </a:solidFill>
              </a:rPr>
              <a:t>V5)</a:t>
            </a:r>
            <a:endParaRPr lang="en-US" sz="2000" dirty="0">
              <a:solidFill>
                <a:srgbClr val="00173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06517"/>
            <a:ext cx="8839200" cy="4925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54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&amp; Privacy 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Senior Project Website </a:t>
            </a:r>
            <a:r>
              <a:rPr lang="en-US" dirty="0" smtClean="0"/>
              <a:t>V6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No changes with respect to </a:t>
            </a:r>
            <a:r>
              <a:rPr lang="en-US" dirty="0" smtClean="0"/>
              <a:t>SPWSv.5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SQL Injection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URI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Security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Cross-site scripting (XSS)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Cross-site request forgery (CSRF)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Session Encryption</a:t>
            </a:r>
          </a:p>
          <a:p>
            <a:pPr>
              <a:buFont typeface="Wingdings" panose="05000000000000000000" pitchFamily="2" charset="2"/>
              <a:buChar char="ü"/>
            </a:pPr>
            <a:endParaRPr lang="en-US" sz="2000" dirty="0" smtClean="0"/>
          </a:p>
          <a:p>
            <a:pPr>
              <a:buFont typeface="Courier New" panose="02070309020205020404" pitchFamily="49" charset="0"/>
              <a:buChar char="o"/>
            </a:pPr>
            <a:endParaRPr lang="en-US" sz="2000" dirty="0"/>
          </a:p>
          <a:p>
            <a:pPr>
              <a:buFont typeface="Courier New" panose="02070309020205020404" pitchFamily="49" charset="0"/>
              <a:buChar char="o"/>
            </a:pPr>
            <a:endParaRPr lang="en-US" sz="20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2477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Detailed Design – Minimal Class Diagram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Senior Project Website </a:t>
            </a:r>
            <a:r>
              <a:rPr lang="en-US" dirty="0" smtClean="0"/>
              <a:t>V6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86" y="1506517"/>
            <a:ext cx="6861003" cy="4572000"/>
          </a:xfrm>
        </p:spPr>
      </p:pic>
    </p:spTree>
    <p:extLst>
      <p:ext uri="{BB962C8B-B14F-4D97-AF65-F5344CB8AC3E}">
        <p14:creationId xmlns:p14="http://schemas.microsoft.com/office/powerpoint/2010/main" val="361401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Detailed Design – Minimal Class Diagram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Senior Project Website </a:t>
            </a:r>
            <a:r>
              <a:rPr lang="en-US" dirty="0" smtClean="0"/>
              <a:t>V6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774" y="1527175"/>
            <a:ext cx="8015940" cy="4572000"/>
          </a:xfrm>
        </p:spPr>
      </p:pic>
    </p:spTree>
    <p:extLst>
      <p:ext uri="{BB962C8B-B14F-4D97-AF65-F5344CB8AC3E}">
        <p14:creationId xmlns:p14="http://schemas.microsoft.com/office/powerpoint/2010/main" val="1098772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Detailed Design – </a:t>
            </a:r>
            <a:r>
              <a:rPr lang="en-US" dirty="0" smtClean="0"/>
              <a:t>Main Algorithm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Senior Project Website </a:t>
            </a:r>
            <a:r>
              <a:rPr lang="en-US" dirty="0" smtClean="0"/>
              <a:t>V6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US" dirty="0"/>
              <a:t>public function </a:t>
            </a:r>
            <a:r>
              <a:rPr lang="en-US" dirty="0" err="1"/>
              <a:t>userManagement</a:t>
            </a:r>
            <a:r>
              <a:rPr lang="en-US" dirty="0"/>
              <a:t>(){</a:t>
            </a:r>
          </a:p>
          <a:p>
            <a:r>
              <a:rPr lang="en-US" dirty="0"/>
              <a:t>        </a:t>
            </a:r>
          </a:p>
          <a:p>
            <a:r>
              <a:rPr lang="en-US" dirty="0"/>
              <a:t>        if(!</a:t>
            </a:r>
            <a:r>
              <a:rPr lang="en-US" dirty="0" err="1"/>
              <a:t>isUserLoggedIn</a:t>
            </a:r>
            <a:r>
              <a:rPr lang="en-US" dirty="0"/>
              <a:t>($this)){</a:t>
            </a:r>
          </a:p>
          <a:p>
            <a:r>
              <a:rPr lang="en-US" dirty="0"/>
              <a:t>            redirect('</a:t>
            </a:r>
            <a:r>
              <a:rPr lang="en-US" dirty="0" err="1"/>
              <a:t>login','refresh</a:t>
            </a:r>
            <a:r>
              <a:rPr lang="en-US" dirty="0"/>
              <a:t>');</a:t>
            </a:r>
          </a:p>
          <a:p>
            <a:r>
              <a:rPr lang="en-US" dirty="0"/>
              <a:t>        }</a:t>
            </a:r>
          </a:p>
          <a:p>
            <a:r>
              <a:rPr lang="en-US" dirty="0"/>
              <a:t>        </a:t>
            </a:r>
          </a:p>
          <a:p>
            <a:r>
              <a:rPr lang="en-US" dirty="0"/>
              <a:t>        $input = </a:t>
            </a:r>
            <a:r>
              <a:rPr lang="en-US" dirty="0" err="1"/>
              <a:t>file_get_contents</a:t>
            </a:r>
            <a:r>
              <a:rPr lang="en-US" dirty="0"/>
              <a:t>('</a:t>
            </a:r>
            <a:r>
              <a:rPr lang="en-US" dirty="0" err="1"/>
              <a:t>php</a:t>
            </a:r>
            <a:r>
              <a:rPr lang="en-US" dirty="0"/>
              <a:t>://input');</a:t>
            </a:r>
          </a:p>
          <a:p>
            <a:r>
              <a:rPr lang="en-US" dirty="0"/>
              <a:t>        /*filter variables*/</a:t>
            </a:r>
          </a:p>
          <a:p>
            <a:r>
              <a:rPr lang="en-US" dirty="0"/>
              <a:t>        $</a:t>
            </a:r>
            <a:r>
              <a:rPr lang="en-US" dirty="0" err="1"/>
              <a:t>fn</a:t>
            </a:r>
            <a:r>
              <a:rPr lang="en-US" dirty="0"/>
              <a:t> = $this-&gt;input-&gt;get('</a:t>
            </a:r>
            <a:r>
              <a:rPr lang="en-US" dirty="0" err="1"/>
              <a:t>fn</a:t>
            </a:r>
            <a:r>
              <a:rPr lang="en-US" dirty="0"/>
              <a:t>');</a:t>
            </a:r>
          </a:p>
          <a:p>
            <a:r>
              <a:rPr lang="en-US" dirty="0"/>
              <a:t>        $ln = $this-&gt;input-&gt;get('ln');</a:t>
            </a:r>
          </a:p>
          <a:p>
            <a:r>
              <a:rPr lang="en-US" dirty="0"/>
              <a:t>        $email = $this-&gt;input-&gt;get('email');</a:t>
            </a:r>
          </a:p>
          <a:p>
            <a:r>
              <a:rPr lang="en-US" dirty="0"/>
              <a:t>        $status = $this-&gt;input-&gt;get('status');</a:t>
            </a:r>
          </a:p>
          <a:p>
            <a:r>
              <a:rPr lang="en-US" dirty="0"/>
              <a:t>        $role = $this-&gt;input-&gt;get('role');</a:t>
            </a:r>
          </a:p>
          <a:p>
            <a:r>
              <a:rPr lang="en-US" dirty="0" smtClean="0"/>
              <a:t>        $</a:t>
            </a:r>
            <a:r>
              <a:rPr lang="en-US" dirty="0" err="1"/>
              <a:t>linkedIn</a:t>
            </a:r>
            <a:r>
              <a:rPr lang="en-US" dirty="0"/>
              <a:t> = $this-&gt;input-&gt;get('</a:t>
            </a:r>
            <a:r>
              <a:rPr lang="en-US" dirty="0" err="1"/>
              <a:t>linkedIn</a:t>
            </a:r>
            <a:r>
              <a:rPr lang="en-US" dirty="0"/>
              <a:t>');</a:t>
            </a:r>
          </a:p>
          <a:p>
            <a:r>
              <a:rPr lang="en-US" dirty="0" smtClean="0"/>
              <a:t>        $</a:t>
            </a:r>
            <a:r>
              <a:rPr lang="en-US" dirty="0"/>
              <a:t>rank = $this-&gt;input-&gt;get('rank');</a:t>
            </a:r>
          </a:p>
          <a:p>
            <a:r>
              <a:rPr lang="en-US" dirty="0"/>
              <a:t>        /*id to be deleted*/</a:t>
            </a:r>
          </a:p>
          <a:p>
            <a:r>
              <a:rPr lang="en-US" dirty="0"/>
              <a:t>        $</a:t>
            </a:r>
            <a:r>
              <a:rPr lang="en-US" dirty="0" err="1"/>
              <a:t>user_id</a:t>
            </a:r>
            <a:r>
              <a:rPr lang="en-US" dirty="0"/>
              <a:t> = $this-&gt;input-&gt;get('id');</a:t>
            </a:r>
          </a:p>
          <a:p>
            <a:r>
              <a:rPr lang="en-US" dirty="0"/>
              <a:t>        </a:t>
            </a:r>
          </a:p>
          <a:p>
            <a:r>
              <a:rPr lang="en-US" dirty="0"/>
              <a:t>        if($input){/*input from User Management page*/</a:t>
            </a:r>
          </a:p>
          <a:p>
            <a:r>
              <a:rPr lang="en-US" dirty="0"/>
              <a:t>            $</a:t>
            </a:r>
            <a:r>
              <a:rPr lang="en-US" dirty="0" err="1"/>
              <a:t>inputForm</a:t>
            </a:r>
            <a:r>
              <a:rPr lang="en-US" dirty="0"/>
              <a:t> = </a:t>
            </a:r>
            <a:r>
              <a:rPr lang="en-US" dirty="0" err="1"/>
              <a:t>json_decode</a:t>
            </a:r>
            <a:r>
              <a:rPr lang="en-US" dirty="0"/>
              <a:t>($input);</a:t>
            </a:r>
          </a:p>
          <a:p>
            <a:r>
              <a:rPr lang="en-US" dirty="0"/>
              <a:t>            /*bypass a user(s) if need be*/</a:t>
            </a:r>
          </a:p>
          <a:p>
            <a:r>
              <a:rPr lang="en-US" dirty="0"/>
              <a:t>            $this-&gt;</a:t>
            </a:r>
            <a:r>
              <a:rPr lang="en-US" dirty="0" err="1"/>
              <a:t>getActiveUsersAndByPassIfNeeded</a:t>
            </a:r>
            <a:r>
              <a:rPr lang="en-US" dirty="0"/>
              <a:t>($</a:t>
            </a:r>
            <a:r>
              <a:rPr lang="en-US" dirty="0" err="1"/>
              <a:t>inputForm</a:t>
            </a:r>
            <a:r>
              <a:rPr lang="en-US" dirty="0"/>
              <a:t>);</a:t>
            </a:r>
          </a:p>
          <a:p>
            <a:r>
              <a:rPr lang="en-US" dirty="0"/>
              <a:t>            /*update user info*/</a:t>
            </a:r>
          </a:p>
          <a:p>
            <a:r>
              <a:rPr lang="en-US" dirty="0"/>
              <a:t>            $success = $this-&gt;</a:t>
            </a:r>
            <a:r>
              <a:rPr lang="en-US" dirty="0" err="1"/>
              <a:t>spw_user_model</a:t>
            </a:r>
            <a:r>
              <a:rPr lang="en-US" dirty="0"/>
              <a:t>-&gt;</a:t>
            </a:r>
            <a:r>
              <a:rPr lang="en-US" dirty="0" err="1"/>
              <a:t>updateUsers</a:t>
            </a:r>
            <a:r>
              <a:rPr lang="en-US" dirty="0"/>
              <a:t>($</a:t>
            </a:r>
            <a:r>
              <a:rPr lang="en-US" dirty="0" err="1"/>
              <a:t>inputForm</a:t>
            </a:r>
            <a:r>
              <a:rPr lang="en-US" dirty="0"/>
              <a:t>);</a:t>
            </a:r>
          </a:p>
          <a:p>
            <a:r>
              <a:rPr lang="en-US" dirty="0"/>
              <a:t>            if($success)</a:t>
            </a:r>
            <a:r>
              <a:rPr lang="en-US" dirty="0" err="1"/>
              <a:t>setFlashMessage</a:t>
            </a:r>
            <a:r>
              <a:rPr lang="en-US" dirty="0"/>
              <a:t>($this, "Successfully updated user(s)");</a:t>
            </a:r>
          </a:p>
          <a:p>
            <a:r>
              <a:rPr lang="en-US" dirty="0"/>
              <a:t>            die(</a:t>
            </a:r>
            <a:r>
              <a:rPr lang="en-US" dirty="0" err="1"/>
              <a:t>json_encode</a:t>
            </a:r>
            <a:r>
              <a:rPr lang="en-US" dirty="0"/>
              <a:t>(array("success"=&gt; $success)));</a:t>
            </a:r>
          </a:p>
          <a:p>
            <a:r>
              <a:rPr lang="en-US" dirty="0"/>
              <a:t>        }</a:t>
            </a:r>
          </a:p>
          <a:p>
            <a:r>
              <a:rPr lang="en-US" dirty="0"/>
              <a:t>        if($</a:t>
            </a:r>
            <a:r>
              <a:rPr lang="en-US" dirty="0" err="1"/>
              <a:t>user_id</a:t>
            </a:r>
            <a:r>
              <a:rPr lang="en-US" dirty="0"/>
              <a:t>){</a:t>
            </a:r>
          </a:p>
          <a:p>
            <a:r>
              <a:rPr lang="en-US" dirty="0"/>
              <a:t>            $this-&gt;</a:t>
            </a:r>
            <a:r>
              <a:rPr lang="en-US" dirty="0" err="1"/>
              <a:t>deleteUser</a:t>
            </a:r>
            <a:r>
              <a:rPr lang="en-US" dirty="0"/>
              <a:t>($</a:t>
            </a:r>
            <a:r>
              <a:rPr lang="en-US" dirty="0" err="1"/>
              <a:t>user_id</a:t>
            </a:r>
            <a:r>
              <a:rPr lang="en-US" dirty="0"/>
              <a:t>, $</a:t>
            </a:r>
            <a:r>
              <a:rPr lang="en-US" dirty="0" err="1"/>
              <a:t>fn</a:t>
            </a:r>
            <a:r>
              <a:rPr lang="en-US" dirty="0"/>
              <a:t>, $ln, $email, $status, $role, $</a:t>
            </a:r>
            <a:r>
              <a:rPr lang="en-US" dirty="0" err="1"/>
              <a:t>linkedIn</a:t>
            </a:r>
            <a:r>
              <a:rPr lang="en-US" dirty="0"/>
              <a:t>, $rank);</a:t>
            </a:r>
          </a:p>
          <a:p>
            <a:r>
              <a:rPr lang="en-US" dirty="0"/>
              <a:t>        }</a:t>
            </a:r>
          </a:p>
          <a:p>
            <a:r>
              <a:rPr lang="en-US" dirty="0"/>
              <a:t>        if($</a:t>
            </a:r>
            <a:r>
              <a:rPr lang="en-US" dirty="0" err="1"/>
              <a:t>fn</a:t>
            </a:r>
            <a:r>
              <a:rPr lang="en-US" dirty="0"/>
              <a:t> || $ln || $email || $status || $role || $</a:t>
            </a:r>
            <a:r>
              <a:rPr lang="en-US" dirty="0" err="1"/>
              <a:t>linkedIn</a:t>
            </a:r>
            <a:r>
              <a:rPr lang="en-US" dirty="0"/>
              <a:t> || $rank){</a:t>
            </a:r>
          </a:p>
          <a:p>
            <a:r>
              <a:rPr lang="en-US" dirty="0"/>
              <a:t>            $this-&gt;</a:t>
            </a:r>
            <a:r>
              <a:rPr lang="en-US" dirty="0" err="1"/>
              <a:t>filterUsers</a:t>
            </a:r>
            <a:r>
              <a:rPr lang="en-US" dirty="0"/>
              <a:t>($</a:t>
            </a:r>
            <a:r>
              <a:rPr lang="en-US" dirty="0" err="1"/>
              <a:t>fn</a:t>
            </a:r>
            <a:r>
              <a:rPr lang="en-US" dirty="0"/>
              <a:t>, $ln, $email, $status, $role, $</a:t>
            </a:r>
            <a:r>
              <a:rPr lang="en-US" dirty="0" err="1"/>
              <a:t>linkedIn</a:t>
            </a:r>
            <a:r>
              <a:rPr lang="en-US" dirty="0"/>
              <a:t>, $rank);</a:t>
            </a:r>
          </a:p>
          <a:p>
            <a:r>
              <a:rPr lang="en-US" dirty="0"/>
              <a:t>        }else{</a:t>
            </a:r>
          </a:p>
          <a:p>
            <a:r>
              <a:rPr lang="en-US" dirty="0"/>
              <a:t>            $data['title'] = 'User Management';</a:t>
            </a:r>
          </a:p>
          <a:p>
            <a:r>
              <a:rPr lang="en-US" dirty="0"/>
              <a:t>            $data['requests'] = $this-&gt;</a:t>
            </a:r>
            <a:r>
              <a:rPr lang="en-US" dirty="0" err="1"/>
              <a:t>spw_user_model</a:t>
            </a:r>
            <a:r>
              <a:rPr lang="en-US" dirty="0"/>
              <a:t>-&gt;</a:t>
            </a:r>
            <a:r>
              <a:rPr lang="en-US" dirty="0" err="1"/>
              <a:t>getAllUsers</a:t>
            </a:r>
            <a:r>
              <a:rPr lang="en-US" dirty="0"/>
              <a:t>();</a:t>
            </a:r>
          </a:p>
          <a:p>
            <a:r>
              <a:rPr lang="en-US" dirty="0"/>
              <a:t>            $data['</a:t>
            </a:r>
            <a:r>
              <a:rPr lang="en-US" dirty="0" err="1"/>
              <a:t>fn</a:t>
            </a:r>
            <a:r>
              <a:rPr lang="en-US" dirty="0"/>
              <a:t>'] = $</a:t>
            </a:r>
            <a:r>
              <a:rPr lang="en-US" dirty="0" err="1"/>
              <a:t>fn</a:t>
            </a:r>
            <a:r>
              <a:rPr lang="en-US" dirty="0"/>
              <a:t>;</a:t>
            </a:r>
          </a:p>
          <a:p>
            <a:r>
              <a:rPr lang="en-US" dirty="0"/>
              <a:t>            $data['ln'] = $ln;</a:t>
            </a:r>
          </a:p>
          <a:p>
            <a:r>
              <a:rPr lang="en-US" dirty="0"/>
              <a:t>            $data['email'] = $email;</a:t>
            </a:r>
          </a:p>
          <a:p>
            <a:r>
              <a:rPr lang="en-US" dirty="0"/>
              <a:t>            $data['role'] = $role;</a:t>
            </a:r>
          </a:p>
          <a:p>
            <a:r>
              <a:rPr lang="en-US" dirty="0"/>
              <a:t>            $data['status'] = $status;</a:t>
            </a:r>
          </a:p>
          <a:p>
            <a:r>
              <a:rPr lang="en-US" dirty="0"/>
              <a:t>			$data['</a:t>
            </a:r>
            <a:r>
              <a:rPr lang="en-US" dirty="0" err="1"/>
              <a:t>linkedIn</a:t>
            </a:r>
            <a:r>
              <a:rPr lang="en-US" dirty="0"/>
              <a:t>'] = $</a:t>
            </a:r>
            <a:r>
              <a:rPr lang="en-US" dirty="0" err="1"/>
              <a:t>linkedIn</a:t>
            </a:r>
            <a:r>
              <a:rPr lang="en-US" dirty="0"/>
              <a:t>;</a:t>
            </a:r>
          </a:p>
          <a:p>
            <a:r>
              <a:rPr lang="en-US" dirty="0"/>
              <a:t>			$data['rank'] = $rank;</a:t>
            </a:r>
          </a:p>
          <a:p>
            <a:r>
              <a:rPr lang="en-US" dirty="0"/>
              <a:t>            $this-&gt;load-&gt;view('admin_user_management2',$data);</a:t>
            </a:r>
          </a:p>
          <a:p>
            <a:r>
              <a:rPr lang="en-US" dirty="0"/>
              <a:t>        }</a:t>
            </a:r>
          </a:p>
          <a:p>
            <a:r>
              <a:rPr lang="en-US" dirty="0"/>
              <a:t>    }</a:t>
            </a:r>
          </a:p>
        </p:txBody>
      </p:sp>
    </p:spTree>
    <p:extLst>
      <p:ext uri="{BB962C8B-B14F-4D97-AF65-F5344CB8AC3E}">
        <p14:creationId xmlns:p14="http://schemas.microsoft.com/office/powerpoint/2010/main" val="3373661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Case – Sunny Day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Senior Project Website </a:t>
            </a:r>
            <a:r>
              <a:rPr lang="en-US" dirty="0" smtClean="0"/>
              <a:t>V6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993711347"/>
              </p:ext>
            </p:extLst>
          </p:nvPr>
        </p:nvGraphicFramePr>
        <p:xfrm>
          <a:off x="762000" y="1752600"/>
          <a:ext cx="7772400" cy="3886199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1266009"/>
                <a:gridCol w="6506391"/>
              </a:tblGrid>
              <a:tr h="474789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SPW6_103T3 </a:t>
                      </a:r>
                      <a:r>
                        <a:rPr lang="en-US" sz="1100" dirty="0" smtClean="0">
                          <a:effectLst/>
                        </a:rPr>
                        <a:t>– </a:t>
                      </a:r>
                      <a:r>
                        <a:rPr lang="en-US" sz="1100" dirty="0">
                          <a:effectLst/>
                        </a:rPr>
                        <a:t>Sunny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7478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Purpose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Test if the system allows head professor to save selected users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</a:tr>
              <a:tr h="8816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Test Setup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- Head professor is logged in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- Head Professor went to Admin tab and clicked on All Users button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</a:tr>
              <a:tr h="128854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Input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- Head professor enters text on all user fields 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- Head professor chooses option on </a:t>
                      </a:r>
                      <a:r>
                        <a:rPr lang="en-US" sz="1100" dirty="0" err="1">
                          <a:effectLst/>
                        </a:rPr>
                        <a:t>dropboxes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- Head professor clicks on Save button and confirms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</a:tr>
              <a:tr h="76640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Expected Output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System saves selected users and reloads page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644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Case – Rainy Day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Senior Project Website </a:t>
            </a:r>
            <a:r>
              <a:rPr lang="en-US" dirty="0" smtClean="0"/>
              <a:t>V6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76527589"/>
              </p:ext>
            </p:extLst>
          </p:nvPr>
        </p:nvGraphicFramePr>
        <p:xfrm>
          <a:off x="762000" y="1752600"/>
          <a:ext cx="7772400" cy="3886199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1266009"/>
                <a:gridCol w="6506391"/>
              </a:tblGrid>
              <a:tr h="474789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SPW6_103T4 - Rainy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7478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Purpose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Test if the system allows head professor to save selected users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</a:tr>
              <a:tr h="8816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Test Setup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- Head professor is logged in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- Head Professor went to Admin tab and clicked on All Users button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</a:tr>
              <a:tr h="12885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Input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- Head professor leaves a field blank 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- Head professor chooses option on dropboxes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- Head professor clicks on Save button and confirms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</a:tr>
              <a:tr h="76640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Expected Output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System prompts a message “Value: is not correct or empty”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6675" marR="66675" marT="66675" marB="6667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9011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Automated Test – User Management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Senior Project Website V6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75" y="1527175"/>
            <a:ext cx="7454937" cy="4572000"/>
          </a:xfrm>
        </p:spPr>
      </p:pic>
    </p:spTree>
    <p:extLst>
      <p:ext uri="{BB962C8B-B14F-4D97-AF65-F5344CB8AC3E}">
        <p14:creationId xmlns:p14="http://schemas.microsoft.com/office/powerpoint/2010/main" val="3274553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83800"/>
          </a:xfrm>
        </p:spPr>
        <p:txBody>
          <a:bodyPr>
            <a:normAutofit lnSpcReduction="10000"/>
          </a:bodyPr>
          <a:lstStyle/>
          <a:p>
            <a:r>
              <a:rPr lang="en-US" sz="2400" b="1" dirty="0" smtClean="0"/>
              <a:t>SPWS has basic and short control in managing users</a:t>
            </a:r>
            <a:endParaRPr lang="en-US" sz="2400" b="1" dirty="0" smtClean="0"/>
          </a:p>
          <a:p>
            <a:pPr lvl="1"/>
            <a:r>
              <a:rPr lang="en-US" b="1" dirty="0" smtClean="0"/>
              <a:t>Current method of </a:t>
            </a:r>
            <a:r>
              <a:rPr lang="en-US" b="1" dirty="0" smtClean="0"/>
              <a:t>user management is:</a:t>
            </a:r>
            <a:endParaRPr lang="en-US" b="1" dirty="0" smtClean="0"/>
          </a:p>
          <a:p>
            <a:pPr lvl="2">
              <a:buFont typeface="Courier New" panose="02070309020205020404" pitchFamily="49" charset="0"/>
              <a:buChar char="o"/>
            </a:pPr>
            <a:r>
              <a:rPr lang="en-US" b="1" dirty="0" smtClean="0"/>
              <a:t>Time consuming 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b="1" dirty="0" smtClean="0"/>
              <a:t>Short of efficiency</a:t>
            </a:r>
            <a:endParaRPr lang="en-US" b="1" dirty="0" smtClean="0"/>
          </a:p>
          <a:p>
            <a:pPr lvl="1"/>
            <a:r>
              <a:rPr lang="en-US" b="1" dirty="0" smtClean="0"/>
              <a:t>Proposed system will extend the usability of the SPWS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b="1" dirty="0" smtClean="0"/>
              <a:t>Head professor can manage users more efficiently      </a:t>
            </a:r>
            <a:endParaRPr lang="en-US" b="1" dirty="0" smtClean="0"/>
          </a:p>
          <a:p>
            <a:r>
              <a:rPr lang="en-US" sz="2400" b="1" dirty="0" smtClean="0"/>
              <a:t>SPWS does not have functionality for:</a:t>
            </a:r>
          </a:p>
          <a:p>
            <a:pPr lvl="1"/>
            <a:r>
              <a:rPr lang="en-US" b="1" dirty="0" smtClean="0"/>
              <a:t>Checking initial tasks of users and its filter.</a:t>
            </a:r>
            <a:endParaRPr lang="en-US" b="1" dirty="0" smtClean="0"/>
          </a:p>
          <a:p>
            <a:pPr lvl="1"/>
            <a:r>
              <a:rPr lang="en-US" b="1" dirty="0" smtClean="0"/>
              <a:t>Checkbox system for flexible user selection.</a:t>
            </a:r>
            <a:endParaRPr lang="en-US" b="1" dirty="0" smtClean="0"/>
          </a:p>
          <a:p>
            <a:pPr lvl="1"/>
            <a:r>
              <a:rPr lang="en-US" b="1" dirty="0" smtClean="0"/>
              <a:t>Seeing the interest or skil</a:t>
            </a:r>
            <a:r>
              <a:rPr lang="en-US" b="1" dirty="0" smtClean="0"/>
              <a:t>l set of unmatched students.</a:t>
            </a:r>
          </a:p>
          <a:p>
            <a:pPr lvl="1"/>
            <a:r>
              <a:rPr lang="en-US" b="1" dirty="0" smtClean="0"/>
              <a:t>Does not have a way to see which students have a particular skill set that a project needs.</a:t>
            </a:r>
            <a:endParaRPr lang="en-US" b="1" dirty="0" smtClean="0"/>
          </a:p>
          <a:p>
            <a:pPr lvl="1"/>
            <a:endParaRPr lang="en-US" b="1" dirty="0" smtClean="0"/>
          </a:p>
          <a:p>
            <a:endParaRPr lang="en-US" b="1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Senior Project Website </a:t>
            </a:r>
            <a:r>
              <a:rPr lang="en-US" dirty="0" smtClean="0"/>
              <a:t>V6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75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Automated Test – Match Finalization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Senior Project Website V6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6" name="Content Placeholder 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175" y="1527175"/>
            <a:ext cx="8477138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9758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 – User Management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Senior Project Website V6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15" name="Content Placeholder 1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506517"/>
            <a:ext cx="6095999" cy="4832864"/>
          </a:xfrm>
        </p:spPr>
      </p:pic>
    </p:spTree>
    <p:extLst>
      <p:ext uri="{BB962C8B-B14F-4D97-AF65-F5344CB8AC3E}">
        <p14:creationId xmlns:p14="http://schemas.microsoft.com/office/powerpoint/2010/main" val="537096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 – Match Finalization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Senior Project Website V6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6" name="Picture 5"/>
          <p:cNvPicPr/>
          <p:nvPr/>
        </p:nvPicPr>
        <p:blipFill>
          <a:blip r:embed="rId2"/>
          <a:stretch>
            <a:fillRect/>
          </a:stretch>
        </p:blipFill>
        <p:spPr>
          <a:xfrm>
            <a:off x="323088" y="1527048"/>
            <a:ext cx="8482584" cy="4492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1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Management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Senior Project Website </a:t>
            </a:r>
            <a:r>
              <a:rPr lang="en-US" dirty="0" smtClean="0"/>
              <a:t>V6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25" y="2882115"/>
            <a:ext cx="8504238" cy="1862120"/>
          </a:xfrm>
        </p:spPr>
      </p:pic>
    </p:spTree>
    <p:extLst>
      <p:ext uri="{BB962C8B-B14F-4D97-AF65-F5344CB8AC3E}">
        <p14:creationId xmlns:p14="http://schemas.microsoft.com/office/powerpoint/2010/main" val="2659044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User stories 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Senior Project Website </a:t>
            </a:r>
            <a:r>
              <a:rPr lang="en-US" dirty="0" smtClean="0"/>
              <a:t>V6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831" y="1527175"/>
            <a:ext cx="6559825" cy="4572000"/>
          </a:xfrm>
        </p:spPr>
      </p:pic>
    </p:spTree>
    <p:extLst>
      <p:ext uri="{BB962C8B-B14F-4D97-AF65-F5344CB8AC3E}">
        <p14:creationId xmlns:p14="http://schemas.microsoft.com/office/powerpoint/2010/main" val="1221056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stories 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Senior Project Website </a:t>
            </a:r>
            <a:r>
              <a:rPr lang="en-US" dirty="0" smtClean="0"/>
              <a:t>V6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552" y="1527175"/>
            <a:ext cx="6552384" cy="4572000"/>
          </a:xfrm>
        </p:spPr>
      </p:pic>
    </p:spTree>
    <p:extLst>
      <p:ext uri="{BB962C8B-B14F-4D97-AF65-F5344CB8AC3E}">
        <p14:creationId xmlns:p14="http://schemas.microsoft.com/office/powerpoint/2010/main" val="1246524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 </a:t>
            </a:r>
            <a:r>
              <a:rPr lang="en-US" dirty="0" smtClean="0"/>
              <a:t>Diagram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Senior Project Website </a:t>
            </a:r>
            <a:r>
              <a:rPr lang="en-US" dirty="0" smtClean="0"/>
              <a:t>V6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398" y="1527175"/>
            <a:ext cx="6722691" cy="4572000"/>
          </a:xfrm>
        </p:spPr>
      </p:pic>
    </p:spTree>
    <p:extLst>
      <p:ext uri="{BB962C8B-B14F-4D97-AF65-F5344CB8AC3E}">
        <p14:creationId xmlns:p14="http://schemas.microsoft.com/office/powerpoint/2010/main" val="346426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 </a:t>
            </a:r>
            <a:r>
              <a:rPr lang="en-US" dirty="0" smtClean="0"/>
              <a:t>Diagram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Senior Project Website </a:t>
            </a:r>
            <a:r>
              <a:rPr lang="en-US" dirty="0" smtClean="0"/>
              <a:t>V6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398" y="1527175"/>
            <a:ext cx="6722691" cy="4572000"/>
          </a:xfrm>
        </p:spPr>
      </p:pic>
    </p:spTree>
    <p:extLst>
      <p:ext uri="{BB962C8B-B14F-4D97-AF65-F5344CB8AC3E}">
        <p14:creationId xmlns:p14="http://schemas.microsoft.com/office/powerpoint/2010/main" val="82831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Sequence </a:t>
            </a:r>
            <a:r>
              <a:rPr lang="en-US" dirty="0" smtClean="0"/>
              <a:t>Diagram – Story 554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Senior Project Website </a:t>
            </a:r>
            <a:r>
              <a:rPr lang="en-US" dirty="0" smtClean="0"/>
              <a:t>V6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86" y="1676400"/>
            <a:ext cx="8312600" cy="4343400"/>
          </a:xfrm>
        </p:spPr>
      </p:pic>
    </p:spTree>
    <p:extLst>
      <p:ext uri="{BB962C8B-B14F-4D97-AF65-F5344CB8AC3E}">
        <p14:creationId xmlns:p14="http://schemas.microsoft.com/office/powerpoint/2010/main" val="11525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Sequence Diagram – Story 542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Senior Project Website </a:t>
            </a:r>
            <a:r>
              <a:rPr lang="en-US" dirty="0" smtClean="0"/>
              <a:t>V6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1527175"/>
            <a:ext cx="4724400" cy="4572000"/>
          </a:xfrm>
        </p:spPr>
      </p:pic>
    </p:spTree>
    <p:extLst>
      <p:ext uri="{BB962C8B-B14F-4D97-AF65-F5344CB8AC3E}">
        <p14:creationId xmlns:p14="http://schemas.microsoft.com/office/powerpoint/2010/main" val="186034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4122</TotalTime>
  <Words>1008</Words>
  <Application>Microsoft Office PowerPoint</Application>
  <PresentationFormat>On-screen Show (4:3)</PresentationFormat>
  <Paragraphs>201</Paragraphs>
  <Slides>22</Slides>
  <Notes>18</Notes>
  <HiddenSlides>4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Arial</vt:lpstr>
      <vt:lpstr>Calibri</vt:lpstr>
      <vt:lpstr>Courier New</vt:lpstr>
      <vt:lpstr>Georgia</vt:lpstr>
      <vt:lpstr>Times New Roman</vt:lpstr>
      <vt:lpstr>Wingdings</vt:lpstr>
      <vt:lpstr>Wingdings 2</vt:lpstr>
      <vt:lpstr>Civic</vt:lpstr>
      <vt:lpstr>Senior Project Website    Version 6</vt:lpstr>
      <vt:lpstr>Problem Definition</vt:lpstr>
      <vt:lpstr>Project Management</vt:lpstr>
      <vt:lpstr>User stories </vt:lpstr>
      <vt:lpstr>User stories </vt:lpstr>
      <vt:lpstr>Use Case Diagram</vt:lpstr>
      <vt:lpstr>Use Case Diagram</vt:lpstr>
      <vt:lpstr>Sequence Diagram – Story 554</vt:lpstr>
      <vt:lpstr>Sequence Diagram – Story 542</vt:lpstr>
      <vt:lpstr>System Design – System Decomposition</vt:lpstr>
      <vt:lpstr>System Design - System Deployment</vt:lpstr>
      <vt:lpstr>System Design – Persistent Data Design</vt:lpstr>
      <vt:lpstr>Security &amp; Privacy </vt:lpstr>
      <vt:lpstr>Detailed Design – Minimal Class Diagram</vt:lpstr>
      <vt:lpstr>Detailed Design – Minimal Class Diagram</vt:lpstr>
      <vt:lpstr>Detailed Design – Main Algorithm</vt:lpstr>
      <vt:lpstr>Test Case – Sunny Day</vt:lpstr>
      <vt:lpstr>Test Case – Rainy Day</vt:lpstr>
      <vt:lpstr>Automated Test – User Management</vt:lpstr>
      <vt:lpstr>Automated Test – Match Finalization</vt:lpstr>
      <vt:lpstr>Demo – User Management</vt:lpstr>
      <vt:lpstr>Demo – Match Finalization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jpofg_000</dc:creator>
  <cp:lastModifiedBy>Hernan Ceillan</cp:lastModifiedBy>
  <cp:revision>73</cp:revision>
  <dcterms:created xsi:type="dcterms:W3CDTF">2006-08-16T00:00:00Z</dcterms:created>
  <dcterms:modified xsi:type="dcterms:W3CDTF">2015-07-29T01:38:23Z</dcterms:modified>
</cp:coreProperties>
</file>