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y="5143500" cx="9144000"/>
  <p:notesSz cx="6858000" cy="9144000"/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9" name="Shape 3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05" name="Shape 10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8" name="Shape 11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4" name="Shape 12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30" name="Shape 13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38" name="Shape 13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47" name="Shape 14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54" name="Shape 15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61" name="Shape 16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5" name="Shape 4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"/>
              <a:t>Framework for developing applications with input devices outside of mouse and keyboard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will introduce wide range of input-devices, such as Multi-touch, Gyroscope, Leap Motion, and more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67" name="Shape 16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72" name="Shape 17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"/>
              <a:t>Current system provides a simple “finger-painting” visualizer and playback functionality.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"/>
              <a:t>Video or Screenshot of TAM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7" name="Shape 7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/>
          <p:nvPr>
            <p:ph type="ctrTitle"/>
          </p:nvPr>
        </p:nvSpPr>
        <p:spPr>
          <a:xfrm>
            <a:off x="685800" y="1583342"/>
            <a:ext cx="7772400" cy="1159856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10" name="Shape 10"/>
          <p:cNvSpPr txBox="1"/>
          <p:nvPr>
            <p:ph idx="1" type="subTitle"/>
          </p:nvPr>
        </p:nvSpPr>
        <p:spPr>
          <a:xfrm>
            <a:off x="685800" y="2840053"/>
            <a:ext cx="7772400" cy="784737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4" name="Shape 14"/>
          <p:cNvSpPr txBox="1"/>
          <p:nvPr>
            <p:ph idx="1" type="body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457200" y="1200150"/>
            <a:ext cx="3994525" cy="372568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2" type="body"/>
          </p:nvPr>
        </p:nvSpPr>
        <p:spPr>
          <a:xfrm>
            <a:off x="4692273" y="1200150"/>
            <a:ext cx="3994525" cy="372568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/>
          <p:nvPr>
            <p:ph idx="1" type="body"/>
          </p:nvPr>
        </p:nvSpPr>
        <p:spPr>
          <a:xfrm>
            <a:off x="457200" y="4406309"/>
            <a:ext cx="8229600" cy="51952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360"/>
              </a:spcBef>
              <a:buSzPct val="100000"/>
              <a:buNone/>
              <a:defRPr sz="1800"/>
            </a:lvl1pPr>
          </a:lstStyle>
          <a:p/>
        </p:txBody>
      </p:sp>
      <p:sp>
        <p:nvSpPr>
          <p:cNvPr id="26" name="Shape 26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B6D7A8"/>
        </a:soli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1pPr>
            <a:lvl2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2pPr>
            <a:lvl3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3pPr>
            <a:lvl4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4pPr>
            <a:lvl5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5pPr>
            <a:lvl6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6pPr>
            <a:lvl7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7pPr>
            <a:lvl8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8pPr>
            <a:lvl9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algn="r">
              <a:spcBef>
                <a:spcPts val="0"/>
              </a:spcBef>
              <a:buNone/>
            </a:pPr>
            <a:fld id="{00000000-1234-1234-1234-123412341234}" type="slidenum">
              <a:rPr lang="en" sz="1300">
                <a:solidFill>
                  <a:schemeClr val="dk1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6.jpg"/><Relationship Id="rId4" Type="http://schemas.openxmlformats.org/officeDocument/2006/relationships/image" Target="../media/image00.jpg"/><Relationship Id="rId5" Type="http://schemas.openxmlformats.org/officeDocument/2006/relationships/image" Target="../media/image01.png"/><Relationship Id="rId6" Type="http://schemas.openxmlformats.org/officeDocument/2006/relationships/image" Target="../media/image05.png"/><Relationship Id="rId7" Type="http://schemas.openxmlformats.org/officeDocument/2006/relationships/image" Target="../media/image09.png"/><Relationship Id="rId8" Type="http://schemas.openxmlformats.org/officeDocument/2006/relationships/image" Target="../media/image0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jpg"/><Relationship Id="rId4" Type="http://schemas.openxmlformats.org/officeDocument/2006/relationships/image" Target="../media/image2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jpg"/><Relationship Id="rId4" Type="http://schemas.openxmlformats.org/officeDocument/2006/relationships/image" Target="../media/image2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0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4.jpg"/><Relationship Id="rId4" Type="http://schemas.openxmlformats.org/officeDocument/2006/relationships/image" Target="../media/image4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8.jpg"/><Relationship Id="rId4" Type="http://schemas.openxmlformats.org/officeDocument/2006/relationships/image" Target="../media/image3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7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6.jpg"/><Relationship Id="rId4" Type="http://schemas.openxmlformats.org/officeDocument/2006/relationships/image" Target="../media/image33.png"/><Relationship Id="rId5" Type="http://schemas.openxmlformats.org/officeDocument/2006/relationships/image" Target="../media/image3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8.jpg"/><Relationship Id="rId4" Type="http://schemas.openxmlformats.org/officeDocument/2006/relationships/image" Target="../media/image35.png"/><Relationship Id="rId5" Type="http://schemas.openxmlformats.org/officeDocument/2006/relationships/image" Target="../media/image32.png"/><Relationship Id="rId6" Type="http://schemas.openxmlformats.org/officeDocument/2006/relationships/image" Target="../media/image3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9.jpg"/><Relationship Id="rId4" Type="http://schemas.openxmlformats.org/officeDocument/2006/relationships/image" Target="../media/image3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0.jpg"/><Relationship Id="rId4" Type="http://schemas.openxmlformats.org/officeDocument/2006/relationships/image" Target="../media/image3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9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0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7.jpg"/><Relationship Id="rId4" Type="http://schemas.openxmlformats.org/officeDocument/2006/relationships/image" Target="../media/image2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jpg"/><Relationship Id="rId4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jpg"/><Relationship Id="rId4" Type="http://schemas.openxmlformats.org/officeDocument/2006/relationships/image" Target="../media/image1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jpg"/><Relationship Id="rId4" Type="http://schemas.openxmlformats.org/officeDocument/2006/relationships/image" Target="../media/image1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jp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Shape 30"/>
          <p:cNvPicPr preferRelativeResize="0"/>
          <p:nvPr/>
        </p:nvPicPr>
        <p:blipFill>
          <a:blip r:embed="rId4">
            <a:alphaModFix amt="33000"/>
          </a:blip>
          <a:stretch>
            <a:fillRect/>
          </a:stretch>
        </p:blipFill>
        <p:spPr>
          <a:xfrm>
            <a:off x="4244475" y="135925"/>
            <a:ext cx="2247900" cy="2247900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Shape 31"/>
          <p:cNvSpPr txBox="1"/>
          <p:nvPr>
            <p:ph idx="1" type="subTitle"/>
          </p:nvPr>
        </p:nvSpPr>
        <p:spPr>
          <a:xfrm>
            <a:off x="3897150" y="3983075"/>
            <a:ext cx="5124899" cy="1037699"/>
          </a:xfrm>
          <a:prstGeom prst="rect">
            <a:avLst/>
          </a:prstGeom>
          <a:solidFill>
            <a:srgbClr val="FFFFFF"/>
          </a:solidFill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just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" sz="1400"/>
              <a:t>Team Developers: Steven Ignetti, Alfredo Zellek</a:t>
            </a:r>
          </a:p>
          <a:p>
            <a:pPr lvl="0" rtl="0" algn="just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" sz="1400"/>
              <a:t>Mentor: Francisco R. Ortega, Ph.D.</a:t>
            </a:r>
          </a:p>
          <a:p>
            <a:pPr lvl="0" rtl="0" algn="just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" sz="1400"/>
              <a:t>Sponsored By: Naphtali Rishe, Ph.D. and Francisco R. Ortega</a:t>
            </a:r>
          </a:p>
          <a:p>
            <a:pPr lvl="0" rtl="0" algn="just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" sz="1400"/>
              <a:t>Instructor: Masoud Sadjadi, Ph.D</a:t>
            </a:r>
          </a:p>
          <a:p>
            <a:pPr lvl="0" rtl="0" algn="just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1400"/>
          </a:p>
          <a:p>
            <a:pPr algn="just">
              <a:spcBef>
                <a:spcPts val="0"/>
              </a:spcBef>
              <a:buNone/>
            </a:pPr>
            <a:r>
              <a:t/>
            </a:r>
            <a:endParaRPr sz="1400"/>
          </a:p>
        </p:txBody>
      </p:sp>
      <p:pic>
        <p:nvPicPr>
          <p:cNvPr id="32" name="Shape 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44640" y="2035600"/>
            <a:ext cx="2647559" cy="189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Shape 33"/>
          <p:cNvPicPr preferRelativeResize="0"/>
          <p:nvPr/>
        </p:nvPicPr>
        <p:blipFill rotWithShape="1">
          <a:blip r:embed="rId6">
            <a:alphaModFix/>
          </a:blip>
          <a:srcRect b="25484" l="0" r="0" t="0"/>
          <a:stretch/>
        </p:blipFill>
        <p:spPr>
          <a:xfrm rot="10800000">
            <a:off x="2725649" y="0"/>
            <a:ext cx="1778650" cy="148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Shape 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492366" y="1181375"/>
            <a:ext cx="2699552" cy="2600724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Shape 35"/>
          <p:cNvSpPr txBox="1"/>
          <p:nvPr>
            <p:ph type="ctrTitle"/>
          </p:nvPr>
        </p:nvSpPr>
        <p:spPr>
          <a:xfrm>
            <a:off x="0" y="724875"/>
            <a:ext cx="8969700" cy="1261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20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TAMGeF: T   uch mid-Air Motion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320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Gesture Framework</a:t>
            </a:r>
          </a:p>
        </p:txBody>
      </p:sp>
      <p:pic>
        <p:nvPicPr>
          <p:cNvPr id="36" name="Shape 36"/>
          <p:cNvPicPr preferRelativeResize="0"/>
          <p:nvPr/>
        </p:nvPicPr>
        <p:blipFill rotWithShape="1">
          <a:blip r:embed="rId8">
            <a:alphaModFix/>
          </a:blip>
          <a:srcRect b="0" l="0" r="8349" t="9338"/>
          <a:stretch/>
        </p:blipFill>
        <p:spPr>
          <a:xfrm flipH="1" rot="-5400000">
            <a:off x="-732312" y="1566487"/>
            <a:ext cx="4301100" cy="2836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/>
          <p:nvPr>
            <p:ph type="title"/>
          </p:nvPr>
        </p:nvSpPr>
        <p:spPr>
          <a:xfrm>
            <a:off x="457200" y="205976"/>
            <a:ext cx="8229600" cy="5340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Sprint 5</a:t>
            </a:r>
          </a:p>
        </p:txBody>
      </p:sp>
      <p:pic>
        <p:nvPicPr>
          <p:cNvPr id="94" name="Shape 9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0000" y="205975"/>
            <a:ext cx="2477934" cy="4719874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Shape 95"/>
          <p:cNvSpPr txBox="1"/>
          <p:nvPr>
            <p:ph idx="1" type="body"/>
          </p:nvPr>
        </p:nvSpPr>
        <p:spPr>
          <a:xfrm>
            <a:off x="2995400" y="847300"/>
            <a:ext cx="5811899" cy="4078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50000"/>
              </a:lnSpc>
              <a:spcBef>
                <a:spcPts val="0"/>
              </a:spcBef>
              <a:buNone/>
            </a:pPr>
            <a:r>
              <a:rPr b="1" lang="en" sz="2200">
                <a:solidFill>
                  <a:srgbClr val="FFFFFF"/>
                </a:solidFill>
              </a:rPr>
              <a:t>Major User Stories:</a:t>
            </a: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Wrapped up both Visualizers</a:t>
            </a:r>
          </a:p>
          <a:p>
            <a:pPr indent="-342900" lvl="1" marL="9144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Refactored code</a:t>
            </a:r>
          </a:p>
          <a:p>
            <a:pPr indent="-342900" lvl="1" marL="9144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Bug fixes</a:t>
            </a:r>
          </a:p>
          <a:p>
            <a:pPr indent="0" lvl="0" marL="457200" rt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Wrapped up documentation</a:t>
            </a:r>
          </a:p>
          <a:p>
            <a:pPr lvl="0" rt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Complete system testing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System Design: Architectural Patterns</a:t>
            </a:r>
          </a:p>
        </p:txBody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x="457200" y="1200150"/>
            <a:ext cx="39099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Model-View-Controller</a:t>
            </a:r>
          </a:p>
          <a:p>
            <a:pPr indent="-342900" lvl="1" marL="914400" rtl="0"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User interface acts as both the view and controller</a:t>
            </a:r>
          </a:p>
          <a:p>
            <a:pPr indent="0" lvl="0" marL="45720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1" marL="914400" rtl="0"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Model system deals with</a:t>
            </a:r>
          </a:p>
          <a:p>
            <a:pPr indent="-342900" lvl="2" marL="1371600" rtl="0">
              <a:spcBef>
                <a:spcPts val="0"/>
              </a:spcBef>
              <a:buClr>
                <a:srgbClr val="FFFFFF"/>
              </a:buClr>
              <a:buSzPct val="100000"/>
              <a:buFont typeface="Wingdings"/>
              <a:buChar char="§"/>
            </a:pPr>
            <a:r>
              <a:rPr lang="en" sz="1800">
                <a:solidFill>
                  <a:srgbClr val="FFFFFF"/>
                </a:solidFill>
              </a:rPr>
              <a:t>Incoming input data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2" marL="1371600">
              <a:spcBef>
                <a:spcPts val="0"/>
              </a:spcBef>
              <a:buClr>
                <a:srgbClr val="FFFFFF"/>
              </a:buClr>
              <a:buSzPct val="100000"/>
              <a:buFont typeface="Wingdings"/>
              <a:buChar char="§"/>
            </a:pPr>
            <a:r>
              <a:rPr lang="en" sz="1800">
                <a:solidFill>
                  <a:srgbClr val="FFFFFF"/>
                </a:solidFill>
              </a:rPr>
              <a:t>Visual Rendering</a:t>
            </a:r>
          </a:p>
        </p:txBody>
      </p:sp>
      <p:pic>
        <p:nvPicPr>
          <p:cNvPr id="102" name="Shape 10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34375" y="1461625"/>
            <a:ext cx="4509625" cy="3101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>
            <p:ph type="title"/>
          </p:nvPr>
        </p:nvSpPr>
        <p:spPr>
          <a:xfrm>
            <a:off x="457200" y="205976"/>
            <a:ext cx="8229600" cy="4979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System Design: Hardware and Software Requirements</a:t>
            </a:r>
          </a:p>
        </p:txBody>
      </p:sp>
      <p:sp>
        <p:nvSpPr>
          <p:cNvPr id="108" name="Shape 108"/>
          <p:cNvSpPr txBox="1"/>
          <p:nvPr>
            <p:ph idx="1" type="body"/>
          </p:nvPr>
        </p:nvSpPr>
        <p:spPr>
          <a:xfrm>
            <a:off x="492850" y="703975"/>
            <a:ext cx="4150499" cy="4221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lnSpc>
                <a:spcPct val="150000"/>
              </a:lnSpc>
              <a:spcBef>
                <a:spcPts val="0"/>
              </a:spcBef>
              <a:buNone/>
            </a:pPr>
            <a:r>
              <a:rPr b="1" lang="en" sz="2000">
                <a:solidFill>
                  <a:srgbClr val="FFFFFF"/>
                </a:solidFill>
              </a:rPr>
              <a:t>Hardware:</a:t>
            </a: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Macbook Pro, Early 2011</a:t>
            </a: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Acer 21” Touch Screen Display</a:t>
            </a:r>
          </a:p>
          <a:p>
            <a:pPr indent="-342900" lvl="1" marL="9144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Mini-Display to VGA Adapter</a:t>
            </a:r>
          </a:p>
          <a:p>
            <a:pPr indent="-342900" lvl="1" marL="9144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VGA to HDMI Adapter</a:t>
            </a: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YEI 3-space Gyroscope Sensor with Wireless Dongle</a:t>
            </a:r>
          </a:p>
          <a:p>
            <a:pPr indent="-342900" lvl="0" marL="457200" rtl="0">
              <a:lnSpc>
                <a:spcPct val="150000"/>
              </a:lnSpc>
              <a:spcBef>
                <a:spcPts val="48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Multi-touch Dell Laptop</a:t>
            </a:r>
          </a:p>
        </p:txBody>
      </p:sp>
      <p:sp>
        <p:nvSpPr>
          <p:cNvPr id="109" name="Shape 109"/>
          <p:cNvSpPr txBox="1"/>
          <p:nvPr>
            <p:ph idx="2" type="body"/>
          </p:nvPr>
        </p:nvSpPr>
        <p:spPr>
          <a:xfrm>
            <a:off x="4536300" y="703975"/>
            <a:ext cx="4150499" cy="4221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50000"/>
              </a:lnSpc>
              <a:spcBef>
                <a:spcPts val="0"/>
              </a:spcBef>
              <a:buNone/>
            </a:pPr>
            <a:r>
              <a:rPr b="1" lang="en" sz="2000">
                <a:solidFill>
                  <a:srgbClr val="FFFFFF"/>
                </a:solidFill>
              </a:rPr>
              <a:t>Software:</a:t>
            </a: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Windows 7/8.1 (OS)</a:t>
            </a: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Visual Studio 2013 (IDE)</a:t>
            </a: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C++ Programming Language</a:t>
            </a: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Qt Framework</a:t>
            </a: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OpenGL Framework</a:t>
            </a: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YEI 3-space sensor API</a:t>
            </a: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/>
          <p:nvPr>
            <p:ph type="title"/>
          </p:nvPr>
        </p:nvSpPr>
        <p:spPr>
          <a:xfrm>
            <a:off x="457200" y="205975"/>
            <a:ext cx="8229600" cy="4863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Multi-touch Visualizer Class Diagram</a:t>
            </a:r>
          </a:p>
        </p:txBody>
      </p:sp>
      <p:pic>
        <p:nvPicPr>
          <p:cNvPr id="115" name="Shape 115"/>
          <p:cNvPicPr preferRelativeResize="0"/>
          <p:nvPr/>
        </p:nvPicPr>
        <p:blipFill rotWithShape="1">
          <a:blip r:embed="rId4">
            <a:alphaModFix/>
          </a:blip>
          <a:srcRect b="42429" l="718" r="875" t="2887"/>
          <a:stretch/>
        </p:blipFill>
        <p:spPr>
          <a:xfrm>
            <a:off x="353375" y="974750"/>
            <a:ext cx="8437253" cy="3725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/>
          <p:nvPr>
            <p:ph type="title"/>
          </p:nvPr>
        </p:nvSpPr>
        <p:spPr>
          <a:xfrm>
            <a:off x="457200" y="205976"/>
            <a:ext cx="8229600" cy="5246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Gyroscope Visualizer Class Diagram</a:t>
            </a:r>
          </a:p>
        </p:txBody>
      </p:sp>
      <p:pic>
        <p:nvPicPr>
          <p:cNvPr id="121" name="Shape 1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2275" y="650600"/>
            <a:ext cx="8074524" cy="4424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/>
          <p:nvPr>
            <p:ph type="title"/>
          </p:nvPr>
        </p:nvSpPr>
        <p:spPr>
          <a:xfrm>
            <a:off x="457200" y="205975"/>
            <a:ext cx="8229600" cy="6173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Algorithm</a:t>
            </a:r>
          </a:p>
        </p:txBody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x="457200" y="823375"/>
            <a:ext cx="8229600" cy="41024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Quaternion, Euler Angles, and Rotation Matrices</a:t>
            </a:r>
          </a:p>
          <a:p>
            <a:pPr lvl="0" rt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Circumcenter calculation</a:t>
            </a:r>
          </a:p>
          <a:p>
            <a:pPr lvl="0" rt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Minimum-Spanning Tree</a:t>
            </a:r>
          </a:p>
          <a:p>
            <a:pPr lvl="0" rt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45720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Shortest Hamiltonian Path Algorithms</a:t>
            </a:r>
          </a:p>
        </p:txBody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/>
          <p:nvPr>
            <p:ph type="title"/>
          </p:nvPr>
        </p:nvSpPr>
        <p:spPr>
          <a:xfrm>
            <a:off x="457200" y="205975"/>
            <a:ext cx="8125200" cy="6227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Quaternions, Euler Angles, and Rotation Matrices</a:t>
            </a:r>
          </a:p>
        </p:txBody>
      </p:sp>
      <p:sp>
        <p:nvSpPr>
          <p:cNvPr id="133" name="Shape 133"/>
          <p:cNvSpPr txBox="1"/>
          <p:nvPr>
            <p:ph idx="1" type="body"/>
          </p:nvPr>
        </p:nvSpPr>
        <p:spPr>
          <a:xfrm>
            <a:off x="457200" y="1200150"/>
            <a:ext cx="53715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4290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Manipulating and filtering incoming gyroscope data into quaternions or axis-angle </a:t>
            </a:r>
          </a:p>
          <a:p>
            <a:pPr indent="-342900" lvl="1" marL="9144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Filtering done by Kalman filter</a:t>
            </a:r>
          </a:p>
          <a:p>
            <a:pPr lv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Methods for dealing with quaternion data</a:t>
            </a:r>
          </a:p>
          <a:p>
            <a:pPr indent="-342900" lvl="1" marL="914400" rtl="0"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converting to Euler Angles</a:t>
            </a:r>
          </a:p>
          <a:p>
            <a:pPr indent="0" lvl="0" marL="45720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1" marL="914400" rtl="0"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converting to Rotation Matrices</a:t>
            </a:r>
          </a:p>
          <a:p>
            <a:pPr indent="0" lvl="0" marL="45720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1" marL="914400" rtl="0"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Mapping quaternion to on-screen rotations</a:t>
            </a:r>
          </a:p>
          <a:p>
            <a:pPr indent="0" lvl="0" marL="45720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</p:txBody>
      </p:sp>
      <p:pic>
        <p:nvPicPr>
          <p:cNvPr id="134" name="Shape 1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70475" y="3359925"/>
            <a:ext cx="1967549" cy="1630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Shape 1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95250" y="1033775"/>
            <a:ext cx="1672324" cy="1979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>
            <p:ph type="title"/>
          </p:nvPr>
        </p:nvSpPr>
        <p:spPr>
          <a:xfrm>
            <a:off x="457200" y="205976"/>
            <a:ext cx="8229600" cy="4979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Circumcenter</a:t>
            </a:r>
          </a:p>
        </p:txBody>
      </p:sp>
      <p:sp>
        <p:nvSpPr>
          <p:cNvPr id="141" name="Shape 141"/>
          <p:cNvSpPr txBox="1"/>
          <p:nvPr>
            <p:ph idx="1" type="body"/>
          </p:nvPr>
        </p:nvSpPr>
        <p:spPr>
          <a:xfrm>
            <a:off x="83525" y="966650"/>
            <a:ext cx="4618499" cy="39591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1800">
                <a:solidFill>
                  <a:srgbClr val="FFFFFF"/>
                </a:solidFill>
              </a:rPr>
              <a:t>Algorithm:</a:t>
            </a: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For each pair of 3 unique vertices</a:t>
            </a:r>
          </a:p>
          <a:p>
            <a:pPr indent="-342900" lvl="1" marL="914400" rtl="0"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Compute circumcenter given three points using formula</a:t>
            </a:r>
          </a:p>
          <a:p>
            <a:pPr indent="-342900" lvl="1" marL="914400" rtl="0"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Compute radius of circumscribed circle by summing the distance between each point and the circumcenter, and divide by three (averaging for float precision)</a:t>
            </a:r>
          </a:p>
          <a:p>
            <a:pPr indent="-342900" lvl="1" marL="914400" rtl="0"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Sum up circumcenter and radius</a:t>
            </a: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Average circumcenter and radius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42" name="Shape 1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76950" y="205975"/>
            <a:ext cx="4140300" cy="2587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Shape 1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70675" y="2912825"/>
            <a:ext cx="4346574" cy="593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Shape 1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70675" y="3710350"/>
            <a:ext cx="4346574" cy="573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/>
          <p:nvPr>
            <p:ph type="title"/>
          </p:nvPr>
        </p:nvSpPr>
        <p:spPr>
          <a:xfrm>
            <a:off x="457200" y="205974"/>
            <a:ext cx="8229600" cy="5219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Minimum Spanning Tree</a:t>
            </a:r>
          </a:p>
        </p:txBody>
      </p:sp>
      <p:sp>
        <p:nvSpPr>
          <p:cNvPr id="150" name="Shape 150"/>
          <p:cNvSpPr txBox="1"/>
          <p:nvPr>
            <p:ph idx="1" type="body"/>
          </p:nvPr>
        </p:nvSpPr>
        <p:spPr>
          <a:xfrm>
            <a:off x="314000" y="1063375"/>
            <a:ext cx="4805699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1800">
                <a:solidFill>
                  <a:srgbClr val="FFFFFF"/>
                </a:solidFill>
              </a:rPr>
              <a:t>Algorithm:</a:t>
            </a: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Mark all vertices unselected</a:t>
            </a: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while there exists unselected vertices</a:t>
            </a:r>
          </a:p>
          <a:p>
            <a:pPr indent="-342900" lvl="1" marL="914400" rtl="0"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for each unselected vertices</a:t>
            </a:r>
          </a:p>
          <a:p>
            <a:pPr indent="-342900" lvl="2" marL="1371600" rtl="0">
              <a:spcBef>
                <a:spcPts val="0"/>
              </a:spcBef>
              <a:buClr>
                <a:srgbClr val="FFFFFF"/>
              </a:buClr>
              <a:buSzPct val="100000"/>
              <a:buFont typeface="Wingdings"/>
              <a:buChar char="§"/>
            </a:pPr>
            <a:r>
              <a:rPr lang="en" sz="1800">
                <a:solidFill>
                  <a:srgbClr val="FFFFFF"/>
                </a:solidFill>
              </a:rPr>
              <a:t>for each selected vertices</a:t>
            </a:r>
          </a:p>
          <a:p>
            <a:pPr indent="-342900" lvl="3" marL="1828800" rtl="0">
              <a:spcBef>
                <a:spcPts val="0"/>
              </a:spcBef>
              <a:buClr>
                <a:srgbClr val="FFFFFF"/>
              </a:buClr>
              <a:buSzPct val="60000"/>
              <a:buFont typeface="Arial"/>
              <a:buChar char="●"/>
            </a:pPr>
            <a:r>
              <a:rPr lang="en">
                <a:solidFill>
                  <a:srgbClr val="FFFFFF"/>
                </a:solidFill>
              </a:rPr>
              <a:t>Get distance between the two vertices</a:t>
            </a:r>
          </a:p>
          <a:p>
            <a:pPr indent="-342900" lvl="3" marL="1828800" rtl="0">
              <a:spcBef>
                <a:spcPts val="0"/>
              </a:spcBef>
              <a:buClr>
                <a:srgbClr val="FFFFFF"/>
              </a:buClr>
              <a:buSzPct val="60000"/>
              <a:buFont typeface="Arial"/>
              <a:buChar char="●"/>
            </a:pPr>
            <a:r>
              <a:rPr lang="en">
                <a:solidFill>
                  <a:srgbClr val="FFFFFF"/>
                </a:solidFill>
              </a:rPr>
              <a:t>Save the two vertices if distance is the minimum</a:t>
            </a:r>
          </a:p>
          <a:p>
            <a:pPr indent="-342900" lvl="1" marL="914400" rtl="0"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Given the saved two vertices, draw line connection and mark unselected vertex as selected</a:t>
            </a:r>
          </a:p>
        </p:txBody>
      </p:sp>
      <p:pic>
        <p:nvPicPr>
          <p:cNvPr id="151" name="Shape 1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95400" y="1492525"/>
            <a:ext cx="2968851" cy="1855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/>
          <p:nvPr>
            <p:ph type="title"/>
          </p:nvPr>
        </p:nvSpPr>
        <p:spPr>
          <a:xfrm>
            <a:off x="457200" y="205976"/>
            <a:ext cx="8229600" cy="4623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Shortest Hamiltonian Path (S.H.P)</a:t>
            </a:r>
          </a:p>
        </p:txBody>
      </p:sp>
      <p:sp>
        <p:nvSpPr>
          <p:cNvPr id="157" name="Shape 157"/>
          <p:cNvSpPr txBox="1"/>
          <p:nvPr>
            <p:ph idx="1" type="body"/>
          </p:nvPr>
        </p:nvSpPr>
        <p:spPr>
          <a:xfrm>
            <a:off x="0" y="668275"/>
            <a:ext cx="5823600" cy="4356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★"/>
            </a:pPr>
            <a:r>
              <a:rPr lang="en" sz="1800">
                <a:solidFill>
                  <a:srgbClr val="FFFFFF"/>
                </a:solidFill>
              </a:rPr>
              <a:t>Bellman, Held, and Karp's Dynamic Programming Solution to the S.H.P. Algorithm was implemented</a:t>
            </a:r>
          </a:p>
          <a:p>
            <a:pPr indent="-342900" lvl="1" marL="9144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○"/>
            </a:pPr>
            <a:r>
              <a:rPr lang="en" sz="1800">
                <a:solidFill>
                  <a:srgbClr val="FFFFFF"/>
                </a:solidFill>
              </a:rPr>
              <a:t>Reliable due to 10 vertices max. input size</a:t>
            </a: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★"/>
            </a:pPr>
            <a:r>
              <a:rPr lang="en" sz="1800">
                <a:solidFill>
                  <a:srgbClr val="FFFFFF"/>
                </a:solidFill>
              </a:rPr>
              <a:t>S.H.P. Algorithm provided by Google Source Code to assure that it works:</a:t>
            </a:r>
          </a:p>
          <a:p>
            <a:pPr indent="-342900" lvl="1" marL="914400" rtl="0">
              <a:spcBef>
                <a:spcPts val="0"/>
              </a:spcBef>
              <a:buClr>
                <a:srgbClr val="FFFFFF"/>
              </a:buClr>
              <a:buSzPct val="150000"/>
              <a:buFont typeface="Arial"/>
              <a:buChar char="○"/>
            </a:pPr>
            <a:r>
              <a:rPr lang="en" sz="1200">
                <a:solidFill>
                  <a:srgbClr val="FFFFFF"/>
                </a:solidFill>
              </a:rPr>
              <a:t>https://sites.google.com/site/indy256/algo/shortest_hamiltonian_path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rtl="0">
              <a:spcBef>
                <a:spcPts val="0"/>
              </a:spcBef>
              <a:buNone/>
            </a:pPr>
            <a:r>
              <a:rPr lang="en" sz="1800">
                <a:solidFill>
                  <a:srgbClr val="FFFFFF"/>
                </a:solidFill>
              </a:rPr>
              <a:t>Algorithm’s Implementation:</a:t>
            </a: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Take set of N vertices, create NxN array and assign distance between vertex i and vertex j for its ith row and jth column (but diagonals set to zero)</a:t>
            </a: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 Send array to Google’s S.H.P. Algorithm, which returns index order of vertices traversal</a:t>
            </a: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Draw line in the order of the path traversal</a:t>
            </a:r>
          </a:p>
        </p:txBody>
      </p:sp>
      <p:pic>
        <p:nvPicPr>
          <p:cNvPr id="158" name="Shape 1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24950" y="1481775"/>
            <a:ext cx="2945875" cy="1841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/>
          <p:nvPr>
            <p:ph type="title"/>
          </p:nvPr>
        </p:nvSpPr>
        <p:spPr>
          <a:xfrm>
            <a:off x="457200" y="205975"/>
            <a:ext cx="8089799" cy="5693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The TAMGeF Framework</a:t>
            </a:r>
          </a:p>
        </p:txBody>
      </p:sp>
      <p:sp>
        <p:nvSpPr>
          <p:cNvPr id="42" name="Shape 42"/>
          <p:cNvSpPr txBox="1"/>
          <p:nvPr>
            <p:ph idx="1" type="body"/>
          </p:nvPr>
        </p:nvSpPr>
        <p:spPr>
          <a:xfrm>
            <a:off x="448287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Framework for developing applications with input devices outside of mouse and keyboard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Will introduce wide range of input-devices</a:t>
            </a:r>
          </a:p>
          <a:p>
            <a:pPr indent="-342900" lvl="1" marL="914400" rtl="0"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Multi-Touch</a:t>
            </a:r>
          </a:p>
          <a:p>
            <a:pPr indent="-342900" lvl="1" marL="914400" rtl="0"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Gyroscope</a:t>
            </a:r>
          </a:p>
          <a:p>
            <a:pPr indent="-342900" lvl="1" marL="914400" rtl="0"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Leap Motion, and more</a:t>
            </a:r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System Testing</a:t>
            </a:r>
          </a:p>
        </p:txBody>
      </p:sp>
      <p:sp>
        <p:nvSpPr>
          <p:cNvPr id="164" name="Shape 164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Bottom-up approach</a:t>
            </a:r>
          </a:p>
          <a:p>
            <a:pPr indent="-342900" lvl="1" marL="914400" rtl="0"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Classes were developed separately</a:t>
            </a:r>
          </a:p>
          <a:p>
            <a:pPr indent="0" lvl="0" marL="45720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1" marL="914400" rtl="0"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Classes were then tested by pairing with already tested classes </a:t>
            </a:r>
          </a:p>
          <a:p>
            <a:pPr indent="0" lvl="0" marL="45720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1" marL="914400" rtl="0"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Integrate classes into project upon successful testing</a:t>
            </a:r>
          </a:p>
          <a:p>
            <a:pPr indent="0" lvl="0" marL="45720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Unit Testing</a:t>
            </a:r>
          </a:p>
          <a:p>
            <a:pPr indent="-342900" lvl="1" marL="914400"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Done for complicated algorithmic tasks</a:t>
            </a:r>
          </a:p>
        </p:txBody>
      </p:sp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/>
          <p:nvPr>
            <p:ph type="title"/>
          </p:nvPr>
        </p:nvSpPr>
        <p:spPr>
          <a:xfrm>
            <a:off x="457200" y="2012700"/>
            <a:ext cx="8229600" cy="11181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7200">
                <a:solidFill>
                  <a:srgbClr val="FFFFFF"/>
                </a:solidFill>
                <a:latin typeface="Changa One"/>
                <a:ea typeface="Changa One"/>
                <a:cs typeface="Changa One"/>
                <a:sym typeface="Changa One"/>
              </a:rPr>
              <a:t>FIN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/>
          <p:nvPr>
            <p:ph type="title"/>
          </p:nvPr>
        </p:nvSpPr>
        <p:spPr>
          <a:xfrm>
            <a:off x="394800" y="294926"/>
            <a:ext cx="8143200" cy="5963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Current System and Limitations</a:t>
            </a:r>
          </a:p>
        </p:txBody>
      </p:sp>
      <p:sp>
        <p:nvSpPr>
          <p:cNvPr id="48" name="Shape 48"/>
          <p:cNvSpPr txBox="1"/>
          <p:nvPr>
            <p:ph idx="1" type="body"/>
          </p:nvPr>
        </p:nvSpPr>
        <p:spPr>
          <a:xfrm>
            <a:off x="5196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Provides a simple “finger-painting” visualizer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Record and playback functionality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Limited to touch-screen devices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Lacks data analysis or algorithmic visualization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/>
          <p:nvPr>
            <p:ph type="title"/>
          </p:nvPr>
        </p:nvSpPr>
        <p:spPr>
          <a:xfrm>
            <a:off x="457200" y="205975"/>
            <a:ext cx="8125200" cy="658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Our Solution</a:t>
            </a:r>
          </a:p>
        </p:txBody>
      </p:sp>
      <p:sp>
        <p:nvSpPr>
          <p:cNvPr id="54" name="Shape 54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Expand device-compatibility with framework (i.e. Gyroscope)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Introduce both 2D and 3D visualization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Algorithmic visualization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type="title"/>
          </p:nvPr>
        </p:nvSpPr>
        <p:spPr>
          <a:xfrm>
            <a:off x="457200" y="205976"/>
            <a:ext cx="8152200" cy="5426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Project Management</a:t>
            </a:r>
          </a:p>
        </p:txBody>
      </p:sp>
      <p:pic>
        <p:nvPicPr>
          <p:cNvPr id="60" name="Shape 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3825" y="746725"/>
            <a:ext cx="8811925" cy="4270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/>
          <p:nvPr>
            <p:ph type="title"/>
          </p:nvPr>
        </p:nvSpPr>
        <p:spPr>
          <a:xfrm>
            <a:off x="457200" y="205976"/>
            <a:ext cx="8169899" cy="5160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Sprint 1</a:t>
            </a:r>
          </a:p>
        </p:txBody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x="2995400" y="847300"/>
            <a:ext cx="5811899" cy="4078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50000"/>
              </a:lnSpc>
              <a:spcBef>
                <a:spcPts val="0"/>
              </a:spcBef>
              <a:buNone/>
            </a:pPr>
            <a:r>
              <a:rPr b="1" lang="en" sz="2200">
                <a:solidFill>
                  <a:srgbClr val="FFFFFF"/>
                </a:solidFill>
              </a:rPr>
              <a:t>Major User Stories:</a:t>
            </a: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Set up development environment and began familiarization with API</a:t>
            </a:r>
          </a:p>
          <a:p>
            <a:pPr lvl="0" rt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Modified Multi-Touch Visualizer “finger-painting”</a:t>
            </a:r>
          </a:p>
          <a:p>
            <a:pPr indent="-342900" lvl="1" marL="9144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Painting replaced with finger tracking</a:t>
            </a:r>
          </a:p>
          <a:p>
            <a:pPr lvl="0" rt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Added JSON File format to Visualizer</a:t>
            </a:r>
          </a:p>
        </p:txBody>
      </p:sp>
      <p:pic>
        <p:nvPicPr>
          <p:cNvPr id="67" name="Shape 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5462" y="205975"/>
            <a:ext cx="2480213" cy="476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>
            <p:ph type="title"/>
          </p:nvPr>
        </p:nvSpPr>
        <p:spPr>
          <a:xfrm>
            <a:off x="457200" y="205974"/>
            <a:ext cx="8229600" cy="4640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Sprint 2</a:t>
            </a:r>
          </a:p>
        </p:txBody>
      </p:sp>
      <p:pic>
        <p:nvPicPr>
          <p:cNvPr id="73" name="Shape 7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26325" y="171275"/>
            <a:ext cx="2460470" cy="480095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Shape 74"/>
          <p:cNvSpPr txBox="1"/>
          <p:nvPr>
            <p:ph idx="1" type="body"/>
          </p:nvPr>
        </p:nvSpPr>
        <p:spPr>
          <a:xfrm>
            <a:off x="250600" y="893725"/>
            <a:ext cx="5811899" cy="4078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50000"/>
              </a:lnSpc>
              <a:spcBef>
                <a:spcPts val="0"/>
              </a:spcBef>
              <a:buNone/>
            </a:pPr>
            <a:r>
              <a:rPr b="1" lang="en" sz="2200">
                <a:solidFill>
                  <a:srgbClr val="FFFFFF"/>
                </a:solidFill>
              </a:rPr>
              <a:t>Major User Stories:</a:t>
            </a: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Gyroscope code converted from python to C++</a:t>
            </a:r>
          </a:p>
          <a:p>
            <a:pPr lvl="0" rt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Introduced text-based Aviation-Style indicator</a:t>
            </a:r>
          </a:p>
          <a:p>
            <a:pPr lvl="0" rt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Circle-Connections for visualizer</a:t>
            </a:r>
          </a:p>
          <a:p>
            <a:pPr lvl="0" rt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Real-time playback improved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type="title"/>
          </p:nvPr>
        </p:nvSpPr>
        <p:spPr>
          <a:xfrm>
            <a:off x="457200" y="205976"/>
            <a:ext cx="8229600" cy="5817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Sprint 3</a:t>
            </a:r>
          </a:p>
        </p:txBody>
      </p:sp>
      <p:pic>
        <p:nvPicPr>
          <p:cNvPr id="80" name="Shape 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7650" y="211825"/>
            <a:ext cx="2492775" cy="4864424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Shape 81"/>
          <p:cNvSpPr txBox="1"/>
          <p:nvPr>
            <p:ph idx="1" type="body"/>
          </p:nvPr>
        </p:nvSpPr>
        <p:spPr>
          <a:xfrm>
            <a:off x="2995400" y="847300"/>
            <a:ext cx="5811899" cy="4078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50000"/>
              </a:lnSpc>
              <a:spcBef>
                <a:spcPts val="0"/>
              </a:spcBef>
              <a:buNone/>
            </a:pPr>
            <a:r>
              <a:rPr b="1" lang="en" sz="2200">
                <a:solidFill>
                  <a:srgbClr val="FFFFFF"/>
                </a:solidFill>
              </a:rPr>
              <a:t>Major User Stories:</a:t>
            </a: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2D visual Aviation-Style Dashboard introduced</a:t>
            </a:r>
          </a:p>
          <a:p>
            <a:pPr indent="-342900" lvl="1" marL="9144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Attitude, Heading, and Acceleration Gauges</a:t>
            </a:r>
          </a:p>
          <a:p>
            <a:pPr indent="0" lvl="0" marL="457200" rt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Gyroscope connected to Aviation-style Dashboard</a:t>
            </a:r>
          </a:p>
          <a:p>
            <a:pPr lvl="0" rt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OpenGL integrated into Multi-Touch visualizer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/>
          <p:nvPr>
            <p:ph type="title"/>
          </p:nvPr>
        </p:nvSpPr>
        <p:spPr>
          <a:xfrm>
            <a:off x="457200" y="205976"/>
            <a:ext cx="8229600" cy="4623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Sprint 4</a:t>
            </a:r>
          </a:p>
        </p:txBody>
      </p:sp>
      <p:pic>
        <p:nvPicPr>
          <p:cNvPr id="87" name="Shape 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06725" y="136062"/>
            <a:ext cx="2521781" cy="4871375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Shape 88"/>
          <p:cNvSpPr txBox="1"/>
          <p:nvPr>
            <p:ph idx="1" type="body"/>
          </p:nvPr>
        </p:nvSpPr>
        <p:spPr>
          <a:xfrm>
            <a:off x="250600" y="893725"/>
            <a:ext cx="5811899" cy="4078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50000"/>
              </a:lnSpc>
              <a:spcBef>
                <a:spcPts val="0"/>
              </a:spcBef>
              <a:buNone/>
            </a:pPr>
            <a:r>
              <a:rPr b="1" lang="en" sz="2200">
                <a:solidFill>
                  <a:srgbClr val="FFFFFF"/>
                </a:solidFill>
              </a:rPr>
              <a:t>Major User Stories:</a:t>
            </a: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Developed 3D on-screen gyroscope visualization </a:t>
            </a:r>
          </a:p>
          <a:p>
            <a:pPr indent="-342900" lvl="1" marL="9144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Courier New"/>
              <a:buChar char="o"/>
            </a:pPr>
            <a:r>
              <a:rPr lang="en" sz="1800">
                <a:solidFill>
                  <a:srgbClr val="FFFFFF"/>
                </a:solidFill>
              </a:rPr>
              <a:t>large collab between Steven and Alfredo</a:t>
            </a:r>
          </a:p>
          <a:p>
            <a:pPr indent="0" lvl="0" marL="457200" rt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Fixed threading issue in Multi-Touch Visualizer</a:t>
            </a:r>
          </a:p>
          <a:p>
            <a:pPr lvl="0" rt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Fixed portability issue with Gyroscope Visualizer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