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25"/>
  </p:notesMasterIdLst>
  <p:sldIdLst>
    <p:sldId id="256" r:id="rId2"/>
    <p:sldId id="280" r:id="rId3"/>
    <p:sldId id="286" r:id="rId4"/>
    <p:sldId id="262" r:id="rId5"/>
    <p:sldId id="265" r:id="rId6"/>
    <p:sldId id="287" r:id="rId7"/>
    <p:sldId id="267" r:id="rId8"/>
    <p:sldId id="288" r:id="rId9"/>
    <p:sldId id="281" r:id="rId10"/>
    <p:sldId id="291" r:id="rId11"/>
    <p:sldId id="289" r:id="rId12"/>
    <p:sldId id="290" r:id="rId13"/>
    <p:sldId id="292" r:id="rId14"/>
    <p:sldId id="293" r:id="rId15"/>
    <p:sldId id="264" r:id="rId16"/>
    <p:sldId id="282" r:id="rId17"/>
    <p:sldId id="295" r:id="rId18"/>
    <p:sldId id="274" r:id="rId19"/>
    <p:sldId id="294" r:id="rId20"/>
    <p:sldId id="297" r:id="rId21"/>
    <p:sldId id="296" r:id="rId22"/>
    <p:sldId id="285" r:id="rId23"/>
    <p:sldId id="29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-128" y="-5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7EF3-CB16-4D9F-BA52-FAE19D95CBEC}" type="datetimeFigureOut">
              <a:rPr lang="en-US" smtClean="0"/>
              <a:t>4/24/15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3BAF-A3DF-4D41-B4FC-78E3151B5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3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8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78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044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90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92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37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7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7555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690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4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12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46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1482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48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021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5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77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05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013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0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0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93BAF-A3DF-4D41-B4FC-78E3151B54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8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4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0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3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97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1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662E3-674D-464C-A6F0-577B5998971D}" type="datetimeFigureOut">
              <a:rPr lang="en-US" smtClean="0"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393B-9927-4692-B323-DF510BB02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cp-dev.cis.fiu.edu/coplat/index.php/site/login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2850" y="250551"/>
            <a:ext cx="10005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Collaborative Platform Version 5.0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25252" y="3282931"/>
            <a:ext cx="356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Adrian Alfonso (Developer)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25252" y="2711102"/>
            <a:ext cx="2161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Team Members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6585" y="3929262"/>
            <a:ext cx="547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Jorge </a:t>
            </a:r>
            <a:r>
              <a:rPr lang="en-US" sz="2400" dirty="0" err="1" smtClean="0"/>
              <a:t>Travieso</a:t>
            </a:r>
            <a:r>
              <a:rPr lang="en-US" sz="2400" dirty="0" smtClean="0"/>
              <a:t>   (Developer, Scrum Master)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7374341" y="2709338"/>
            <a:ext cx="21205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Product Owner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74341" y="3294112"/>
            <a:ext cx="4144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Juan Caraballo (Product Owner)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044239" y="4881209"/>
            <a:ext cx="2103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Spring 2015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7327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9498" y="0"/>
            <a:ext cx="5805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Diagrams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37" y="923330"/>
            <a:ext cx="10378982" cy="571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13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9498" y="0"/>
            <a:ext cx="5805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Diagrams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923329"/>
            <a:ext cx="11395880" cy="575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82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9498" y="0"/>
            <a:ext cx="5805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Diagrams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8" y="1081868"/>
            <a:ext cx="11136573" cy="530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07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1137" y="0"/>
            <a:ext cx="67423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System Decomposition</a:t>
            </a:r>
            <a:endParaRPr lang="en-US" sz="5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65" y="1447658"/>
            <a:ext cx="11448023" cy="394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9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06218" y="0"/>
            <a:ext cx="5932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System Deployment</a:t>
            </a:r>
            <a:endParaRPr lang="en-US" sz="54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933528"/>
              </p:ext>
            </p:extLst>
          </p:nvPr>
        </p:nvGraphicFramePr>
        <p:xfrm>
          <a:off x="5796651" y="1828799"/>
          <a:ext cx="5708412" cy="31617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109192"/>
                <a:gridCol w="2599220"/>
              </a:tblGrid>
              <a:tr h="887105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Database Server</a:t>
                      </a:r>
                      <a:r>
                        <a:rPr lang="en-US" sz="2000" dirty="0">
                          <a:effectLst/>
                        </a:rPr>
                        <a:t>	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err="1" smtClean="0">
                          <a:effectLst/>
                        </a:rPr>
                        <a:t>MySql</a:t>
                      </a:r>
                      <a:r>
                        <a:rPr lang="en-US" sz="2000" dirty="0" smtClean="0">
                          <a:effectLst/>
                        </a:rPr>
                        <a:t> 5.5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0968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Web</a:t>
                      </a:r>
                      <a:r>
                        <a:rPr lang="en-US" sz="2000" baseline="0" dirty="0" smtClean="0">
                          <a:effectLst/>
                        </a:rPr>
                        <a:t> Server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Apache 2.0 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7792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Server-side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Scripting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PHP 5.5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87021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Operating System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Linux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96090"/>
              </p:ext>
            </p:extLst>
          </p:nvPr>
        </p:nvGraphicFramePr>
        <p:xfrm>
          <a:off x="908997" y="1915230"/>
          <a:ext cx="4345391" cy="230192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04911"/>
                <a:gridCol w="1940480"/>
              </a:tblGrid>
              <a:tr h="767309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Processor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1.6 GHz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67309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RAM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256 MB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67309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</a:rPr>
                        <a:t>CPU op-mode(s)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32-bit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0758" y="1128046"/>
            <a:ext cx="3192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Minimum Hardware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27525" y="1128046"/>
            <a:ext cx="3073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Minimum Software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61658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212" y="0"/>
            <a:ext cx="3481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ER Diagram</a:t>
            </a:r>
            <a:endParaRPr lang="en-US" sz="5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7" y="1214650"/>
            <a:ext cx="10740788" cy="534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4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42160" y="0"/>
            <a:ext cx="48681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Security/Privacy</a:t>
            </a:r>
            <a:endParaRPr 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60060" y="1719619"/>
            <a:ext cx="99355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 err="1"/>
              <a:t>Yii</a:t>
            </a:r>
            <a:r>
              <a:rPr lang="en-US" sz="5400" dirty="0"/>
              <a:t> access control </a:t>
            </a:r>
            <a:r>
              <a:rPr lang="en-US" sz="5400" dirty="0" smtClean="0"/>
              <a:t>rules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 err="1" smtClean="0"/>
              <a:t>Yii</a:t>
            </a:r>
            <a:r>
              <a:rPr lang="en-US" sz="5400" dirty="0" smtClean="0"/>
              <a:t> Cross-site scripting prevention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 smtClean="0"/>
              <a:t>Password hashing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 smtClean="0"/>
              <a:t>Secure registration process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23356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80643" y="0"/>
            <a:ext cx="4183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53" y="923330"/>
            <a:ext cx="5803995" cy="57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05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80643" y="0"/>
            <a:ext cx="4183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64" y="1473958"/>
            <a:ext cx="8495546" cy="403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13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80643" y="0"/>
            <a:ext cx="4183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Class Diagram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37" y="1275072"/>
            <a:ext cx="11246672" cy="444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56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27644" y="250551"/>
            <a:ext cx="26159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Problem</a:t>
            </a:r>
            <a:endParaRPr lang="en-US" sz="5400" b="1" dirty="0"/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340425" y="1274618"/>
            <a:ext cx="11523023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32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Current </a:t>
            </a:r>
            <a:r>
              <a:rPr lang="en-US" altLang="en-US" sz="2800" dirty="0"/>
              <a:t>students lack a reliable source for answering questions related to their classes or </a:t>
            </a:r>
            <a:r>
              <a:rPr lang="en-US" altLang="en-US" sz="2800" dirty="0" smtClean="0"/>
              <a:t>projects</a:t>
            </a:r>
            <a:r>
              <a:rPr lang="en-US" altLang="en-US" sz="2800" dirty="0" smtClean="0"/>
              <a:t>.</a:t>
            </a:r>
            <a:endParaRPr lang="en-US" altLang="en-US" sz="28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Students </a:t>
            </a:r>
            <a:r>
              <a:rPr lang="en-US" altLang="en-US" sz="2800" dirty="0"/>
              <a:t>may rely on several internet sources, often unreliable, inaccurate and incomplete</a:t>
            </a:r>
            <a:r>
              <a:rPr lang="en-US" altLang="en-US" sz="2800" dirty="0" smtClean="0"/>
              <a:t>. 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Difficulty </a:t>
            </a:r>
            <a:r>
              <a:rPr lang="en-US" altLang="en-US" sz="2800" dirty="0" smtClean="0"/>
              <a:t>matching the correct mentor to the right question</a:t>
            </a:r>
            <a:r>
              <a:rPr lang="en-US" altLang="en-US" sz="2800" dirty="0" smtClean="0"/>
              <a:t>.</a:t>
            </a:r>
            <a:endParaRPr lang="en-US" altLang="en-US" sz="28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Lack </a:t>
            </a:r>
            <a:r>
              <a:rPr lang="en-US" altLang="en-US" sz="2800" dirty="0" smtClean="0"/>
              <a:t>of standard way of communication for answering questions.</a:t>
            </a:r>
          </a:p>
        </p:txBody>
      </p:sp>
    </p:spTree>
    <p:extLst>
      <p:ext uri="{BB962C8B-B14F-4D97-AF65-F5344CB8AC3E}">
        <p14:creationId xmlns:p14="http://schemas.microsoft.com/office/powerpoint/2010/main" val="3420173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09631" y="0"/>
            <a:ext cx="9525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Join Video Conference algorithm</a:t>
            </a:r>
            <a:endParaRPr lang="en-US" sz="5400" b="1" dirty="0"/>
          </a:p>
        </p:txBody>
      </p:sp>
      <p:sp>
        <p:nvSpPr>
          <p:cNvPr id="4" name="Rectangle 3"/>
          <p:cNvSpPr/>
          <p:nvPr/>
        </p:nvSpPr>
        <p:spPr>
          <a:xfrm>
            <a:off x="126470" y="973203"/>
            <a:ext cx="59458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arial" panose="020B0604020202020204" pitchFamily="34" charset="0"/>
              </a:rPr>
              <a:t>Invitee</a:t>
            </a: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:</a:t>
            </a:r>
          </a:p>
          <a:p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Navigate to video conference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room</a:t>
            </a:r>
          </a:p>
          <a:p>
            <a:pPr>
              <a:buFont typeface="+mj-lt"/>
              <a:buAutoNum type="arabicPeriod"/>
            </a:pPr>
            <a:endParaRPr lang="en-US" sz="2400" dirty="0" smtClean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Click </a:t>
            </a: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join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button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Wait until Moderator opens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room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Share resources (webcam,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microphone)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Join the conference</a:t>
            </a:r>
          </a:p>
          <a:p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</a:b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</a:b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23463" y="973203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arial" panose="020B0604020202020204" pitchFamily="34" charset="0"/>
              </a:rPr>
              <a:t>Moderator</a:t>
            </a: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:</a:t>
            </a:r>
          </a:p>
          <a:p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Navigate to video conference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room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Click open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button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Share resources (webcam,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microphone)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Conference </a:t>
            </a:r>
            <a:r>
              <a:rPr lang="en-US" sz="2400" dirty="0" smtClean="0">
                <a:solidFill>
                  <a:srgbClr val="222222"/>
                </a:solidFill>
                <a:latin typeface="arial" panose="020B0604020202020204" pitchFamily="34" charset="0"/>
              </a:rPr>
              <a:t>starts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rgbClr val="222222"/>
                </a:solidFill>
                <a:latin typeface="arial" panose="020B0604020202020204" pitchFamily="34" charset="0"/>
              </a:rPr>
              <a:t>Receive invitees connections</a:t>
            </a:r>
          </a:p>
        </p:txBody>
      </p:sp>
    </p:spTree>
    <p:extLst>
      <p:ext uri="{BB962C8B-B14F-4D97-AF65-F5344CB8AC3E}">
        <p14:creationId xmlns:p14="http://schemas.microsoft.com/office/powerpoint/2010/main" val="1076390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27817" y="0"/>
            <a:ext cx="3089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Test Cases</a:t>
            </a:r>
            <a:endParaRPr lang="en-US" sz="54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904287"/>
              </p:ext>
            </p:extLst>
          </p:nvPr>
        </p:nvGraphicFramePr>
        <p:xfrm>
          <a:off x="6032311" y="1405719"/>
          <a:ext cx="5854889" cy="526797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41946"/>
                <a:gridCol w="4612943"/>
              </a:tblGrid>
              <a:tr h="64144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Test Case ID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TS009 Video conference invitation to wrong email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8428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Purpose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Test that an invitation cannot be sent to an email that does not exist on the system.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8428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Test Setup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The user should be authenticated and have navigated to the create video conference form.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288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Input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The user selects the now option, enters the meetings   subject, notes and a wrong invitee email. These email address is not recognized by the system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8262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Expected Output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&lt;wrong email&gt;  does not appear in our records &lt;br&gt;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8262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Actual Output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&lt;wrong email&gt;  does not appear in our records &lt;</a:t>
                      </a:r>
                      <a:r>
                        <a:rPr lang="en-US" sz="1600" dirty="0" err="1">
                          <a:effectLst/>
                        </a:rPr>
                        <a:t>br</a:t>
                      </a:r>
                      <a:r>
                        <a:rPr lang="en-US" sz="1600" dirty="0">
                          <a:effectLst/>
                        </a:rPr>
                        <a:t>&gt;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23410"/>
              </p:ext>
            </p:extLst>
          </p:nvPr>
        </p:nvGraphicFramePr>
        <p:xfrm>
          <a:off x="176283" y="1359771"/>
          <a:ext cx="5664959" cy="52859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7797"/>
                <a:gridCol w="3837162"/>
              </a:tblGrid>
              <a:tr h="62750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Test Case ID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TS011 Video conference scheduled ahead of time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62750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Purpose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Test that video conference can be scheduled ahead of time.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95913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Test Setup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The user should be authenticated and have navigated to the create video conference form.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79360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Input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The user selects the later option, enters the meetings   subject, date, time, notes and correct several invitee emails. These emails addresses should already exist on the system.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84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Expected Output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The invitations have been successfully sent.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84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Actual Output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The invitations have been successfully sent.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887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27817" y="0"/>
            <a:ext cx="3089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Test Cases</a:t>
            </a:r>
            <a:endParaRPr lang="en-US" sz="54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359039"/>
              </p:ext>
            </p:extLst>
          </p:nvPr>
        </p:nvGraphicFramePr>
        <p:xfrm>
          <a:off x="340057" y="923329"/>
          <a:ext cx="5815084" cy="5313698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1365913"/>
                <a:gridCol w="4449171"/>
              </a:tblGrid>
              <a:tr h="59477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Test Case ID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CPv5-TC08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0438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Purpose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Testing Ticket Report accuracy after filtering by Closed tickets.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0438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Test Setup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Set the database with 10 tickets, one of the tickets is closed.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1567149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Input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 dirty="0">
                          <a:effectLst/>
                        </a:rPr>
                        <a:t>Admin user clicks on the menu report and then clicks on the sub-menu Ticket.</a:t>
                      </a:r>
                    </a:p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 dirty="0">
                          <a:effectLst/>
                        </a:rPr>
                        <a:t>The user selects the filter Ticket Status = Closed.</a:t>
                      </a:r>
                    </a:p>
                    <a:p>
                      <a:pPr marL="6858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948239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Expected Output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data for the closed ticket should show.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59477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Actual output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data for </a:t>
                      </a:r>
                      <a:r>
                        <a:rPr lang="en-US" sz="1600" dirty="0" smtClean="0">
                          <a:effectLst/>
                        </a:rPr>
                        <a:t>the closed </a:t>
                      </a:r>
                      <a:r>
                        <a:rPr lang="en-US" sz="1600" dirty="0">
                          <a:effectLst/>
                        </a:rPr>
                        <a:t>ticket </a:t>
                      </a:r>
                      <a:r>
                        <a:rPr lang="en-US" sz="1600" dirty="0" smtClean="0">
                          <a:effectLst/>
                        </a:rPr>
                        <a:t>closed shows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033934"/>
              </p:ext>
            </p:extLst>
          </p:nvPr>
        </p:nvGraphicFramePr>
        <p:xfrm>
          <a:off x="6373503" y="923332"/>
          <a:ext cx="5418163" cy="5286399"/>
        </p:xfrm>
        <a:graphic>
          <a:graphicData uri="http://schemas.openxmlformats.org/drawingml/2006/table">
            <a:tbl>
              <a:tblPr firstRow="1" bandRow="1" bandCol="1">
                <a:tableStyleId>{21E4AEA4-8DFA-4A89-87EB-49C32662AFE0}</a:tableStyleId>
              </a:tblPr>
              <a:tblGrid>
                <a:gridCol w="1310187"/>
                <a:gridCol w="4107976"/>
              </a:tblGrid>
              <a:tr h="52068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Test Case ID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CPv5-TC06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7917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Purpose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Testing Mentee Report security (only accessible to admin).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4590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Test Setup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Logging into the system as a non-administrator user.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150676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Input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</a:rPr>
                        <a:t>The user inputs in the browser the URL = host + /coplat/index.php/reportMentee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9877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Expected Output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A non-authorized page should appear.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73509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Actual output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A non-authorized page should appear.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664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20800" y="0"/>
            <a:ext cx="19030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Demo</a:t>
            </a:r>
            <a:endParaRPr lang="en-US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32514" y="3084394"/>
            <a:ext cx="11068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hlinkClick r:id="rId3"/>
              </a:rPr>
              <a:t>http://cp-dev.cis.fiu.edu/coplat/index.php/site/login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634222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7308" y="250551"/>
            <a:ext cx="86166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Problem                       Solution</a:t>
            </a:r>
            <a:endParaRPr lang="en-US" sz="5400" b="1" dirty="0"/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380114" y="1902592"/>
            <a:ext cx="4977915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Lack of interaction </a:t>
            </a:r>
            <a:r>
              <a:rPr lang="en-US" sz="2800" dirty="0"/>
              <a:t>among users of the </a:t>
            </a:r>
            <a:r>
              <a:rPr lang="en-US" sz="2800" dirty="0" smtClean="0"/>
              <a:t>system</a:t>
            </a:r>
            <a:endParaRPr lang="en-US" sz="28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Very difficult to set up </a:t>
            </a:r>
            <a:r>
              <a:rPr lang="en-US" sz="2800" dirty="0" smtClean="0"/>
              <a:t>meetings</a:t>
            </a:r>
            <a:endParaRPr lang="en-US" sz="2800" dirty="0" smtClean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Lack of reporting to measure the utilization of the system</a:t>
            </a:r>
            <a:endParaRPr lang="en-US" sz="2800" dirty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2400" dirty="0" smtClean="0"/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6188213" y="1896253"/>
            <a:ext cx="4977915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Collaborative Tools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Admin Reports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 dirty="0" smtClean="0"/>
              <a:t>Utilization Dashboard</a:t>
            </a:r>
            <a:r>
              <a:rPr lang="en-US" sz="2800" dirty="0" smtClean="0"/>
              <a:t> 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077256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126981"/>
            <a:ext cx="11818962" cy="545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3068" y="0"/>
            <a:ext cx="36306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Project plan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69661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945" y="0"/>
            <a:ext cx="3637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User Stories</a:t>
            </a:r>
            <a:endParaRPr lang="en-US" sz="5400" b="1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6235537"/>
              </p:ext>
            </p:extLst>
          </p:nvPr>
        </p:nvGraphicFramePr>
        <p:xfrm>
          <a:off x="3575706" y="1310184"/>
          <a:ext cx="4665495" cy="4867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5495"/>
              </a:tblGrid>
              <a:tr h="32516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</a:tr>
              <a:tr h="472201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Schedule On-Demand Video Conference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Schedule Video Conference</a:t>
                      </a:r>
                      <a:r>
                        <a:rPr lang="en-US" b="0" i="0" baseline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Ahead of Time</a:t>
                      </a:r>
                      <a:endParaRPr lang="en-US" b="0" i="0" dirty="0" smtClean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09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Schedule Video Conference</a:t>
                      </a:r>
                      <a:r>
                        <a:rPr lang="en-US" b="0" i="0" baseline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From a Ticket</a:t>
                      </a:r>
                      <a:endParaRPr lang="en-US" b="0" i="0" dirty="0" smtClean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0912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Join Video Conference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396681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Helvetica"/>
                          <a:cs typeface="Helvetica"/>
                        </a:rPr>
                        <a:t>Screen</a:t>
                      </a:r>
                      <a:r>
                        <a:rPr lang="en-US" sz="1800" b="0" baseline="0" dirty="0" smtClean="0">
                          <a:latin typeface="Helvetica"/>
                          <a:cs typeface="Helvetica"/>
                        </a:rPr>
                        <a:t> Sharing During Video Conference</a:t>
                      </a:r>
                      <a:endParaRPr lang="en-US" sz="1800" b="0" dirty="0" smtClean="0">
                        <a:latin typeface="Helvetica"/>
                        <a:cs typeface="Helvetica"/>
                      </a:endParaRPr>
                    </a:p>
                  </a:txBody>
                  <a:tcPr/>
                </a:tc>
              </a:tr>
              <a:tr h="396681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Helvetica"/>
                          <a:cs typeface="Helvetica"/>
                        </a:rPr>
                        <a:t>Use Whiteboard</a:t>
                      </a:r>
                    </a:p>
                  </a:txBody>
                  <a:tcPr/>
                </a:tc>
              </a:tr>
              <a:tr h="396681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Helvetica"/>
                          <a:cs typeface="Helvetica"/>
                        </a:rPr>
                        <a:t>Use Chat Room</a:t>
                      </a:r>
                    </a:p>
                  </a:txBody>
                  <a:tcPr/>
                </a:tc>
              </a:tr>
              <a:tr h="441145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Helvetica"/>
                          <a:ea typeface="+mn-ea"/>
                          <a:cs typeface="Helvetica"/>
                        </a:rPr>
                        <a:t>Invite More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Helvetica"/>
                          <a:ea typeface="+mn-ea"/>
                          <a:cs typeface="Helvetica"/>
                        </a:rPr>
                        <a:t> People</a:t>
                      </a:r>
                      <a:endParaRPr 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Helvetica"/>
                        <a:ea typeface="+mn-ea"/>
                        <a:cs typeface="Helvetica"/>
                      </a:endParaRPr>
                    </a:p>
                  </a:txBody>
                  <a:tcPr/>
                </a:tc>
              </a:tr>
              <a:tr h="415075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Helvetica"/>
                          <a:ea typeface="+mn-ea"/>
                          <a:cs typeface="Helvetica"/>
                        </a:rPr>
                        <a:t>Accept/Reject Video Conference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Helvetica"/>
                          <a:ea typeface="+mn-ea"/>
                          <a:cs typeface="Helvetica"/>
                        </a:rPr>
                        <a:t> Invitation</a:t>
                      </a:r>
                      <a:endParaRPr 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Helvetica"/>
                        <a:ea typeface="+mn-ea"/>
                        <a:cs typeface="Helvetica"/>
                      </a:endParaRPr>
                    </a:p>
                  </a:txBody>
                  <a:tcPr/>
                </a:tc>
              </a:tr>
              <a:tr h="622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Helvetica"/>
                          <a:ea typeface="+mn-ea"/>
                          <a:cs typeface="Helvetica"/>
                        </a:rPr>
                        <a:t>Cancel Video Conference Meeting</a:t>
                      </a:r>
                      <a:endParaRPr lang="en-US" sz="18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986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945" y="0"/>
            <a:ext cx="3637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User Stories</a:t>
            </a:r>
            <a:endParaRPr lang="en-US" sz="5400" b="1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226542"/>
              </p:ext>
            </p:extLst>
          </p:nvPr>
        </p:nvGraphicFramePr>
        <p:xfrm>
          <a:off x="6989658" y="1329079"/>
          <a:ext cx="3853688" cy="3652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3688"/>
              </a:tblGrid>
              <a:tr h="61938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</a:tr>
              <a:tr h="536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Tickets Unanswered (Details)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536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Closed Tickets  (Details)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536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icket Duration (Details)</a:t>
                      </a:r>
                      <a:endParaRPr lang="en-US" sz="1800" b="0" dirty="0"/>
                    </a:p>
                  </a:txBody>
                  <a:tcPr/>
                </a:tc>
              </a:tr>
              <a:tr h="1422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Mentor Response Time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(Details)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002033"/>
              </p:ext>
            </p:extLst>
          </p:nvPr>
        </p:nvGraphicFramePr>
        <p:xfrm>
          <a:off x="397368" y="1332763"/>
          <a:ext cx="6183161" cy="4942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3161"/>
              </a:tblGrid>
              <a:tr h="523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Story</a:t>
                      </a:r>
                      <a:endParaRPr lang="en-US" sz="2400" dirty="0"/>
                    </a:p>
                  </a:txBody>
                  <a:tcPr/>
                </a:tc>
              </a:tr>
              <a:tr h="545766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Pull Mentee Reports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383067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Pull Mentor</a:t>
                      </a:r>
                      <a:r>
                        <a:rPr lang="en-US" sz="1800" b="0" i="0" baseline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R</a:t>
                      </a: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eports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380752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Pull Ticket Reports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3058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New Tickets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366650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Closed Tickets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30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Average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Mentor Response Time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23058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Average Ticket Duration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437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Tickets Unanswered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5183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Tickets Currently Opened (Chart)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  <a:tr h="5183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Pull Tickets Currently open (Details)</a:t>
                      </a:r>
                      <a:endParaRPr lang="en-US" sz="1800" b="0" i="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075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9715" y="0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</a:t>
            </a:r>
            <a:endParaRPr lang="en-US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076" y="923330"/>
            <a:ext cx="668285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9715" y="0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Use Cases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479" y="791854"/>
            <a:ext cx="7356142" cy="56771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" y="791853"/>
            <a:ext cx="4503763" cy="3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76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9498" y="0"/>
            <a:ext cx="5805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Sequence Diagrams</a:t>
            </a:r>
            <a:endParaRPr lang="en-US" sz="5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" y="923330"/>
            <a:ext cx="11136574" cy="583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9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1374</TotalTime>
  <Words>771</Words>
  <Application>Microsoft Macintosh PowerPoint</Application>
  <PresentationFormat>Custom</PresentationFormat>
  <Paragraphs>191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aalfonso</dc:creator>
  <cp:lastModifiedBy>Jorge Travieso</cp:lastModifiedBy>
  <cp:revision>213</cp:revision>
  <dcterms:created xsi:type="dcterms:W3CDTF">2015-02-27T02:46:58Z</dcterms:created>
  <dcterms:modified xsi:type="dcterms:W3CDTF">2015-04-25T00:46:01Z</dcterms:modified>
</cp:coreProperties>
</file>