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_rels/slide24.xml.rels" ContentType="application/vnd.openxmlformats-package.relationships+xml"/>
  <Override PartName="/ppt/slides/_rels/slide23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21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18.png" ContentType="image/png"/>
  <Override PartName="/ppt/media/image14.png" ContentType="image/png"/>
  <Override PartName="/ppt/media/image12.jpeg" ContentType="image/jpeg"/>
  <Override PartName="/ppt/media/image13.png" ContentType="image/png"/>
  <Override PartName="/ppt/media/image9.jpeg" ContentType="image/jpeg"/>
  <Override PartName="/ppt/media/image11.jpeg" ContentType="image/jpeg"/>
  <Override PartName="/ppt/media/image5.png" ContentType="image/png"/>
  <Override PartName="/ppt/media/image10.jpeg" ContentType="image/jpeg"/>
  <Override PartName="/ppt/media/image8.png" ContentType="image/png"/>
  <Override PartName="/ppt/media/image7.png" ContentType="image/png"/>
  <Override PartName="/ppt/media/image6.jpeg" ContentType="image/jpeg"/>
  <Override PartName="/ppt/media/image4.png" ContentType="image/png"/>
  <Override PartName="/ppt/media/image17.png" ContentType="image/png"/>
  <Override PartName="/ppt/media/image3.png" ContentType="image/png"/>
  <Override PartName="/ppt/media/image16.png" ContentType="image/png"/>
  <Override PartName="/ppt/media/image2.png" ContentType="image/png"/>
  <Override PartName="/ppt/media/image15.png" ContentType="image/png"/>
  <Override PartName="/ppt/media/image1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5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9032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480" y="179964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480" y="179964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504000" y="576000"/>
            <a:ext cx="7200000" cy="3338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0400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15268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04000" y="409032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504000" y="409032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515268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/>
        </p:blipFill>
        <p:spPr>
          <a:xfrm>
            <a:off x="2292480" y="179964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/>
        </p:blipFill>
        <p:spPr>
          <a:xfrm>
            <a:off x="2292480" y="179964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576000"/>
            <a:ext cx="7200000" cy="3338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9032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80000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90320"/>
            <a:ext cx="907200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E91C6BCB-8461-4FA1-A783-9A63DF35C848}" type="slidenum">
              <a:rPr lang="en-US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" descr=""/>
          <p:cNvPicPr/>
          <p:nvPr/>
        </p:nvPicPr>
        <p:blipFill>
          <a:blip r:embed="rId2"/>
          <a:stretch/>
        </p:blipFill>
        <p:spPr>
          <a:xfrm>
            <a:off x="720" y="720"/>
            <a:ext cx="10079640" cy="7559640"/>
          </a:xfrm>
          <a:prstGeom prst="rect">
            <a:avLst/>
          </a:prstGeom>
          <a:ln>
            <a:noFill/>
          </a:ln>
        </p:spPr>
      </p:pic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576000"/>
            <a:ext cx="7200000" cy="72000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 sz="339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800000"/>
            <a:ext cx="907200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Seventh Outline Level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7227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C16A8CD5-BDB7-4EE5-8F4D-7E2C29813B6D}" type="slidenum">
              <a:rPr lang="en-US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4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iBLESS</a:t>
            </a:r>
            <a:endParaRPr/>
          </a:p>
        </p:txBody>
      </p:sp>
      <p:sp>
        <p:nvSpPr>
          <p:cNvPr id="80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lang="en-US" sz="3200">
                <a:latin typeface="Arial"/>
              </a:rPr>
              <a:t>Project's Name: iBLESS</a:t>
            </a:r>
            <a:endParaRPr/>
          </a:p>
          <a:p>
            <a:pPr algn="ctr"/>
            <a:r>
              <a:rPr lang="en-US" sz="3200">
                <a:latin typeface="Arial"/>
              </a:rPr>
              <a:t>Team Members: Luis Miguel Carrillo</a:t>
            </a:r>
            <a:endParaRPr/>
          </a:p>
          <a:p>
            <a:pPr algn="ctr"/>
            <a:r>
              <a:rPr lang="en-US" sz="3200">
                <a:latin typeface="Arial"/>
              </a:rPr>
              <a:t>Roles: Scrum Master, and Team Member</a:t>
            </a:r>
            <a:endParaRPr/>
          </a:p>
          <a:p>
            <a:pPr algn="ctr"/>
            <a:r>
              <a:rPr lang="en-US" sz="3200">
                <a:latin typeface="Arial"/>
              </a:rPr>
              <a:t>Mentor: Jaime Borras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Sequence Diagrams</a:t>
            </a:r>
            <a:endParaRPr/>
          </a:p>
        </p:txBody>
      </p:sp>
      <p:pic>
        <p:nvPicPr>
          <p:cNvPr id="98" name="" descr=""/>
          <p:cNvPicPr/>
          <p:nvPr/>
        </p:nvPicPr>
        <p:blipFill>
          <a:blip r:embed="rId1"/>
          <a:stretch/>
        </p:blipFill>
        <p:spPr>
          <a:xfrm>
            <a:off x="457200" y="1828800"/>
            <a:ext cx="9134280" cy="5235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System Decomposition</a:t>
            </a:r>
            <a:endParaRPr/>
          </a:p>
        </p:txBody>
      </p:sp>
      <p:sp>
        <p:nvSpPr>
          <p:cNvPr id="100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Three Tier System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Separates view, logic, and data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Decreases coupling</a:t>
            </a:r>
            <a:endParaRPr/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System Deployment</a:t>
            </a:r>
            <a:endParaRPr/>
          </a:p>
        </p:txBody>
      </p:sp>
      <p:sp>
        <p:nvSpPr>
          <p:cNvPr id="102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Hardware: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PC with Windows 7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BLE Device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Smartphone with Android OS</a:t>
            </a:r>
            <a:endParaRPr/>
          </a:p>
          <a:p>
            <a:pPr>
              <a:buSzPct val="45000"/>
              <a:buFont typeface="StarSymbol"/>
              <a:buChar char=""/>
            </a:pP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Software: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Github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Mingle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Visual Studio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Twitter Bootstrap Framework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Amazon Web Services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600">
                <a:latin typeface="Arial"/>
              </a:rPr>
              <a:t>Dashbuilder</a:t>
            </a:r>
            <a:endParaRPr/>
          </a:p>
          <a:p>
            <a:endParaRPr/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Persistent Data Design</a:t>
            </a:r>
            <a:endParaRPr/>
          </a:p>
        </p:txBody>
      </p:sp>
      <p:pic>
        <p:nvPicPr>
          <p:cNvPr id="104" name="" descr=""/>
          <p:cNvPicPr/>
          <p:nvPr/>
        </p:nvPicPr>
        <p:blipFill>
          <a:blip r:embed="rId1"/>
          <a:stretch/>
        </p:blipFill>
        <p:spPr>
          <a:xfrm>
            <a:off x="914400" y="2053080"/>
            <a:ext cx="8369280" cy="4622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Security and Privacy</a:t>
            </a:r>
            <a:endParaRPr/>
          </a:p>
        </p:txBody>
      </p:sp>
      <p:sp>
        <p:nvSpPr>
          <p:cNvPr id="106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SHA-1 Encryption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Amazon Web Services Database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Parametrized Queries</a:t>
            </a:r>
            <a:endParaRPr/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Minimal Class Diagram: Create User</a:t>
            </a:r>
            <a:endParaRPr/>
          </a:p>
        </p:txBody>
      </p:sp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1558800" y="2194560"/>
            <a:ext cx="7048440" cy="42004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Minimal Class Diagram: Analytics</a:t>
            </a:r>
            <a:endParaRPr/>
          </a:p>
        </p:txBody>
      </p:sp>
      <p:pic>
        <p:nvPicPr>
          <p:cNvPr id="110" name="" descr=""/>
          <p:cNvPicPr/>
          <p:nvPr/>
        </p:nvPicPr>
        <p:blipFill>
          <a:blip r:embed="rId1"/>
          <a:stretch/>
        </p:blipFill>
        <p:spPr>
          <a:xfrm>
            <a:off x="2402280" y="2194560"/>
            <a:ext cx="5095800" cy="44100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State Machine Diagram: Create User</a:t>
            </a:r>
            <a:endParaRPr/>
          </a:p>
        </p:txBody>
      </p:sp>
      <p:pic>
        <p:nvPicPr>
          <p:cNvPr id="112" name="" descr=""/>
          <p:cNvPicPr/>
          <p:nvPr/>
        </p:nvPicPr>
        <p:blipFill>
          <a:blip r:embed="rId1"/>
          <a:stretch/>
        </p:blipFill>
        <p:spPr>
          <a:xfrm>
            <a:off x="1659240" y="2834640"/>
            <a:ext cx="6296040" cy="262908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State Machine Diagram: Analytics</a:t>
            </a:r>
            <a:endParaRPr/>
          </a:p>
        </p:txBody>
      </p:sp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1554480" y="2783160"/>
            <a:ext cx="6686640" cy="2886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Main Algorithm: Create User</a:t>
            </a:r>
            <a:endParaRPr/>
          </a:p>
        </p:txBody>
      </p:sp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2185200" y="1737360"/>
            <a:ext cx="5495760" cy="52293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Problem Definition</a:t>
            </a:r>
            <a:endParaRPr/>
          </a:p>
        </p:txBody>
      </p:sp>
      <p:sp>
        <p:nvSpPr>
          <p:cNvPr id="82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Missing calls/text messages.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No system to manage users.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No way of visualizing data.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 sz="2600">
                <a:latin typeface="Arial"/>
              </a:rPr>
              <a:t>No way of connecting to android app.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Main Algorithm: Analytics</a:t>
            </a:r>
            <a:endParaRPr/>
          </a:p>
        </p:txBody>
      </p:sp>
      <p:pic>
        <p:nvPicPr>
          <p:cNvPr id="118" name="" descr=""/>
          <p:cNvPicPr/>
          <p:nvPr/>
        </p:nvPicPr>
        <p:blipFill>
          <a:blip r:embed="rId1"/>
          <a:stretch/>
        </p:blipFill>
        <p:spPr>
          <a:xfrm>
            <a:off x="2520360" y="1812600"/>
            <a:ext cx="4886280" cy="5045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Test Cases</a:t>
            </a:r>
            <a:endParaRPr/>
          </a:p>
        </p:txBody>
      </p:sp>
      <p:sp>
        <p:nvSpPr>
          <p:cNvPr id="120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Tested Use Case: Create User Sunny Day</a:t>
            </a:r>
            <a:endParaRPr/>
          </a:p>
          <a:p>
            <a:r>
              <a:rPr lang="en-US" sz="2600">
                <a:latin typeface="Arial"/>
              </a:rPr>
              <a:t>Purpose:</a:t>
            </a:r>
            <a:endParaRPr/>
          </a:p>
          <a:p>
            <a:r>
              <a:rPr lang="en-US" sz="2600">
                <a:latin typeface="Arial"/>
              </a:rPr>
              <a:t>Validate that users are able to create new users under company account. Validate that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users are notified when duplicating information at moment of user creation.</a:t>
            </a:r>
            <a:endParaRPr/>
          </a:p>
          <a:p>
            <a:r>
              <a:rPr lang="en-US" sz="2600">
                <a:latin typeface="Arial"/>
              </a:rPr>
              <a:t>Test Setup Environment:</a:t>
            </a:r>
            <a:endParaRPr/>
          </a:p>
          <a:p>
            <a:r>
              <a:rPr lang="en-US" sz="2600">
                <a:latin typeface="Arial"/>
              </a:rPr>
              <a:t>Tested on production environment. Link: </a:t>
            </a:r>
            <a:r>
              <a:rPr lang="en-US" sz="2600">
                <a:latin typeface="Arial"/>
              </a:rPr>
              <a:t>http://ibless.io</a:t>
            </a:r>
            <a:endParaRPr/>
          </a:p>
          <a:p>
            <a:r>
              <a:rPr lang="en-US" sz="2600">
                <a:latin typeface="Arial"/>
              </a:rPr>
              <a:t>Test Input(s):</a:t>
            </a:r>
            <a:endParaRPr/>
          </a:p>
          <a:p>
            <a:r>
              <a:rPr lang="en-US" sz="2600">
                <a:latin typeface="Arial"/>
              </a:rPr>
              <a:t>username: newuser123</a:t>
            </a:r>
            <a:endParaRPr/>
          </a:p>
          <a:p>
            <a:r>
              <a:rPr lang="en-US" sz="2600">
                <a:latin typeface="Arial"/>
              </a:rPr>
              <a:t>firstname: newuser123</a:t>
            </a:r>
            <a:endParaRPr/>
          </a:p>
          <a:p>
            <a:r>
              <a:rPr lang="en-US" sz="2600">
                <a:latin typeface="Arial"/>
              </a:rPr>
              <a:t>lastname: new</a:t>
            </a:r>
            <a:endParaRPr/>
          </a:p>
          <a:p>
            <a:r>
              <a:rPr lang="en-US" sz="2600">
                <a:latin typeface="Arial"/>
              </a:rPr>
              <a:t>e-mail: </a:t>
            </a:r>
            <a:r>
              <a:rPr lang="en-US" sz="2600">
                <a:latin typeface="Arial"/>
              </a:rPr>
              <a:t>newuser123@gmail.com</a:t>
            </a:r>
            <a:endParaRPr/>
          </a:p>
          <a:p>
            <a:r>
              <a:rPr lang="en-US" sz="2600">
                <a:latin typeface="Arial"/>
              </a:rPr>
              <a:t>role: manager's</a:t>
            </a:r>
            <a:endParaRPr/>
          </a:p>
          <a:p>
            <a:r>
              <a:rPr lang="en-US" sz="2600">
                <a:latin typeface="Arial"/>
              </a:rPr>
              <a:t>parent: 1510</a:t>
            </a:r>
            <a:endParaRPr/>
          </a:p>
          <a:p>
            <a:r>
              <a:rPr lang="en-US" sz="2600">
                <a:latin typeface="Arial"/>
              </a:rPr>
              <a:t>address: 123</a:t>
            </a:r>
            <a:endParaRPr/>
          </a:p>
          <a:p>
            <a:r>
              <a:rPr lang="en-US" sz="2600">
                <a:latin typeface="Arial"/>
              </a:rPr>
              <a:t>phone: 1234567899</a:t>
            </a:r>
            <a:endParaRPr/>
          </a:p>
          <a:p>
            <a:r>
              <a:rPr lang="en-US" sz="2600">
                <a:latin typeface="Arial"/>
              </a:rPr>
              <a:t>Expected Output(s):</a:t>
            </a:r>
            <a:endParaRPr/>
          </a:p>
          <a:p>
            <a:r>
              <a:rPr lang="en-US" sz="2600">
                <a:latin typeface="Arial"/>
              </a:rPr>
              <a:t>User is created, and current user is able to see the update in table.</a:t>
            </a:r>
            <a:endParaRPr/>
          </a:p>
          <a:p>
            <a:r>
              <a:rPr lang="en-US" sz="2600">
                <a:latin typeface="Arial"/>
              </a:rPr>
              <a:t>Actual Output(s):</a:t>
            </a:r>
            <a:endParaRPr/>
          </a:p>
          <a:p>
            <a:r>
              <a:rPr lang="en-US" sz="2600">
                <a:latin typeface="Arial"/>
              </a:rPr>
              <a:t>User is created, and current user is able to see the update in table. (TEST PASSED)</a:t>
            </a:r>
            <a:endParaRPr/>
          </a:p>
        </p:txBody>
      </p:sp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Test Cases</a:t>
            </a:r>
            <a:endParaRPr/>
          </a:p>
        </p:txBody>
      </p:sp>
      <p:sp>
        <p:nvSpPr>
          <p:cNvPr id="122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Tested Use Case: Create User Rainy Day</a:t>
            </a:r>
            <a:endParaRPr/>
          </a:p>
          <a:p>
            <a:r>
              <a:rPr lang="en-US" sz="2600">
                <a:latin typeface="Arial"/>
              </a:rPr>
              <a:t>Purpose:</a:t>
            </a:r>
            <a:endParaRPr/>
          </a:p>
          <a:p>
            <a:r>
              <a:rPr lang="en-US" sz="2600">
                <a:latin typeface="Arial"/>
              </a:rPr>
              <a:t>Validate that users are able to create new users under company account. Validate that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users are notified when duplicating information at moment of user creation.</a:t>
            </a:r>
            <a:endParaRPr/>
          </a:p>
          <a:p>
            <a:r>
              <a:rPr lang="en-US" sz="2600">
                <a:latin typeface="Arial"/>
              </a:rPr>
              <a:t>Test Setup Environment:</a:t>
            </a:r>
            <a:endParaRPr/>
          </a:p>
          <a:p>
            <a:r>
              <a:rPr lang="en-US" sz="2600">
                <a:latin typeface="Arial"/>
              </a:rPr>
              <a:t>Tested on production environment. Link: </a:t>
            </a:r>
            <a:r>
              <a:rPr lang="en-US" sz="2600">
                <a:latin typeface="Arial"/>
              </a:rPr>
              <a:t>http://ibless.io</a:t>
            </a:r>
            <a:endParaRPr/>
          </a:p>
          <a:p>
            <a:r>
              <a:rPr lang="en-US" sz="2600">
                <a:latin typeface="Arial"/>
              </a:rPr>
              <a:t>Test Input(s):</a:t>
            </a:r>
            <a:endParaRPr/>
          </a:p>
          <a:p>
            <a:r>
              <a:rPr lang="en-US" sz="2600">
                <a:latin typeface="Arial"/>
              </a:rPr>
              <a:t>username: newuser123</a:t>
            </a:r>
            <a:endParaRPr/>
          </a:p>
          <a:p>
            <a:r>
              <a:rPr lang="en-US" sz="2600">
                <a:latin typeface="Arial"/>
              </a:rPr>
              <a:t>firstname: newuser123</a:t>
            </a:r>
            <a:endParaRPr/>
          </a:p>
          <a:p>
            <a:r>
              <a:rPr lang="en-US" sz="2600">
                <a:latin typeface="Arial"/>
              </a:rPr>
              <a:t>lastname: new</a:t>
            </a:r>
            <a:endParaRPr/>
          </a:p>
          <a:p>
            <a:r>
              <a:rPr lang="en-US" sz="2600">
                <a:latin typeface="Arial"/>
              </a:rPr>
              <a:t>e-mail: </a:t>
            </a:r>
            <a:r>
              <a:rPr lang="en-US" sz="2600">
                <a:latin typeface="Arial"/>
              </a:rPr>
              <a:t>newuser123@gmail.com</a:t>
            </a:r>
            <a:endParaRPr/>
          </a:p>
          <a:p>
            <a:r>
              <a:rPr lang="en-US" sz="2600">
                <a:latin typeface="Arial"/>
              </a:rPr>
              <a:t>role: manager's</a:t>
            </a:r>
            <a:endParaRPr/>
          </a:p>
          <a:p>
            <a:r>
              <a:rPr lang="en-US" sz="2600">
                <a:latin typeface="Arial"/>
              </a:rPr>
              <a:t>parent: 1510</a:t>
            </a:r>
            <a:endParaRPr/>
          </a:p>
          <a:p>
            <a:r>
              <a:rPr lang="en-US" sz="2600">
                <a:latin typeface="Arial"/>
              </a:rPr>
              <a:t>address: 123</a:t>
            </a:r>
            <a:endParaRPr/>
          </a:p>
          <a:p>
            <a:r>
              <a:rPr lang="en-US" sz="2600">
                <a:latin typeface="Arial"/>
              </a:rPr>
              <a:t>phone: 1234567899</a:t>
            </a:r>
            <a:endParaRPr/>
          </a:p>
          <a:p>
            <a:r>
              <a:rPr lang="en-US" sz="2600">
                <a:latin typeface="Arial"/>
              </a:rPr>
              <a:t>Expected Output(s):</a:t>
            </a:r>
            <a:endParaRPr/>
          </a:p>
          <a:p>
            <a:r>
              <a:rPr lang="en-US" sz="2600">
                <a:latin typeface="Arial"/>
              </a:rPr>
              <a:t>User is not created. Current user is notified that there is duplication of unique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information.</a:t>
            </a:r>
            <a:endParaRPr/>
          </a:p>
          <a:p>
            <a:r>
              <a:rPr lang="en-US" sz="2600">
                <a:latin typeface="Arial"/>
              </a:rPr>
              <a:t>Actual Output(s):</a:t>
            </a:r>
            <a:endParaRPr/>
          </a:p>
          <a:p>
            <a:r>
              <a:rPr lang="en-US" sz="2600">
                <a:latin typeface="Arial"/>
              </a:rPr>
              <a:t>User is not created. Current user is notified that there is duplication of unique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information. (TEST PASSED)</a:t>
            </a:r>
            <a:endParaRPr/>
          </a:p>
        </p:txBody>
      </p:sp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Test Cases</a:t>
            </a:r>
            <a:endParaRPr/>
          </a:p>
        </p:txBody>
      </p:sp>
      <p:sp>
        <p:nvSpPr>
          <p:cNvPr id="124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     </a:t>
            </a:r>
            <a:r>
              <a:rPr lang="en-US" sz="2600">
                <a:latin typeface="Arial"/>
              </a:rPr>
              <a:t>Tested Use Case: Analytics Sunny Day</a:t>
            </a:r>
            <a:endParaRPr/>
          </a:p>
          <a:p>
            <a:r>
              <a:rPr lang="en-US" sz="2600">
                <a:latin typeface="Arial"/>
              </a:rPr>
              <a:t>Purpose:</a:t>
            </a:r>
            <a:endParaRPr/>
          </a:p>
          <a:p>
            <a:r>
              <a:rPr lang="en-US" sz="2600">
                <a:latin typeface="Arial"/>
              </a:rPr>
              <a:t>Validate that users can filter information by inputting filtering constraints.</a:t>
            </a:r>
            <a:endParaRPr/>
          </a:p>
          <a:p>
            <a:r>
              <a:rPr lang="en-US" sz="2600">
                <a:latin typeface="Arial"/>
              </a:rPr>
              <a:t>Validate that if users input invalid constraints no filtering takes place.</a:t>
            </a:r>
            <a:endParaRPr/>
          </a:p>
          <a:p>
            <a:r>
              <a:rPr lang="en-US" sz="2600">
                <a:latin typeface="Arial"/>
              </a:rPr>
              <a:t>Test Setup Environment:</a:t>
            </a:r>
            <a:endParaRPr/>
          </a:p>
          <a:p>
            <a:r>
              <a:rPr lang="en-US" sz="2600">
                <a:latin typeface="Arial"/>
              </a:rPr>
              <a:t>Tested on production environment.</a:t>
            </a:r>
            <a:endParaRPr/>
          </a:p>
          <a:p>
            <a:r>
              <a:rPr lang="en-US" sz="2600">
                <a:latin typeface="Arial"/>
              </a:rPr>
              <a:t>Test Input(s):</a:t>
            </a:r>
            <a:endParaRPr/>
          </a:p>
          <a:p>
            <a:r>
              <a:rPr lang="en-US" sz="2600">
                <a:latin typeface="Arial"/>
              </a:rPr>
              <a:t>avg. spl from 0 to 150</a:t>
            </a:r>
            <a:endParaRPr/>
          </a:p>
          <a:p>
            <a:r>
              <a:rPr lang="en-US" sz="2600">
                <a:latin typeface="Arial"/>
              </a:rPr>
              <a:t>Expected Output(s):</a:t>
            </a:r>
            <a:endParaRPr/>
          </a:p>
          <a:p>
            <a:r>
              <a:rPr lang="en-US" sz="2600">
                <a:latin typeface="Arial"/>
              </a:rPr>
              <a:t>Filtered information is displayed.</a:t>
            </a:r>
            <a:endParaRPr/>
          </a:p>
          <a:p>
            <a:r>
              <a:rPr lang="en-US" sz="2600">
                <a:latin typeface="Arial"/>
              </a:rPr>
              <a:t>Actual Output(s):</a:t>
            </a:r>
            <a:endParaRPr/>
          </a:p>
          <a:p>
            <a:r>
              <a:rPr lang="en-US" sz="2600">
                <a:latin typeface="Arial"/>
              </a:rPr>
              <a:t>     </a:t>
            </a:r>
            <a:r>
              <a:rPr lang="en-US" sz="2600">
                <a:latin typeface="Arial"/>
              </a:rPr>
              <a:t>Filtered information is displayed. (TEST PASSED)</a:t>
            </a:r>
            <a:endParaRPr/>
          </a:p>
        </p:txBody>
      </p:sp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Test Cases</a:t>
            </a:r>
            <a:endParaRPr/>
          </a:p>
        </p:txBody>
      </p:sp>
      <p:sp>
        <p:nvSpPr>
          <p:cNvPr id="126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     </a:t>
            </a:r>
            <a:r>
              <a:rPr lang="en-US" sz="2600">
                <a:latin typeface="Arial"/>
              </a:rPr>
              <a:t>Tested Use Case: Analytics Rainy Day</a:t>
            </a:r>
            <a:endParaRPr/>
          </a:p>
          <a:p>
            <a:r>
              <a:rPr lang="en-US" sz="2600">
                <a:latin typeface="Arial"/>
              </a:rPr>
              <a:t>Purpose:</a:t>
            </a:r>
            <a:endParaRPr/>
          </a:p>
          <a:p>
            <a:r>
              <a:rPr lang="en-US" sz="2600">
                <a:latin typeface="Arial"/>
              </a:rPr>
              <a:t>Validate that users can filter information by inputting filtering constraints.</a:t>
            </a:r>
            <a:endParaRPr/>
          </a:p>
          <a:p>
            <a:r>
              <a:rPr lang="en-US" sz="2600">
                <a:latin typeface="Arial"/>
              </a:rPr>
              <a:t>Validate that if users input invalid constraints no filtering takes place.</a:t>
            </a:r>
            <a:endParaRPr/>
          </a:p>
          <a:p>
            <a:r>
              <a:rPr lang="en-US" sz="2600">
                <a:latin typeface="Arial"/>
              </a:rPr>
              <a:t>Test Setup Environment:</a:t>
            </a:r>
            <a:endParaRPr/>
          </a:p>
          <a:p>
            <a:r>
              <a:rPr lang="en-US" sz="2600">
                <a:latin typeface="Arial"/>
              </a:rPr>
              <a:t>Tested on production environment.</a:t>
            </a:r>
            <a:endParaRPr/>
          </a:p>
          <a:p>
            <a:r>
              <a:rPr lang="en-US" sz="2600">
                <a:latin typeface="Arial"/>
              </a:rPr>
              <a:t>Test Input(s):</a:t>
            </a:r>
            <a:endParaRPr/>
          </a:p>
          <a:p>
            <a:r>
              <a:rPr lang="en-US" sz="2600">
                <a:latin typeface="Arial"/>
              </a:rPr>
              <a:t>avg. spl from word to word2</a:t>
            </a:r>
            <a:endParaRPr/>
          </a:p>
          <a:p>
            <a:r>
              <a:rPr lang="en-US" sz="2600">
                <a:latin typeface="Arial"/>
              </a:rPr>
              <a:t>Expected Output(s):</a:t>
            </a:r>
            <a:endParaRPr/>
          </a:p>
          <a:p>
            <a:r>
              <a:rPr lang="en-US" sz="2600">
                <a:latin typeface="Arial"/>
              </a:rPr>
              <a:t>No constraint is applied.</a:t>
            </a:r>
            <a:endParaRPr/>
          </a:p>
          <a:p>
            <a:r>
              <a:rPr lang="en-US" sz="2600">
                <a:latin typeface="Arial"/>
              </a:rPr>
              <a:t>Actual Output(s):</a:t>
            </a:r>
            <a:endParaRPr/>
          </a:p>
          <a:p>
            <a:r>
              <a:rPr lang="en-US" sz="2600">
                <a:latin typeface="Arial"/>
              </a:rPr>
              <a:t>     </a:t>
            </a:r>
            <a:r>
              <a:rPr lang="en-US" sz="2600">
                <a:latin typeface="Arial"/>
              </a:rPr>
              <a:t>No constraint is applied. (TEST PASSED)</a:t>
            </a:r>
            <a:endParaRPr/>
          </a:p>
        </p:txBody>
      </p:sp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Project Management</a:t>
            </a:r>
            <a:endParaRPr/>
          </a:p>
        </p:txBody>
      </p:sp>
      <p:pic>
        <p:nvPicPr>
          <p:cNvPr id="84" name="" descr=""/>
          <p:cNvPicPr/>
          <p:nvPr/>
        </p:nvPicPr>
        <p:blipFill>
          <a:blip r:embed="rId1"/>
          <a:stretch/>
        </p:blipFill>
        <p:spPr>
          <a:xfrm>
            <a:off x="504000" y="2969640"/>
            <a:ext cx="9072000" cy="204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User Stories</a:t>
            </a:r>
            <a:endParaRPr/>
          </a:p>
        </p:txBody>
      </p:sp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1268640" y="1828800"/>
            <a:ext cx="7601040" cy="49435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User Stories</a:t>
            </a:r>
            <a:endParaRPr/>
          </a:p>
        </p:txBody>
      </p:sp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1280160" y="1933560"/>
            <a:ext cx="7581960" cy="49244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Use Case Diagram</a:t>
            </a:r>
            <a:endParaRPr/>
          </a:p>
        </p:txBody>
      </p:sp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2560320" y="1645920"/>
            <a:ext cx="4759200" cy="54864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Use Cases</a:t>
            </a:r>
            <a:endParaRPr/>
          </a:p>
        </p:txBody>
      </p:sp>
      <p:sp>
        <p:nvSpPr>
          <p:cNvPr id="92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Use case name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Create User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Participating actors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Master User/Subscriber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Flow of events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  1. The Master User accesses the “Create User” function of the website.</a:t>
            </a:r>
            <a:endParaRPr/>
          </a:p>
          <a:p>
            <a:r>
              <a:rPr lang="en-US" sz="2600">
                <a:latin typeface="Arial"/>
              </a:rPr>
              <a:t>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                      </a:t>
            </a:r>
            <a:r>
              <a:rPr lang="en-US" sz="2600">
                <a:latin typeface="Arial"/>
              </a:rPr>
              <a:t>2. iBLESS responds by presenting a form to the User.</a:t>
            </a:r>
            <a:endParaRPr/>
          </a:p>
          <a:p>
            <a:r>
              <a:rPr lang="en-US" sz="2600">
                <a:latin typeface="Arial"/>
              </a:rPr>
              <a:t>                                     </a:t>
            </a:r>
            <a:r>
              <a:rPr lang="en-US" sz="2600">
                <a:latin typeface="Arial"/>
              </a:rPr>
              <a:t>3. The Master User fills out the form by typing username, firstname, lastname, e-mail address, address, city, state, zip                                              code, cellphone number, parent, userType, employeeID, and jobTitle. The Master User clicks submit.</a:t>
            </a:r>
            <a:endParaRPr/>
          </a:p>
          <a:p>
            <a:r>
              <a:rPr lang="en-US" sz="2600">
                <a:latin typeface="Arial"/>
              </a:rPr>
              <a:t>                                     </a:t>
            </a:r>
            <a:r>
              <a:rPr lang="en-US" sz="2600">
                <a:latin typeface="Arial"/>
              </a:rPr>
              <a:t>4. iBLESS receives the information, validates it, and creates a user account under the Master User table and a user                                                  account under the general table. The table is refreshed so that the Master User can see the new user added.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Entry condition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   The Master User is inside the “Create User” function of the website, and has 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created a hierarchy in the “Create Table”                                       function of the website.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Exit condition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  The Master User sees the new user listed in the table.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Quality requirements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The new user is created in less than 2 seconds.</a:t>
            </a:r>
            <a:endParaRPr/>
          </a:p>
          <a:p>
            <a:endParaRPr/>
          </a:p>
          <a:p>
            <a:endParaRPr/>
          </a:p>
          <a:p>
            <a:r>
              <a:rPr b="1" lang="en-US" sz="1600">
                <a:latin typeface="Arial"/>
              </a:rPr>
              <a:t>User Story Card: #117</a:t>
            </a: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Use Case</a:t>
            </a:r>
            <a:endParaRPr/>
          </a:p>
        </p:txBody>
      </p:sp>
      <p:sp>
        <p:nvSpPr>
          <p:cNvPr id="94" name="TextShape 2"/>
          <p:cNvSpPr txBox="1"/>
          <p:nvPr/>
        </p:nvSpPr>
        <p:spPr>
          <a:xfrm>
            <a:off x="504000" y="1800000"/>
            <a:ext cx="907200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/>
          <a:p>
            <a:r>
              <a:rPr lang="en-US" sz="2600">
                <a:latin typeface="Arial"/>
              </a:rPr>
              <a:t>Use case name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View Data Using Analytics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Participating actors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Universal User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Flow of events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1. The Universal User accesses analytics.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2. iBLESS responds by presenting a form to the User.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3. The Universal User provides the username and password.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4. iBLESS responds by validating the information and presenting a form to the User.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5. The Master User clicks in the analytics label that they want to review.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6. iBLESS responds by presenting a form to the User.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   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7. The Master User types or clicks the filters to use in the query.</a:t>
            </a:r>
            <a:endParaRPr/>
          </a:p>
          <a:p>
            <a:r>
              <a:rPr lang="en-US" sz="2600">
                <a:latin typeface="Arial"/>
              </a:rPr>
              <a:t>                                   </a:t>
            </a:r>
            <a:r>
              <a:rPr lang="en-US" sz="2600">
                <a:latin typeface="Arial"/>
              </a:rPr>
              <a:t>8. iBLESS responds by showing all data available that fulfill the criteria provided by the User.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Entry condition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     The Universal User is inside the “Analytics” section of the system.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Exit condition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     The Universal User has reviewed all the information based on the filters.</a:t>
            </a:r>
            <a:endParaRPr/>
          </a:p>
          <a:p>
            <a:endParaRPr/>
          </a:p>
          <a:p>
            <a:r>
              <a:rPr lang="en-US" sz="2600">
                <a:latin typeface="Arial"/>
              </a:rPr>
              <a:t>Quality requirements</a:t>
            </a:r>
            <a:r>
              <a:rPr lang="en-US" sz="2600">
                <a:latin typeface="Arial"/>
              </a:rPr>
              <a:t>	</a:t>
            </a:r>
            <a:r>
              <a:rPr lang="en-US" sz="2600">
                <a:latin typeface="Arial"/>
              </a:rPr>
              <a:t>The queries are attractive and responsive.</a:t>
            </a:r>
            <a:endParaRPr/>
          </a:p>
          <a:p>
            <a:endParaRPr/>
          </a:p>
          <a:p>
            <a:pPr>
              <a:lnSpc>
                <a:spcPct val="150000"/>
              </a:lnSpc>
            </a:pPr>
            <a:r>
              <a:rPr b="1" lang="en-US" sz="1600">
                <a:latin typeface="Arial"/>
              </a:rPr>
              <a:t>User Story Card: #118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576000"/>
            <a:ext cx="7200000" cy="72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r>
              <a:rPr lang="en-US" sz="3390">
                <a:latin typeface="Arial"/>
              </a:rPr>
              <a:t>Sequence Diagrams</a:t>
            </a:r>
            <a:endParaRPr/>
          </a:p>
        </p:txBody>
      </p:sp>
      <p:pic>
        <p:nvPicPr>
          <p:cNvPr id="96" name="" descr=""/>
          <p:cNvPicPr/>
          <p:nvPr/>
        </p:nvPicPr>
        <p:blipFill>
          <a:blip r:embed="rId1"/>
          <a:stretch/>
        </p:blipFill>
        <p:spPr>
          <a:xfrm>
            <a:off x="1173240" y="2194560"/>
            <a:ext cx="7819560" cy="460116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