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32918400" cy="43891200"/>
  <p:notesSz cx="6858000" cy="9144000"/>
  <p:defaultTextStyle>
    <a:defPPr>
      <a:defRPr lang="en-US"/>
    </a:defPPr>
    <a:lvl1pPr algn="l" rtl="0" fontAlgn="base">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1pPr>
    <a:lvl2pPr marL="457200" algn="l" rtl="0" fontAlgn="base">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2pPr>
    <a:lvl3pPr marL="914400" algn="l" rtl="0" fontAlgn="base">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3pPr>
    <a:lvl4pPr marL="1371600" algn="l" rtl="0" fontAlgn="base">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4pPr>
    <a:lvl5pPr marL="1828800" algn="l" rtl="0" fontAlgn="base">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3824">
          <p15:clr>
            <a:srgbClr val="A4A3A4"/>
          </p15:clr>
        </p15:guide>
        <p15:guide id="2" pos="10368">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inal" initials="F" lastIdx="1" clrIdx="0">
    <p:extLst>
      <p:ext uri="{19B8F6BF-5375-455C-9EA6-DF929625EA0E}">
        <p15:presenceInfo xmlns:p15="http://schemas.microsoft.com/office/powerpoint/2012/main" userId="Final"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5" d="100"/>
          <a:sy n="75" d="100"/>
        </p:scale>
        <p:origin x="-8478" y="-9306"/>
      </p:cViewPr>
      <p:guideLst>
        <p:guide orient="horz" pos="13824"/>
        <p:guide pos="1036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476012D8-EDE2-401B-BFA4-09AD376B5E76}" type="datetime1">
              <a:rPr lang="en-US" altLang="en-US"/>
              <a:pPr/>
              <a:t>4/27/2015</a:t>
            </a:fld>
            <a:endParaRPr lang="en-US" altLang="en-US"/>
          </a:p>
        </p:txBody>
      </p:sp>
      <p:sp>
        <p:nvSpPr>
          <p:cNvPr id="4" name="Slide Image Placeholder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74DF62D3-3BF6-4DA0-9B85-C883597FEF41}" type="slidenum">
              <a:rPr lang="en-US" altLang="en-US"/>
              <a:pPr/>
              <a:t>‹#›</a:t>
            </a:fld>
            <a:endParaRPr lang="en-US" altLang="en-US"/>
          </a:p>
        </p:txBody>
      </p:sp>
    </p:spTree>
    <p:extLst>
      <p:ext uri="{BB962C8B-B14F-4D97-AF65-F5344CB8AC3E}">
        <p14:creationId xmlns:p14="http://schemas.microsoft.com/office/powerpoint/2010/main" val="112916736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ea typeface="ＭＳ Ｐゴシック" panose="020B0600070205080204" pitchFamily="34" charset="-128"/>
            </a:endParaRPr>
          </a:p>
        </p:txBody>
      </p:sp>
      <p:sp>
        <p:nvSpPr>
          <p:cNvPr id="153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8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8400">
                <a:solidFill>
                  <a:schemeClr val="tx1"/>
                </a:solidFill>
                <a:latin typeface="Arial" panose="020B0604020202020204" pitchFamily="34" charset="0"/>
                <a:ea typeface="ＭＳ Ｐゴシック" panose="020B0600070205080204" pitchFamily="34" charset="-128"/>
              </a:defRPr>
            </a:lvl2pPr>
            <a:lvl3pPr eaLnBrk="0" hangingPunct="0">
              <a:defRPr sz="8400">
                <a:solidFill>
                  <a:schemeClr val="tx1"/>
                </a:solidFill>
                <a:latin typeface="Arial" panose="020B0604020202020204" pitchFamily="34" charset="0"/>
                <a:ea typeface="ＭＳ Ｐゴシック" panose="020B0600070205080204" pitchFamily="34" charset="-128"/>
              </a:defRPr>
            </a:lvl3pPr>
            <a:lvl4pPr eaLnBrk="0" hangingPunct="0">
              <a:defRPr sz="8400">
                <a:solidFill>
                  <a:schemeClr val="tx1"/>
                </a:solidFill>
                <a:latin typeface="Arial" panose="020B0604020202020204" pitchFamily="34" charset="0"/>
                <a:ea typeface="ＭＳ Ｐゴシック" panose="020B0600070205080204" pitchFamily="34" charset="-128"/>
              </a:defRPr>
            </a:lvl4pPr>
            <a:lvl5pPr eaLnBrk="0" hangingPunct="0">
              <a:defRPr sz="8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fld id="{6356FD75-5DB1-4FF5-81C9-0E6B27C485F4}" type="slidenum">
              <a:rPr lang="en-US" altLang="en-US" sz="1200"/>
              <a:pPr eaLnBrk="1" hangingPunct="1"/>
              <a:t>1</a:t>
            </a:fld>
            <a:endParaRPr lang="en-US" altLang="en-US" sz="1200"/>
          </a:p>
        </p:txBody>
      </p:sp>
    </p:spTree>
    <p:extLst>
      <p:ext uri="{BB962C8B-B14F-4D97-AF65-F5344CB8AC3E}">
        <p14:creationId xmlns:p14="http://schemas.microsoft.com/office/powerpoint/2010/main" val="422002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9358" y="13635321"/>
            <a:ext cx="27979687" cy="9408459"/>
          </a:xfrm>
        </p:spPr>
        <p:txBody>
          <a:bodyPr/>
          <a:lstStyle/>
          <a:p>
            <a:r>
              <a:rPr lang="en-US" smtClean="0"/>
              <a:t>Click to edit Master title style</a:t>
            </a:r>
            <a:endParaRPr lang="en-US"/>
          </a:p>
        </p:txBody>
      </p:sp>
      <p:sp>
        <p:nvSpPr>
          <p:cNvPr id="3" name="Subtitle 2"/>
          <p:cNvSpPr>
            <a:spLocks noGrp="1"/>
          </p:cNvSpPr>
          <p:nvPr>
            <p:ph type="subTitle" idx="1"/>
          </p:nvPr>
        </p:nvSpPr>
        <p:spPr>
          <a:xfrm>
            <a:off x="4937523" y="24872579"/>
            <a:ext cx="23043356" cy="11214847"/>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79E1978F-8EBB-4256-B647-B7E6AEA03BFB}" type="slidenum">
              <a:rPr lang="en-US" altLang="en-US"/>
              <a:pPr/>
              <a:t>‹#›</a:t>
            </a:fld>
            <a:endParaRPr lang="en-US" altLang="en-US"/>
          </a:p>
        </p:txBody>
      </p:sp>
    </p:spTree>
    <p:extLst>
      <p:ext uri="{BB962C8B-B14F-4D97-AF65-F5344CB8AC3E}">
        <p14:creationId xmlns:p14="http://schemas.microsoft.com/office/powerpoint/2010/main" val="39993485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1D6FFFF1-C5C9-441A-A7EF-CD9BB4D26C3C}" type="slidenum">
              <a:rPr lang="en-US" altLang="en-US"/>
              <a:pPr/>
              <a:t>‹#›</a:t>
            </a:fld>
            <a:endParaRPr lang="en-US" altLang="en-US"/>
          </a:p>
        </p:txBody>
      </p:sp>
    </p:spTree>
    <p:extLst>
      <p:ext uri="{BB962C8B-B14F-4D97-AF65-F5344CB8AC3E}">
        <p14:creationId xmlns:p14="http://schemas.microsoft.com/office/powerpoint/2010/main" val="23254539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866079" y="1757084"/>
            <a:ext cx="7406878" cy="37450059"/>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645446" y="1757084"/>
            <a:ext cx="22106335" cy="3745005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C6ED8FA4-26F5-46AB-A6DF-462A656D778F}" type="slidenum">
              <a:rPr lang="en-US" altLang="en-US"/>
              <a:pPr/>
              <a:t>‹#›</a:t>
            </a:fld>
            <a:endParaRPr lang="en-US" altLang="en-US"/>
          </a:p>
        </p:txBody>
      </p:sp>
    </p:spTree>
    <p:extLst>
      <p:ext uri="{BB962C8B-B14F-4D97-AF65-F5344CB8AC3E}">
        <p14:creationId xmlns:p14="http://schemas.microsoft.com/office/powerpoint/2010/main" val="12814421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E29BF174-3E7E-4EB7-86DC-01520CF37585}" type="slidenum">
              <a:rPr lang="en-US" altLang="en-US"/>
              <a:pPr/>
              <a:t>‹#›</a:t>
            </a:fld>
            <a:endParaRPr lang="en-US" altLang="en-US"/>
          </a:p>
        </p:txBody>
      </p:sp>
    </p:spTree>
    <p:extLst>
      <p:ext uri="{BB962C8B-B14F-4D97-AF65-F5344CB8AC3E}">
        <p14:creationId xmlns:p14="http://schemas.microsoft.com/office/powerpoint/2010/main" val="12542945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600326" y="28205210"/>
            <a:ext cx="27980878" cy="871593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2600326" y="18604007"/>
            <a:ext cx="27980878" cy="96012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FB70473B-34D7-4A7F-AA42-BA5A0C74A87B}" type="slidenum">
              <a:rPr lang="en-US" altLang="en-US"/>
              <a:pPr/>
              <a:t>‹#›</a:t>
            </a:fld>
            <a:endParaRPr lang="en-US" altLang="en-US"/>
          </a:p>
        </p:txBody>
      </p:sp>
    </p:spTree>
    <p:extLst>
      <p:ext uri="{BB962C8B-B14F-4D97-AF65-F5344CB8AC3E}">
        <p14:creationId xmlns:p14="http://schemas.microsoft.com/office/powerpoint/2010/main" val="7422245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645445"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6516352"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C53AB415-9519-4B4B-89ED-46DBBCFB9E51}" type="slidenum">
              <a:rPr lang="en-US" altLang="en-US"/>
              <a:pPr/>
              <a:t>‹#›</a:t>
            </a:fld>
            <a:endParaRPr lang="en-US" altLang="en-US"/>
          </a:p>
        </p:txBody>
      </p:sp>
    </p:spTree>
    <p:extLst>
      <p:ext uri="{BB962C8B-B14F-4D97-AF65-F5344CB8AC3E}">
        <p14:creationId xmlns:p14="http://schemas.microsoft.com/office/powerpoint/2010/main" val="36884677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645444" y="9825318"/>
            <a:ext cx="14544676"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645444" y="13919949"/>
            <a:ext cx="14544676"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6722328" y="9825318"/>
            <a:ext cx="14550628"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6722328" y="13919949"/>
            <a:ext cx="14550628"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fld id="{698C4509-B004-4CDD-819B-8FC16169B372}" type="slidenum">
              <a:rPr lang="en-US" altLang="en-US"/>
              <a:pPr/>
              <a:t>‹#›</a:t>
            </a:fld>
            <a:endParaRPr lang="en-US" altLang="en-US"/>
          </a:p>
        </p:txBody>
      </p:sp>
    </p:spTree>
    <p:extLst>
      <p:ext uri="{BB962C8B-B14F-4D97-AF65-F5344CB8AC3E}">
        <p14:creationId xmlns:p14="http://schemas.microsoft.com/office/powerpoint/2010/main" val="23900893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BD58D169-A46A-48CE-8C4F-71CCDC85E479}" type="slidenum">
              <a:rPr lang="en-US" altLang="en-US"/>
              <a:pPr/>
              <a:t>‹#›</a:t>
            </a:fld>
            <a:endParaRPr lang="en-US" altLang="en-US"/>
          </a:p>
        </p:txBody>
      </p:sp>
    </p:spTree>
    <p:extLst>
      <p:ext uri="{BB962C8B-B14F-4D97-AF65-F5344CB8AC3E}">
        <p14:creationId xmlns:p14="http://schemas.microsoft.com/office/powerpoint/2010/main" val="394143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fld id="{F284F24F-F4F4-4AB5-A133-04B9E25D6C72}" type="slidenum">
              <a:rPr lang="en-US" altLang="en-US"/>
              <a:pPr/>
              <a:t>‹#›</a:t>
            </a:fld>
            <a:endParaRPr lang="en-US" altLang="en-US"/>
          </a:p>
        </p:txBody>
      </p:sp>
    </p:spTree>
    <p:extLst>
      <p:ext uri="{BB962C8B-B14F-4D97-AF65-F5344CB8AC3E}">
        <p14:creationId xmlns:p14="http://schemas.microsoft.com/office/powerpoint/2010/main" val="31786463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445" y="1748118"/>
            <a:ext cx="10829926" cy="7436224"/>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12870656" y="1748118"/>
            <a:ext cx="18402300" cy="374590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645445" y="9184341"/>
            <a:ext cx="10829926" cy="300228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38F77503-3E9C-482A-B422-8D5F5642CBF0}" type="slidenum">
              <a:rPr lang="en-US" altLang="en-US"/>
              <a:pPr/>
              <a:t>‹#›</a:t>
            </a:fld>
            <a:endParaRPr lang="en-US" altLang="en-US"/>
          </a:p>
        </p:txBody>
      </p:sp>
    </p:spTree>
    <p:extLst>
      <p:ext uri="{BB962C8B-B14F-4D97-AF65-F5344CB8AC3E}">
        <p14:creationId xmlns:p14="http://schemas.microsoft.com/office/powerpoint/2010/main" val="18979543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51999" y="30724289"/>
            <a:ext cx="19751278" cy="362622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6451999" y="3922059"/>
            <a:ext cx="19751278" cy="263338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451999" y="34350512"/>
            <a:ext cx="19751278" cy="5152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B4E2E41D-18FA-4E71-9008-389890AC2CE0}" type="slidenum">
              <a:rPr lang="en-US" altLang="en-US"/>
              <a:pPr/>
              <a:t>‹#›</a:t>
            </a:fld>
            <a:endParaRPr lang="en-US" altLang="en-US"/>
          </a:p>
        </p:txBody>
      </p:sp>
    </p:spTree>
    <p:extLst>
      <p:ext uri="{BB962C8B-B14F-4D97-AF65-F5344CB8AC3E}">
        <p14:creationId xmlns:p14="http://schemas.microsoft.com/office/powerpoint/2010/main" val="10713891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646238" y="1757363"/>
            <a:ext cx="29627512"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ctr" anchorCtr="0" compatLnSpc="1">
            <a:prstTxWarp prst="textNoShape">
              <a:avLst/>
            </a:prstTxWarp>
          </a:bodyPr>
          <a:lstStyle/>
          <a:p>
            <a:pPr lvl="0"/>
            <a:r>
              <a:rPr lang="en-US" altLang="en-US" smtClean="0"/>
              <a:t>Haga clic para cambiar el estilo de título	</a:t>
            </a:r>
          </a:p>
        </p:txBody>
      </p:sp>
      <p:sp>
        <p:nvSpPr>
          <p:cNvPr id="1027" name="Rectangle 3"/>
          <p:cNvSpPr>
            <a:spLocks noGrp="1" noChangeArrowheads="1"/>
          </p:cNvSpPr>
          <p:nvPr>
            <p:ph type="body" idx="1"/>
          </p:nvPr>
        </p:nvSpPr>
        <p:spPr bwMode="auto">
          <a:xfrm>
            <a:off x="1646238" y="10242550"/>
            <a:ext cx="29627512" cy="2896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t" anchorCtr="0" compatLnSpc="1">
            <a:prstTxWarp prst="textNoShape">
              <a:avLst/>
            </a:prstTxWarp>
          </a:bodyPr>
          <a:lstStyle/>
          <a:p>
            <a:pPr lvl="0"/>
            <a:r>
              <a:rPr lang="en-US" altLang="en-US" smtClean="0"/>
              <a:t>Haga clic para modificar el estilo de texto del patrón</a:t>
            </a:r>
          </a:p>
          <a:p>
            <a:pPr lvl="1"/>
            <a:r>
              <a:rPr lang="en-US" altLang="en-US" smtClean="0"/>
              <a:t>Segundo nivel</a:t>
            </a:r>
          </a:p>
          <a:p>
            <a:pPr lvl="2"/>
            <a:r>
              <a:rPr lang="en-US" altLang="en-US" smtClean="0"/>
              <a:t>Tercer nivel</a:t>
            </a:r>
          </a:p>
          <a:p>
            <a:pPr lvl="3"/>
            <a:r>
              <a:rPr lang="en-US" altLang="en-US" smtClean="0"/>
              <a:t>Cuarto nivel</a:t>
            </a:r>
          </a:p>
          <a:p>
            <a:pPr lvl="4"/>
            <a:r>
              <a:rPr lang="en-US" altLang="en-US" smtClean="0"/>
              <a:t>Quinto nivel</a:t>
            </a:r>
          </a:p>
        </p:txBody>
      </p:sp>
      <p:sp>
        <p:nvSpPr>
          <p:cNvPr id="1028" name="Rectangle 4"/>
          <p:cNvSpPr>
            <a:spLocks noGrp="1" noChangeArrowheads="1"/>
          </p:cNvSpPr>
          <p:nvPr>
            <p:ph type="dt" sz="half" idx="2"/>
          </p:nvPr>
        </p:nvSpPr>
        <p:spPr bwMode="auto">
          <a:xfrm>
            <a:off x="1644650" y="39968488"/>
            <a:ext cx="7681913"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defRPr sz="6600">
                <a:latin typeface="Arial" charset="0"/>
                <a:ea typeface="+mn-ea"/>
                <a:cs typeface="+mn-cs"/>
              </a:defRPr>
            </a:lvl1pPr>
          </a:lstStyle>
          <a:p>
            <a:pPr>
              <a:defRPr/>
            </a:pPr>
            <a:endParaRPr lang="en-US"/>
          </a:p>
        </p:txBody>
      </p:sp>
      <p:sp>
        <p:nvSpPr>
          <p:cNvPr id="1029" name="Rectangle 5"/>
          <p:cNvSpPr>
            <a:spLocks noGrp="1" noChangeArrowheads="1"/>
          </p:cNvSpPr>
          <p:nvPr>
            <p:ph type="ftr" sz="quarter" idx="3"/>
          </p:nvPr>
        </p:nvSpPr>
        <p:spPr bwMode="auto">
          <a:xfrm>
            <a:off x="11247438" y="39968488"/>
            <a:ext cx="104251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a:defRPr sz="6600">
                <a:latin typeface="Arial" charset="0"/>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23591838" y="39968488"/>
            <a:ext cx="76819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a:defRPr sz="6600"/>
            </a:lvl1pPr>
          </a:lstStyle>
          <a:p>
            <a:fld id="{120E1397-7740-447F-AC9F-D92A0335266D}"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284663" rtl="0" eaLnBrk="0" fontAlgn="base" hangingPunct="0">
        <a:spcBef>
          <a:spcPct val="0"/>
        </a:spcBef>
        <a:spcAft>
          <a:spcPct val="0"/>
        </a:spcAft>
        <a:defRPr sz="20600">
          <a:solidFill>
            <a:schemeClr val="tx2"/>
          </a:solidFill>
          <a:latin typeface="+mj-lt"/>
          <a:ea typeface="ＭＳ Ｐゴシック" charset="-128"/>
          <a:cs typeface="ＭＳ Ｐゴシック" charset="-128"/>
        </a:defRPr>
      </a:lvl1pPr>
      <a:lvl2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2pPr>
      <a:lvl3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3pPr>
      <a:lvl4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4pPr>
      <a:lvl5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5pPr>
      <a:lvl6pPr marL="457200" algn="ctr" defTabSz="4284663" rtl="0" fontAlgn="base">
        <a:spcBef>
          <a:spcPct val="0"/>
        </a:spcBef>
        <a:spcAft>
          <a:spcPct val="0"/>
        </a:spcAft>
        <a:defRPr sz="20600">
          <a:solidFill>
            <a:schemeClr val="tx2"/>
          </a:solidFill>
          <a:latin typeface="Arial" charset="0"/>
        </a:defRPr>
      </a:lvl6pPr>
      <a:lvl7pPr marL="914400" algn="ctr" defTabSz="4284663" rtl="0" fontAlgn="base">
        <a:spcBef>
          <a:spcPct val="0"/>
        </a:spcBef>
        <a:spcAft>
          <a:spcPct val="0"/>
        </a:spcAft>
        <a:defRPr sz="20600">
          <a:solidFill>
            <a:schemeClr val="tx2"/>
          </a:solidFill>
          <a:latin typeface="Arial" charset="0"/>
        </a:defRPr>
      </a:lvl7pPr>
      <a:lvl8pPr marL="1371600" algn="ctr" defTabSz="4284663" rtl="0" fontAlgn="base">
        <a:spcBef>
          <a:spcPct val="0"/>
        </a:spcBef>
        <a:spcAft>
          <a:spcPct val="0"/>
        </a:spcAft>
        <a:defRPr sz="20600">
          <a:solidFill>
            <a:schemeClr val="tx2"/>
          </a:solidFill>
          <a:latin typeface="Arial" charset="0"/>
        </a:defRPr>
      </a:lvl8pPr>
      <a:lvl9pPr marL="1828800" algn="ctr" defTabSz="4284663" rtl="0" fontAlgn="base">
        <a:spcBef>
          <a:spcPct val="0"/>
        </a:spcBef>
        <a:spcAft>
          <a:spcPct val="0"/>
        </a:spcAft>
        <a:defRPr sz="20600">
          <a:solidFill>
            <a:schemeClr val="tx2"/>
          </a:solidFill>
          <a:latin typeface="Arial" charset="0"/>
        </a:defRPr>
      </a:lvl9pPr>
    </p:titleStyle>
    <p:bodyStyle>
      <a:lvl1pPr marL="1606550" indent="-1606550" algn="l" defTabSz="4284663" rtl="0" eaLnBrk="0" fontAlgn="base" hangingPunct="0">
        <a:spcBef>
          <a:spcPct val="20000"/>
        </a:spcBef>
        <a:spcAft>
          <a:spcPct val="0"/>
        </a:spcAft>
        <a:buChar char="•"/>
        <a:defRPr sz="15000">
          <a:solidFill>
            <a:schemeClr val="tx1"/>
          </a:solidFill>
          <a:latin typeface="+mn-lt"/>
          <a:ea typeface="ＭＳ Ｐゴシック" charset="-128"/>
          <a:cs typeface="ＭＳ Ｐゴシック" charset="-128"/>
        </a:defRPr>
      </a:lvl1pPr>
      <a:lvl2pPr marL="3481388" indent="-1339850" algn="l" defTabSz="4284663" rtl="0" eaLnBrk="0" fontAlgn="base" hangingPunct="0">
        <a:spcBef>
          <a:spcPct val="20000"/>
        </a:spcBef>
        <a:spcAft>
          <a:spcPct val="0"/>
        </a:spcAft>
        <a:buChar char="–"/>
        <a:defRPr sz="13100">
          <a:solidFill>
            <a:schemeClr val="tx1"/>
          </a:solidFill>
          <a:latin typeface="+mn-lt"/>
          <a:ea typeface="ＭＳ Ｐゴシック" charset="-128"/>
        </a:defRPr>
      </a:lvl2pPr>
      <a:lvl3pPr marL="5356225" indent="-1071563" algn="l" defTabSz="4284663" rtl="0" eaLnBrk="0" fontAlgn="base" hangingPunct="0">
        <a:spcBef>
          <a:spcPct val="20000"/>
        </a:spcBef>
        <a:spcAft>
          <a:spcPct val="0"/>
        </a:spcAft>
        <a:buChar char="•"/>
        <a:defRPr sz="11200">
          <a:solidFill>
            <a:schemeClr val="tx1"/>
          </a:solidFill>
          <a:latin typeface="+mn-lt"/>
          <a:ea typeface="ＭＳ Ｐゴシック" charset="-128"/>
        </a:defRPr>
      </a:lvl3pPr>
      <a:lvl4pPr marL="7497763"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4pPr>
      <a:lvl5pPr marL="9640888"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5pPr>
      <a:lvl6pPr marL="10098088" indent="-1071563" algn="l" defTabSz="4284663" rtl="0" fontAlgn="base">
        <a:spcBef>
          <a:spcPct val="20000"/>
        </a:spcBef>
        <a:spcAft>
          <a:spcPct val="0"/>
        </a:spcAft>
        <a:buChar char="»"/>
        <a:defRPr sz="9400">
          <a:solidFill>
            <a:schemeClr val="tx1"/>
          </a:solidFill>
          <a:latin typeface="+mn-lt"/>
        </a:defRPr>
      </a:lvl6pPr>
      <a:lvl7pPr marL="10555288" indent="-1071563" algn="l" defTabSz="4284663" rtl="0" fontAlgn="base">
        <a:spcBef>
          <a:spcPct val="20000"/>
        </a:spcBef>
        <a:spcAft>
          <a:spcPct val="0"/>
        </a:spcAft>
        <a:buChar char="»"/>
        <a:defRPr sz="9400">
          <a:solidFill>
            <a:schemeClr val="tx1"/>
          </a:solidFill>
          <a:latin typeface="+mn-lt"/>
        </a:defRPr>
      </a:lvl7pPr>
      <a:lvl8pPr marL="11012488" indent="-1071563" algn="l" defTabSz="4284663" rtl="0" fontAlgn="base">
        <a:spcBef>
          <a:spcPct val="20000"/>
        </a:spcBef>
        <a:spcAft>
          <a:spcPct val="0"/>
        </a:spcAft>
        <a:buChar char="»"/>
        <a:defRPr sz="9400">
          <a:solidFill>
            <a:schemeClr val="tx1"/>
          </a:solidFill>
          <a:latin typeface="+mn-lt"/>
        </a:defRPr>
      </a:lvl8pPr>
      <a:lvl9pPr marL="11469688" indent="-1071563" algn="l" defTabSz="4284663" rtl="0" fontAlgn="base">
        <a:spcBef>
          <a:spcPct val="20000"/>
        </a:spcBef>
        <a:spcAft>
          <a:spcPct val="0"/>
        </a:spcAft>
        <a:buChar char="»"/>
        <a:defRPr sz="9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3" Type="http://schemas.openxmlformats.org/officeDocument/2006/relationships/image" Target="../media/image1.png"/><Relationship Id="rId21" Type="http://schemas.openxmlformats.org/officeDocument/2006/relationships/image" Target="../media/image19.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 Type="http://schemas.openxmlformats.org/officeDocument/2006/relationships/notesSlide" Target="../notesSlides/notesSlide1.xml"/><Relationship Id="rId16" Type="http://schemas.openxmlformats.org/officeDocument/2006/relationships/image" Target="../media/image14.png"/><Relationship Id="rId20"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8.png"/><Relationship Id="rId19" Type="http://schemas.openxmlformats.org/officeDocument/2006/relationships/image" Target="../media/image17.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Text Box 5"/>
          <p:cNvSpPr txBox="1">
            <a:spLocks noChangeArrowheads="1"/>
          </p:cNvSpPr>
          <p:nvPr/>
        </p:nvSpPr>
        <p:spPr bwMode="auto">
          <a:xfrm>
            <a:off x="5791200" y="2257425"/>
            <a:ext cx="21336000" cy="432016"/>
          </a:xfrm>
          <a:prstGeom prst="rect">
            <a:avLst/>
          </a:prstGeom>
          <a:noFill/>
          <a:ln w="9525">
            <a:noFill/>
            <a:miter lim="800000"/>
            <a:headEnd/>
            <a:tailEnd/>
          </a:ln>
          <a:effectLst/>
        </p:spPr>
        <p:txBody>
          <a:bodyPr lIns="98655" tIns="49327" rIns="98655" bIns="49327">
            <a:spAutoFit/>
          </a:bodyPr>
          <a:lstStyle>
            <a:lvl1pPr defTabSz="985838" eaLnBrk="0" hangingPunct="0">
              <a:defRPr sz="8400">
                <a:solidFill>
                  <a:schemeClr val="tx1"/>
                </a:solidFill>
                <a:latin typeface="Arial" panose="020B0604020202020204" pitchFamily="34" charset="0"/>
                <a:ea typeface="ＭＳ Ｐゴシック" panose="020B0600070205080204" pitchFamily="34" charset="-128"/>
              </a:defRPr>
            </a:lvl1pPr>
            <a:lvl2pPr marL="37931725" indent="-37474525" defTabSz="985838" eaLnBrk="0" hangingPunct="0">
              <a:defRPr sz="8400">
                <a:solidFill>
                  <a:schemeClr val="tx1"/>
                </a:solidFill>
                <a:latin typeface="Arial" panose="020B0604020202020204" pitchFamily="34" charset="0"/>
                <a:ea typeface="ＭＳ Ｐゴシック" panose="020B0600070205080204" pitchFamily="34" charset="-128"/>
              </a:defRPr>
            </a:lvl2pPr>
            <a:lvl3pPr eaLnBrk="0" hangingPunct="0">
              <a:defRPr sz="8400">
                <a:solidFill>
                  <a:schemeClr val="tx1"/>
                </a:solidFill>
                <a:latin typeface="Arial" panose="020B0604020202020204" pitchFamily="34" charset="0"/>
                <a:ea typeface="ＭＳ Ｐゴシック" panose="020B0600070205080204" pitchFamily="34" charset="-128"/>
              </a:defRPr>
            </a:lvl3pPr>
            <a:lvl4pPr eaLnBrk="0" hangingPunct="0">
              <a:defRPr sz="8400">
                <a:solidFill>
                  <a:schemeClr val="tx1"/>
                </a:solidFill>
                <a:latin typeface="Arial" panose="020B0604020202020204" pitchFamily="34" charset="0"/>
                <a:ea typeface="ＭＳ Ｐゴシック" panose="020B0600070205080204" pitchFamily="34" charset="-128"/>
              </a:defRPr>
            </a:lvl4pPr>
            <a:lvl5pPr eaLnBrk="0" hangingPunct="0">
              <a:defRPr sz="8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30000"/>
              </a:lnSpc>
              <a:spcBef>
                <a:spcPct val="50000"/>
              </a:spcBef>
            </a:pPr>
            <a:r>
              <a:rPr lang="en-US" altLang="en-US" sz="7200" b="1" dirty="0">
                <a:effectLst>
                  <a:outerShdw blurRad="38100" dist="38100" dir="2700000" algn="tl">
                    <a:srgbClr val="C0C0C0"/>
                  </a:outerShdw>
                </a:effectLst>
                <a:latin typeface="Times New Roman" panose="02020603050405020304" pitchFamily="18" charset="0"/>
              </a:rPr>
              <a:t>Senior Project, </a:t>
            </a:r>
            <a:r>
              <a:rPr lang="en-US" altLang="en-US" sz="7200" b="1" dirty="0" smtClean="0">
                <a:effectLst>
                  <a:outerShdw blurRad="38100" dist="38100" dir="2700000" algn="tl">
                    <a:srgbClr val="C0C0C0"/>
                  </a:outerShdw>
                </a:effectLst>
                <a:latin typeface="Times New Roman" panose="02020603050405020304" pitchFamily="18" charset="0"/>
              </a:rPr>
              <a:t>2015, Spring</a:t>
            </a:r>
            <a:endParaRPr lang="en-US" altLang="en-US" sz="7200" dirty="0">
              <a:latin typeface="Times New Roman" panose="02020603050405020304" pitchFamily="18" charset="0"/>
            </a:endParaRPr>
          </a:p>
        </p:txBody>
      </p:sp>
      <p:sp>
        <p:nvSpPr>
          <p:cNvPr id="14339" name="Text Box 12"/>
          <p:cNvSpPr txBox="1">
            <a:spLocks noChangeArrowheads="1"/>
          </p:cNvSpPr>
          <p:nvPr/>
        </p:nvSpPr>
        <p:spPr bwMode="auto">
          <a:xfrm>
            <a:off x="6567488" y="2743200"/>
            <a:ext cx="19797712" cy="2452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655" tIns="49327" rIns="98655" bIns="49327">
            <a:spAutoFit/>
          </a:bodyPr>
          <a:lstStyle>
            <a:lvl1pPr defTabSz="985838" eaLnBrk="0" hangingPunct="0">
              <a:defRPr sz="8400">
                <a:solidFill>
                  <a:schemeClr val="tx1"/>
                </a:solidFill>
                <a:latin typeface="Arial" panose="020B0604020202020204" pitchFamily="34" charset="0"/>
                <a:ea typeface="ＭＳ Ｐゴシック" panose="020B0600070205080204" pitchFamily="34" charset="-128"/>
              </a:defRPr>
            </a:lvl1pPr>
            <a:lvl2pPr marL="37931725" indent="-37474525" defTabSz="985838" eaLnBrk="0" hangingPunct="0">
              <a:defRPr sz="8400">
                <a:solidFill>
                  <a:schemeClr val="tx1"/>
                </a:solidFill>
                <a:latin typeface="Arial" panose="020B0604020202020204" pitchFamily="34" charset="0"/>
                <a:ea typeface="ＭＳ Ｐゴシック" panose="020B0600070205080204" pitchFamily="34" charset="-128"/>
              </a:defRPr>
            </a:lvl2pPr>
            <a:lvl3pPr eaLnBrk="0" hangingPunct="0">
              <a:defRPr sz="8400">
                <a:solidFill>
                  <a:schemeClr val="tx1"/>
                </a:solidFill>
                <a:latin typeface="Arial" panose="020B0604020202020204" pitchFamily="34" charset="0"/>
                <a:ea typeface="ＭＳ Ｐゴシック" panose="020B0600070205080204" pitchFamily="34" charset="-128"/>
              </a:defRPr>
            </a:lvl3pPr>
            <a:lvl4pPr eaLnBrk="0" hangingPunct="0">
              <a:defRPr sz="8400">
                <a:solidFill>
                  <a:schemeClr val="tx1"/>
                </a:solidFill>
                <a:latin typeface="Arial" panose="020B0604020202020204" pitchFamily="34" charset="0"/>
                <a:ea typeface="ＭＳ Ｐゴシック" panose="020B0600070205080204" pitchFamily="34" charset="-128"/>
              </a:defRPr>
            </a:lvl4pPr>
            <a:lvl5pPr eaLnBrk="0" hangingPunct="0">
              <a:defRPr sz="8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4800" b="1" dirty="0" smtClean="0">
                <a:solidFill>
                  <a:srgbClr val="3333CC"/>
                </a:solidFill>
              </a:rPr>
              <a:t>Mobile Judge</a:t>
            </a:r>
            <a:endParaRPr lang="en-US" altLang="en-US" sz="4800" b="1" dirty="0">
              <a:solidFill>
                <a:srgbClr val="3333CC"/>
              </a:solidFill>
            </a:endParaRPr>
          </a:p>
          <a:p>
            <a:pPr algn="ctr" eaLnBrk="1" hangingPunct="1"/>
            <a:r>
              <a:rPr lang="en-US" altLang="en-US" sz="3500" b="1" dirty="0" smtClean="0">
                <a:solidFill>
                  <a:srgbClr val="3333CC"/>
                </a:solidFill>
              </a:rPr>
              <a:t>Student: </a:t>
            </a:r>
            <a:r>
              <a:rPr lang="en-US" altLang="en-US" sz="3500" dirty="0" smtClean="0">
                <a:solidFill>
                  <a:srgbClr val="3333CC"/>
                </a:solidFill>
              </a:rPr>
              <a:t>Filip </a:t>
            </a:r>
            <a:r>
              <a:rPr lang="en-US" altLang="en-US" sz="3500" dirty="0" err="1" smtClean="0">
                <a:solidFill>
                  <a:srgbClr val="3333CC"/>
                </a:solidFill>
              </a:rPr>
              <a:t>Panovski</a:t>
            </a:r>
            <a:r>
              <a:rPr lang="en-US" altLang="en-US" sz="3500" dirty="0" smtClean="0">
                <a:solidFill>
                  <a:srgbClr val="3333CC"/>
                </a:solidFill>
              </a:rPr>
              <a:t>, </a:t>
            </a:r>
            <a:r>
              <a:rPr lang="en-US" altLang="en-US" sz="3500" dirty="0">
                <a:solidFill>
                  <a:srgbClr val="3333CC"/>
                </a:solidFill>
              </a:rPr>
              <a:t>Florida International University</a:t>
            </a:r>
          </a:p>
          <a:p>
            <a:pPr algn="ctr" eaLnBrk="1" hangingPunct="1"/>
            <a:r>
              <a:rPr lang="en-US" altLang="en-US" sz="3500" b="1" dirty="0">
                <a:solidFill>
                  <a:srgbClr val="3333CC"/>
                </a:solidFill>
              </a:rPr>
              <a:t>Mentor:</a:t>
            </a:r>
            <a:r>
              <a:rPr lang="en-US" altLang="en-US" sz="3500" b="1" i="1" dirty="0">
                <a:solidFill>
                  <a:srgbClr val="3333CC"/>
                </a:solidFill>
              </a:rPr>
              <a:t> </a:t>
            </a:r>
            <a:r>
              <a:rPr lang="en-US" altLang="en-US" sz="3500" i="1" dirty="0" err="1" smtClean="0">
                <a:solidFill>
                  <a:srgbClr val="3333CC"/>
                </a:solidFill>
              </a:rPr>
              <a:t>Masoud</a:t>
            </a:r>
            <a:r>
              <a:rPr lang="en-US" altLang="en-US" sz="3500" i="1" dirty="0" smtClean="0">
                <a:solidFill>
                  <a:srgbClr val="3333CC"/>
                </a:solidFill>
              </a:rPr>
              <a:t> </a:t>
            </a:r>
            <a:r>
              <a:rPr lang="en-US" altLang="en-US" sz="3500" i="1" dirty="0" err="1" smtClean="0">
                <a:solidFill>
                  <a:srgbClr val="3333CC"/>
                </a:solidFill>
              </a:rPr>
              <a:t>Sadjadi</a:t>
            </a:r>
            <a:r>
              <a:rPr lang="en-US" altLang="ja-JP" sz="3500" dirty="0" smtClean="0">
                <a:solidFill>
                  <a:srgbClr val="3333CC"/>
                </a:solidFill>
              </a:rPr>
              <a:t>,</a:t>
            </a:r>
            <a:r>
              <a:rPr lang="en-US" altLang="ja-JP" sz="3500" i="1" dirty="0" smtClean="0">
                <a:solidFill>
                  <a:srgbClr val="3333CC"/>
                </a:solidFill>
              </a:rPr>
              <a:t> FIU</a:t>
            </a:r>
            <a:r>
              <a:rPr lang="en-US" altLang="ja-JP" sz="3500" dirty="0" smtClean="0">
                <a:solidFill>
                  <a:srgbClr val="3333CC"/>
                </a:solidFill>
              </a:rPr>
              <a:t> </a:t>
            </a:r>
            <a:endParaRPr lang="en-US" altLang="ja-JP" sz="3500" dirty="0">
              <a:solidFill>
                <a:srgbClr val="3333CC"/>
              </a:solidFill>
            </a:endParaRPr>
          </a:p>
          <a:p>
            <a:pPr algn="ctr" eaLnBrk="1" hangingPunct="1"/>
            <a:r>
              <a:rPr lang="en-US" altLang="en-US" sz="3500" b="1" dirty="0">
                <a:solidFill>
                  <a:srgbClr val="3333CC"/>
                </a:solidFill>
              </a:rPr>
              <a:t>Instructor:</a:t>
            </a:r>
            <a:r>
              <a:rPr lang="en-US" altLang="en-US" sz="3500" b="1" i="1" dirty="0">
                <a:solidFill>
                  <a:srgbClr val="3333CC"/>
                </a:solidFill>
              </a:rPr>
              <a:t> </a:t>
            </a:r>
            <a:r>
              <a:rPr lang="en-US" altLang="en-US" sz="3500" dirty="0" err="1">
                <a:solidFill>
                  <a:srgbClr val="3333CC"/>
                </a:solidFill>
              </a:rPr>
              <a:t>Masoud</a:t>
            </a:r>
            <a:r>
              <a:rPr lang="en-US" altLang="en-US" sz="3500" dirty="0">
                <a:solidFill>
                  <a:srgbClr val="3333CC"/>
                </a:solidFill>
              </a:rPr>
              <a:t> </a:t>
            </a:r>
            <a:r>
              <a:rPr lang="en-US" altLang="en-US" sz="3500" dirty="0" err="1">
                <a:solidFill>
                  <a:srgbClr val="3333CC"/>
                </a:solidFill>
              </a:rPr>
              <a:t>Sadjadi</a:t>
            </a:r>
            <a:r>
              <a:rPr lang="en-US" altLang="en-US" sz="3500" dirty="0">
                <a:solidFill>
                  <a:srgbClr val="3333CC"/>
                </a:solidFill>
              </a:rPr>
              <a:t>, Florida International University</a:t>
            </a:r>
          </a:p>
        </p:txBody>
      </p:sp>
      <p:sp>
        <p:nvSpPr>
          <p:cNvPr id="14340" name="Text Box 72"/>
          <p:cNvSpPr txBox="1">
            <a:spLocks noChangeArrowheads="1"/>
          </p:cNvSpPr>
          <p:nvPr/>
        </p:nvSpPr>
        <p:spPr bwMode="auto">
          <a:xfrm>
            <a:off x="1281291" y="42405197"/>
            <a:ext cx="30632400" cy="1022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0">
                <a:solidFill>
                  <a:srgbClr val="000000"/>
                </a:solidFill>
                <a:miter lim="800000"/>
                <a:headEnd/>
                <a:tailEnd/>
              </a14:hiddenLine>
            </a:ext>
          </a:extLst>
        </p:spPr>
        <p:txBody>
          <a:bodyPr lIns="98655" tIns="49327" rIns="98655" bIns="49327">
            <a:spAutoFit/>
          </a:bodyPr>
          <a:lstStyle>
            <a:lvl1pPr marL="493713" indent="-493713" defTabSz="985838" eaLnBrk="0" hangingPunct="0">
              <a:defRPr sz="8400">
                <a:solidFill>
                  <a:schemeClr val="tx1"/>
                </a:solidFill>
                <a:latin typeface="Arial" panose="020B0604020202020204" pitchFamily="34" charset="0"/>
                <a:ea typeface="ＭＳ Ｐゴシック" panose="020B0600070205080204" pitchFamily="34" charset="-128"/>
              </a:defRPr>
            </a:lvl1pPr>
            <a:lvl2pPr marL="37931725" indent="-37474525" defTabSz="985838" eaLnBrk="0" hangingPunct="0">
              <a:defRPr sz="8400">
                <a:solidFill>
                  <a:schemeClr val="tx1"/>
                </a:solidFill>
                <a:latin typeface="Arial" panose="020B0604020202020204" pitchFamily="34" charset="0"/>
                <a:ea typeface="ＭＳ Ｐゴシック" panose="020B0600070205080204" pitchFamily="34" charset="-128"/>
              </a:defRPr>
            </a:lvl2pPr>
            <a:lvl3pPr eaLnBrk="0" hangingPunct="0">
              <a:defRPr sz="8400">
                <a:solidFill>
                  <a:schemeClr val="tx1"/>
                </a:solidFill>
                <a:latin typeface="Arial" panose="020B0604020202020204" pitchFamily="34" charset="0"/>
                <a:ea typeface="ＭＳ Ｐゴシック" panose="020B0600070205080204" pitchFamily="34" charset="-128"/>
              </a:defRPr>
            </a:lvl3pPr>
            <a:lvl4pPr eaLnBrk="0" hangingPunct="0">
              <a:defRPr sz="8400">
                <a:solidFill>
                  <a:schemeClr val="tx1"/>
                </a:solidFill>
                <a:latin typeface="Arial" panose="020B0604020202020204" pitchFamily="34" charset="0"/>
                <a:ea typeface="ＭＳ Ｐゴシック" panose="020B0600070205080204" pitchFamily="34" charset="-128"/>
              </a:defRPr>
            </a:lvl4pPr>
            <a:lvl5pPr eaLnBrk="0" hangingPunct="0">
              <a:defRPr sz="8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buClr>
                <a:srgbClr val="3333CC"/>
              </a:buClr>
            </a:pPr>
            <a:r>
              <a:rPr lang="en-US" altLang="en-US" sz="3000" dirty="0" smtClean="0"/>
              <a:t>The material presented in this poster is based upon the work of the students who worked on the previous iterations of the Mobile Judge application. I wish to also thank my </a:t>
            </a:r>
            <a:r>
              <a:rPr lang="en-US" altLang="en-US" sz="3000" dirty="0" smtClean="0"/>
              <a:t>family and my friends, </a:t>
            </a:r>
            <a:r>
              <a:rPr lang="en-US" altLang="en-US" sz="3000" dirty="0" smtClean="0"/>
              <a:t>for supporting me through all these years, and the College of Engineering and Computing for enabling this amazing experience.</a:t>
            </a:r>
            <a:endParaRPr lang="en-US" altLang="en-US" sz="3000" dirty="0"/>
          </a:p>
        </p:txBody>
      </p:sp>
      <p:sp>
        <p:nvSpPr>
          <p:cNvPr id="14341" name="Rectangle 18"/>
          <p:cNvSpPr>
            <a:spLocks noChangeArrowheads="1"/>
          </p:cNvSpPr>
          <p:nvPr/>
        </p:nvSpPr>
        <p:spPr bwMode="auto">
          <a:xfrm>
            <a:off x="914400" y="5486400"/>
            <a:ext cx="31089600" cy="35661600"/>
          </a:xfrm>
          <a:prstGeom prst="rect">
            <a:avLst/>
          </a:prstGeom>
          <a:noFill/>
          <a:ln w="63500">
            <a:solidFill>
              <a:srgbClr val="0033CC"/>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8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8400">
                <a:solidFill>
                  <a:schemeClr val="tx1"/>
                </a:solidFill>
                <a:latin typeface="Arial" panose="020B0604020202020204" pitchFamily="34" charset="0"/>
                <a:ea typeface="ＭＳ Ｐゴシック" panose="020B0600070205080204" pitchFamily="34" charset="-128"/>
              </a:defRPr>
            </a:lvl2pPr>
            <a:lvl3pPr eaLnBrk="0" hangingPunct="0">
              <a:defRPr sz="8400">
                <a:solidFill>
                  <a:schemeClr val="tx1"/>
                </a:solidFill>
                <a:latin typeface="Arial" panose="020B0604020202020204" pitchFamily="34" charset="0"/>
                <a:ea typeface="ＭＳ Ｐゴシック" panose="020B0600070205080204" pitchFamily="34" charset="-128"/>
              </a:defRPr>
            </a:lvl3pPr>
            <a:lvl4pPr eaLnBrk="0" hangingPunct="0">
              <a:defRPr sz="8400">
                <a:solidFill>
                  <a:schemeClr val="tx1"/>
                </a:solidFill>
                <a:latin typeface="Arial" panose="020B0604020202020204" pitchFamily="34" charset="0"/>
                <a:ea typeface="ＭＳ Ｐゴシック" panose="020B0600070205080204" pitchFamily="34" charset="-128"/>
              </a:defRPr>
            </a:lvl4pPr>
            <a:lvl5pPr eaLnBrk="0" hangingPunct="0">
              <a:defRPr sz="8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a:p>
        </p:txBody>
      </p:sp>
      <p:sp>
        <p:nvSpPr>
          <p:cNvPr id="215" name="Text Box 19"/>
          <p:cNvSpPr txBox="1">
            <a:spLocks noChangeArrowheads="1"/>
          </p:cNvSpPr>
          <p:nvPr/>
        </p:nvSpPr>
        <p:spPr bwMode="auto">
          <a:xfrm>
            <a:off x="4114800" y="5789613"/>
            <a:ext cx="5486400" cy="731837"/>
          </a:xfrm>
          <a:prstGeom prst="rect">
            <a:avLst/>
          </a:prstGeom>
          <a:solidFill>
            <a:schemeClr val="bg1"/>
          </a:solidFill>
          <a:ln w="12700">
            <a:solidFill>
              <a:srgbClr val="0033CC"/>
            </a:solidFill>
            <a:miter lim="800000"/>
            <a:headEnd/>
            <a:tailEnd/>
          </a:ln>
          <a:effectLst/>
        </p:spPr>
        <p:txBody>
          <a:bodyPr lIns="98655" tIns="49327" rIns="98655" bIns="49327">
            <a:spAutoFit/>
          </a:bodyPr>
          <a:lstStyle/>
          <a:p>
            <a:pPr algn="ctr" defTabSz="985838">
              <a:spcBef>
                <a:spcPct val="50000"/>
              </a:spcBef>
              <a:defRPr/>
            </a:pPr>
            <a:r>
              <a:rPr lang="en-US" sz="4100" b="1" dirty="0">
                <a:solidFill>
                  <a:srgbClr val="336699"/>
                </a:solidFill>
                <a:effectLst>
                  <a:outerShdw blurRad="38100" dist="38100" dir="2700000" algn="tl">
                    <a:srgbClr val="DDDDDD"/>
                  </a:outerShdw>
                </a:effectLst>
                <a:latin typeface="Arial" charset="0"/>
                <a:ea typeface="ＭＳ Ｐゴシック" charset="-128"/>
                <a:cs typeface="ＭＳ Ｐゴシック" charset="-128"/>
              </a:rPr>
              <a:t>Problem</a:t>
            </a:r>
          </a:p>
        </p:txBody>
      </p:sp>
      <p:sp>
        <p:nvSpPr>
          <p:cNvPr id="14343" name="Rectangle 18"/>
          <p:cNvSpPr>
            <a:spLocks noChangeArrowheads="1"/>
          </p:cNvSpPr>
          <p:nvPr/>
        </p:nvSpPr>
        <p:spPr bwMode="auto">
          <a:xfrm>
            <a:off x="914400" y="42062400"/>
            <a:ext cx="31089600" cy="1371600"/>
          </a:xfrm>
          <a:prstGeom prst="rect">
            <a:avLst/>
          </a:prstGeom>
          <a:noFill/>
          <a:ln w="63500">
            <a:solidFill>
              <a:srgbClr val="0033CC"/>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8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8400">
                <a:solidFill>
                  <a:schemeClr val="tx1"/>
                </a:solidFill>
                <a:latin typeface="Arial" panose="020B0604020202020204" pitchFamily="34" charset="0"/>
                <a:ea typeface="ＭＳ Ｐゴシック" panose="020B0600070205080204" pitchFamily="34" charset="-128"/>
              </a:defRPr>
            </a:lvl2pPr>
            <a:lvl3pPr eaLnBrk="0" hangingPunct="0">
              <a:defRPr sz="8400">
                <a:solidFill>
                  <a:schemeClr val="tx1"/>
                </a:solidFill>
                <a:latin typeface="Arial" panose="020B0604020202020204" pitchFamily="34" charset="0"/>
                <a:ea typeface="ＭＳ Ｐゴシック" panose="020B0600070205080204" pitchFamily="34" charset="-128"/>
              </a:defRPr>
            </a:lvl3pPr>
            <a:lvl4pPr eaLnBrk="0" hangingPunct="0">
              <a:defRPr sz="8400">
                <a:solidFill>
                  <a:schemeClr val="tx1"/>
                </a:solidFill>
                <a:latin typeface="Arial" panose="020B0604020202020204" pitchFamily="34" charset="0"/>
                <a:ea typeface="ＭＳ Ｐゴシック" panose="020B0600070205080204" pitchFamily="34" charset="-128"/>
              </a:defRPr>
            </a:lvl4pPr>
            <a:lvl5pPr eaLnBrk="0" hangingPunct="0">
              <a:defRPr sz="8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a:p>
        </p:txBody>
      </p:sp>
      <p:sp>
        <p:nvSpPr>
          <p:cNvPr id="217" name="Text Box 19"/>
          <p:cNvSpPr txBox="1">
            <a:spLocks noChangeArrowheads="1"/>
          </p:cNvSpPr>
          <p:nvPr/>
        </p:nvSpPr>
        <p:spPr bwMode="auto">
          <a:xfrm>
            <a:off x="1192213" y="41605200"/>
            <a:ext cx="4979987" cy="730250"/>
          </a:xfrm>
          <a:prstGeom prst="rect">
            <a:avLst/>
          </a:prstGeom>
          <a:solidFill>
            <a:schemeClr val="bg1"/>
          </a:solidFill>
          <a:ln w="12700">
            <a:solidFill>
              <a:srgbClr val="0033CC"/>
            </a:solidFill>
            <a:miter lim="800000"/>
            <a:headEnd/>
            <a:tailEnd/>
          </a:ln>
          <a:effectLst/>
        </p:spPr>
        <p:txBody>
          <a:bodyPr lIns="98655" tIns="49327" rIns="98655" bIns="49327">
            <a:spAutoFit/>
          </a:bodyPr>
          <a:lstStyle/>
          <a:p>
            <a:pPr algn="ctr" defTabSz="985838">
              <a:spcBef>
                <a:spcPct val="50000"/>
              </a:spcBef>
              <a:defRPr/>
            </a:pPr>
            <a:r>
              <a:rPr lang="en-US" sz="4100" b="1" dirty="0">
                <a:solidFill>
                  <a:srgbClr val="336699"/>
                </a:solidFill>
                <a:effectLst>
                  <a:outerShdw blurRad="38100" dist="38100" dir="2700000" algn="tl">
                    <a:srgbClr val="DDDDDD"/>
                  </a:outerShdw>
                </a:effectLst>
                <a:latin typeface="Arial" charset="0"/>
                <a:ea typeface="ＭＳ Ｐゴシック" charset="-128"/>
                <a:cs typeface="ＭＳ Ｐゴシック" charset="-128"/>
              </a:rPr>
              <a:t>Acknowledgement</a:t>
            </a:r>
          </a:p>
        </p:txBody>
      </p:sp>
      <p:sp>
        <p:nvSpPr>
          <p:cNvPr id="14353" name="Rectangle 6"/>
          <p:cNvSpPr>
            <a:spLocks noChangeArrowheads="1"/>
          </p:cNvSpPr>
          <p:nvPr/>
        </p:nvSpPr>
        <p:spPr bwMode="auto">
          <a:xfrm>
            <a:off x="15925800" y="446088"/>
            <a:ext cx="4724400" cy="1077912"/>
          </a:xfrm>
          <a:prstGeom prst="rect">
            <a:avLst/>
          </a:prstGeom>
          <a:noFill/>
          <a:ln w="9525">
            <a:noFill/>
            <a:miter lim="800000"/>
            <a:headEnd/>
            <a:tailEnd/>
          </a:ln>
        </p:spPr>
        <p:txBody>
          <a:bodyPr anchor="ctr">
            <a:spAutoFit/>
          </a:bodyPr>
          <a:lstStyle>
            <a:lvl1pPr eaLnBrk="0" hangingPunct="0">
              <a:defRPr sz="8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8400">
                <a:solidFill>
                  <a:schemeClr val="tx1"/>
                </a:solidFill>
                <a:latin typeface="Arial" panose="020B0604020202020204" pitchFamily="34" charset="0"/>
                <a:ea typeface="ＭＳ Ｐゴシック" panose="020B0600070205080204" pitchFamily="34" charset="-128"/>
              </a:defRPr>
            </a:lvl2pPr>
            <a:lvl3pPr eaLnBrk="0" hangingPunct="0">
              <a:defRPr sz="8400">
                <a:solidFill>
                  <a:schemeClr val="tx1"/>
                </a:solidFill>
                <a:latin typeface="Arial" panose="020B0604020202020204" pitchFamily="34" charset="0"/>
                <a:ea typeface="ＭＳ Ｐゴシック" panose="020B0600070205080204" pitchFamily="34" charset="-128"/>
              </a:defRPr>
            </a:lvl3pPr>
            <a:lvl4pPr eaLnBrk="0" hangingPunct="0">
              <a:defRPr sz="8400">
                <a:solidFill>
                  <a:schemeClr val="tx1"/>
                </a:solidFill>
                <a:latin typeface="Arial" panose="020B0604020202020204" pitchFamily="34" charset="0"/>
                <a:ea typeface="ＭＳ Ｐゴシック" panose="020B0600070205080204" pitchFamily="34" charset="-128"/>
              </a:defRPr>
            </a:lvl4pPr>
            <a:lvl5pPr eaLnBrk="0" hangingPunct="0">
              <a:defRPr sz="8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3200" b="1">
                <a:solidFill>
                  <a:schemeClr val="accent2"/>
                </a:solidFill>
              </a:rPr>
              <a:t>School of Computing &amp; Information Sciences</a:t>
            </a:r>
            <a:endParaRPr lang="en-US" altLang="en-US" sz="3200">
              <a:solidFill>
                <a:schemeClr val="accent2"/>
              </a:solidFill>
            </a:endParaRPr>
          </a:p>
        </p:txBody>
      </p:sp>
      <p:pic>
        <p:nvPicPr>
          <p:cNvPr id="14346" name="Picture 3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182600" y="381000"/>
            <a:ext cx="2630488"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 Box 19"/>
          <p:cNvSpPr txBox="1">
            <a:spLocks noChangeArrowheads="1"/>
          </p:cNvSpPr>
          <p:nvPr/>
        </p:nvSpPr>
        <p:spPr bwMode="auto">
          <a:xfrm>
            <a:off x="13716000" y="5792788"/>
            <a:ext cx="5486400" cy="731837"/>
          </a:xfrm>
          <a:prstGeom prst="rect">
            <a:avLst/>
          </a:prstGeom>
          <a:solidFill>
            <a:schemeClr val="bg1"/>
          </a:solidFill>
          <a:ln w="12700">
            <a:solidFill>
              <a:srgbClr val="0033CC"/>
            </a:solidFill>
            <a:miter lim="800000"/>
            <a:headEnd/>
            <a:tailEnd/>
          </a:ln>
          <a:effectLst/>
        </p:spPr>
        <p:txBody>
          <a:bodyPr lIns="98655" tIns="49327" rIns="98655" bIns="49327">
            <a:spAutoFit/>
          </a:bodyPr>
          <a:lstStyle/>
          <a:p>
            <a:pPr algn="ctr" defTabSz="985838">
              <a:spcBef>
                <a:spcPct val="50000"/>
              </a:spcBef>
              <a:defRPr/>
            </a:pPr>
            <a:r>
              <a:rPr lang="en-US" sz="4100" b="1" dirty="0">
                <a:solidFill>
                  <a:srgbClr val="336699"/>
                </a:solidFill>
                <a:effectLst>
                  <a:outerShdw blurRad="38100" dist="38100" dir="2700000" algn="tl">
                    <a:srgbClr val="DDDDDD"/>
                  </a:outerShdw>
                </a:effectLst>
                <a:latin typeface="Arial" charset="0"/>
                <a:ea typeface="ＭＳ Ｐゴシック" charset="-128"/>
                <a:cs typeface="ＭＳ Ｐゴシック" charset="-128"/>
              </a:rPr>
              <a:t>Current System</a:t>
            </a:r>
          </a:p>
        </p:txBody>
      </p:sp>
      <p:sp>
        <p:nvSpPr>
          <p:cNvPr id="35" name="Text Box 19"/>
          <p:cNvSpPr txBox="1">
            <a:spLocks noChangeArrowheads="1"/>
          </p:cNvSpPr>
          <p:nvPr/>
        </p:nvSpPr>
        <p:spPr bwMode="auto">
          <a:xfrm>
            <a:off x="23317200" y="5792788"/>
            <a:ext cx="5486400" cy="731837"/>
          </a:xfrm>
          <a:prstGeom prst="rect">
            <a:avLst/>
          </a:prstGeom>
          <a:solidFill>
            <a:schemeClr val="bg1"/>
          </a:solidFill>
          <a:ln w="12700">
            <a:solidFill>
              <a:srgbClr val="0033CC"/>
            </a:solidFill>
            <a:miter lim="800000"/>
            <a:headEnd/>
            <a:tailEnd/>
          </a:ln>
          <a:effectLst/>
        </p:spPr>
        <p:txBody>
          <a:bodyPr lIns="98655" tIns="49327" rIns="98655" bIns="49327">
            <a:spAutoFit/>
          </a:bodyPr>
          <a:lstStyle/>
          <a:p>
            <a:pPr algn="ctr" defTabSz="985838">
              <a:spcBef>
                <a:spcPct val="50000"/>
              </a:spcBef>
              <a:defRPr/>
            </a:pPr>
            <a:r>
              <a:rPr lang="en-US" sz="4100" b="1" dirty="0">
                <a:solidFill>
                  <a:srgbClr val="336699"/>
                </a:solidFill>
                <a:effectLst>
                  <a:outerShdw blurRad="38100" dist="38100" dir="2700000" algn="tl">
                    <a:srgbClr val="DDDDDD"/>
                  </a:outerShdw>
                </a:effectLst>
                <a:latin typeface="Arial" charset="0"/>
                <a:ea typeface="ＭＳ Ｐゴシック" charset="-128"/>
                <a:cs typeface="ＭＳ Ｐゴシック" charset="-128"/>
              </a:rPr>
              <a:t>Requirements</a:t>
            </a:r>
          </a:p>
        </p:txBody>
      </p:sp>
      <p:sp>
        <p:nvSpPr>
          <p:cNvPr id="36" name="Text Box 19"/>
          <p:cNvSpPr txBox="1">
            <a:spLocks noChangeArrowheads="1"/>
          </p:cNvSpPr>
          <p:nvPr/>
        </p:nvSpPr>
        <p:spPr bwMode="auto">
          <a:xfrm>
            <a:off x="4114800" y="17373600"/>
            <a:ext cx="5486400" cy="731838"/>
          </a:xfrm>
          <a:prstGeom prst="rect">
            <a:avLst/>
          </a:prstGeom>
          <a:solidFill>
            <a:schemeClr val="bg1"/>
          </a:solidFill>
          <a:ln w="12700">
            <a:solidFill>
              <a:srgbClr val="0033CC"/>
            </a:solidFill>
            <a:miter lim="800000"/>
            <a:headEnd/>
            <a:tailEnd/>
          </a:ln>
          <a:effectLst/>
        </p:spPr>
        <p:txBody>
          <a:bodyPr lIns="98655" tIns="49327" rIns="98655" bIns="49327">
            <a:spAutoFit/>
          </a:bodyPr>
          <a:lstStyle/>
          <a:p>
            <a:pPr algn="ctr" defTabSz="985838">
              <a:spcBef>
                <a:spcPct val="50000"/>
              </a:spcBef>
              <a:defRPr/>
            </a:pPr>
            <a:r>
              <a:rPr lang="en-US" sz="4100" b="1" dirty="0">
                <a:solidFill>
                  <a:srgbClr val="336699"/>
                </a:solidFill>
                <a:effectLst>
                  <a:outerShdw blurRad="38100" dist="38100" dir="2700000" algn="tl">
                    <a:srgbClr val="DDDDDD"/>
                  </a:outerShdw>
                </a:effectLst>
                <a:latin typeface="Arial" charset="0"/>
                <a:ea typeface="ＭＳ Ｐゴシック" charset="-128"/>
                <a:cs typeface="ＭＳ Ｐゴシック" charset="-128"/>
              </a:rPr>
              <a:t>System Design</a:t>
            </a:r>
          </a:p>
        </p:txBody>
      </p:sp>
      <p:sp>
        <p:nvSpPr>
          <p:cNvPr id="37" name="Text Box 19"/>
          <p:cNvSpPr txBox="1">
            <a:spLocks noChangeArrowheads="1"/>
          </p:cNvSpPr>
          <p:nvPr/>
        </p:nvSpPr>
        <p:spPr bwMode="auto">
          <a:xfrm>
            <a:off x="13716000" y="17373600"/>
            <a:ext cx="5486400" cy="731838"/>
          </a:xfrm>
          <a:prstGeom prst="rect">
            <a:avLst/>
          </a:prstGeom>
          <a:solidFill>
            <a:schemeClr val="bg1"/>
          </a:solidFill>
          <a:ln w="12700">
            <a:solidFill>
              <a:srgbClr val="0033CC"/>
            </a:solidFill>
            <a:miter lim="800000"/>
            <a:headEnd/>
            <a:tailEnd/>
          </a:ln>
          <a:effectLst/>
        </p:spPr>
        <p:txBody>
          <a:bodyPr lIns="98655" tIns="49327" rIns="98655" bIns="49327">
            <a:spAutoFit/>
          </a:bodyPr>
          <a:lstStyle/>
          <a:p>
            <a:pPr algn="ctr" defTabSz="985838">
              <a:spcBef>
                <a:spcPct val="50000"/>
              </a:spcBef>
              <a:defRPr/>
            </a:pPr>
            <a:r>
              <a:rPr lang="en-US" sz="4100" b="1" dirty="0">
                <a:solidFill>
                  <a:srgbClr val="336699"/>
                </a:solidFill>
                <a:effectLst>
                  <a:outerShdw blurRad="38100" dist="38100" dir="2700000" algn="tl">
                    <a:srgbClr val="DDDDDD"/>
                  </a:outerShdw>
                </a:effectLst>
                <a:latin typeface="Arial" charset="0"/>
                <a:ea typeface="ＭＳ Ｐゴシック" charset="-128"/>
                <a:cs typeface="ＭＳ Ｐゴシック" charset="-128"/>
              </a:rPr>
              <a:t>Object Design</a:t>
            </a:r>
          </a:p>
        </p:txBody>
      </p:sp>
      <p:sp>
        <p:nvSpPr>
          <p:cNvPr id="38" name="Text Box 19"/>
          <p:cNvSpPr txBox="1">
            <a:spLocks noChangeArrowheads="1"/>
          </p:cNvSpPr>
          <p:nvPr/>
        </p:nvSpPr>
        <p:spPr bwMode="auto">
          <a:xfrm>
            <a:off x="23317200" y="17373600"/>
            <a:ext cx="5486400" cy="731838"/>
          </a:xfrm>
          <a:prstGeom prst="rect">
            <a:avLst/>
          </a:prstGeom>
          <a:solidFill>
            <a:schemeClr val="bg1"/>
          </a:solidFill>
          <a:ln w="12700">
            <a:solidFill>
              <a:srgbClr val="0033CC"/>
            </a:solidFill>
            <a:miter lim="800000"/>
            <a:headEnd/>
            <a:tailEnd/>
          </a:ln>
          <a:effectLst/>
        </p:spPr>
        <p:txBody>
          <a:bodyPr lIns="98655" tIns="49327" rIns="98655" bIns="49327">
            <a:spAutoFit/>
          </a:bodyPr>
          <a:lstStyle/>
          <a:p>
            <a:pPr algn="ctr" defTabSz="985838">
              <a:spcBef>
                <a:spcPct val="50000"/>
              </a:spcBef>
              <a:defRPr/>
            </a:pPr>
            <a:r>
              <a:rPr lang="en-US" sz="4100" b="1" dirty="0">
                <a:solidFill>
                  <a:srgbClr val="336699"/>
                </a:solidFill>
                <a:effectLst>
                  <a:outerShdw blurRad="38100" dist="38100" dir="2700000" algn="tl">
                    <a:srgbClr val="DDDDDD"/>
                  </a:outerShdw>
                </a:effectLst>
                <a:latin typeface="Arial" charset="0"/>
                <a:ea typeface="ＭＳ Ｐゴシック" charset="-128"/>
                <a:cs typeface="ＭＳ Ｐゴシック" charset="-128"/>
              </a:rPr>
              <a:t>Implementation</a:t>
            </a:r>
          </a:p>
        </p:txBody>
      </p:sp>
      <p:sp>
        <p:nvSpPr>
          <p:cNvPr id="39" name="Text Box 19"/>
          <p:cNvSpPr txBox="1">
            <a:spLocks noChangeArrowheads="1"/>
          </p:cNvSpPr>
          <p:nvPr/>
        </p:nvSpPr>
        <p:spPr bwMode="auto">
          <a:xfrm>
            <a:off x="4114800" y="29260800"/>
            <a:ext cx="5486400" cy="731838"/>
          </a:xfrm>
          <a:prstGeom prst="rect">
            <a:avLst/>
          </a:prstGeom>
          <a:solidFill>
            <a:schemeClr val="bg1"/>
          </a:solidFill>
          <a:ln w="12700">
            <a:solidFill>
              <a:srgbClr val="0033CC"/>
            </a:solidFill>
            <a:miter lim="800000"/>
            <a:headEnd/>
            <a:tailEnd/>
          </a:ln>
          <a:effectLst/>
        </p:spPr>
        <p:txBody>
          <a:bodyPr lIns="98655" tIns="49327" rIns="98655" bIns="49327">
            <a:spAutoFit/>
          </a:bodyPr>
          <a:lstStyle/>
          <a:p>
            <a:pPr algn="ctr" defTabSz="985838">
              <a:spcBef>
                <a:spcPct val="50000"/>
              </a:spcBef>
              <a:defRPr/>
            </a:pPr>
            <a:r>
              <a:rPr lang="en-US" sz="4100" b="1" dirty="0">
                <a:solidFill>
                  <a:srgbClr val="336699"/>
                </a:solidFill>
                <a:effectLst>
                  <a:outerShdw blurRad="38100" dist="38100" dir="2700000" algn="tl">
                    <a:srgbClr val="DDDDDD"/>
                  </a:outerShdw>
                </a:effectLst>
                <a:latin typeface="Arial" charset="0"/>
                <a:ea typeface="ＭＳ Ｐゴシック" charset="-128"/>
                <a:cs typeface="ＭＳ Ｐゴシック" charset="-128"/>
              </a:rPr>
              <a:t>Verification</a:t>
            </a:r>
          </a:p>
        </p:txBody>
      </p:sp>
      <p:sp>
        <p:nvSpPr>
          <p:cNvPr id="40" name="Text Box 19"/>
          <p:cNvSpPr txBox="1">
            <a:spLocks noChangeArrowheads="1"/>
          </p:cNvSpPr>
          <p:nvPr/>
        </p:nvSpPr>
        <p:spPr bwMode="auto">
          <a:xfrm>
            <a:off x="13716000" y="29260800"/>
            <a:ext cx="5486400" cy="731838"/>
          </a:xfrm>
          <a:prstGeom prst="rect">
            <a:avLst/>
          </a:prstGeom>
          <a:solidFill>
            <a:schemeClr val="bg1"/>
          </a:solidFill>
          <a:ln w="12700">
            <a:solidFill>
              <a:srgbClr val="0033CC"/>
            </a:solidFill>
            <a:miter lim="800000"/>
            <a:headEnd/>
            <a:tailEnd/>
          </a:ln>
          <a:effectLst/>
        </p:spPr>
        <p:txBody>
          <a:bodyPr lIns="98655" tIns="49327" rIns="98655" bIns="49327">
            <a:spAutoFit/>
          </a:bodyPr>
          <a:lstStyle/>
          <a:p>
            <a:pPr algn="ctr" defTabSz="985838">
              <a:spcBef>
                <a:spcPct val="50000"/>
              </a:spcBef>
              <a:defRPr/>
            </a:pPr>
            <a:r>
              <a:rPr lang="en-US" sz="4100" b="1" dirty="0">
                <a:solidFill>
                  <a:srgbClr val="336699"/>
                </a:solidFill>
                <a:effectLst>
                  <a:outerShdw blurRad="38100" dist="38100" dir="2700000" algn="tl">
                    <a:srgbClr val="DDDDDD"/>
                  </a:outerShdw>
                </a:effectLst>
                <a:latin typeface="Arial" charset="0"/>
                <a:ea typeface="ＭＳ Ｐゴシック" charset="-128"/>
                <a:cs typeface="ＭＳ Ｐゴシック" charset="-128"/>
              </a:rPr>
              <a:t>Screenshots</a:t>
            </a:r>
          </a:p>
        </p:txBody>
      </p:sp>
      <p:sp>
        <p:nvSpPr>
          <p:cNvPr id="41" name="Text Box 19"/>
          <p:cNvSpPr txBox="1">
            <a:spLocks noChangeArrowheads="1"/>
          </p:cNvSpPr>
          <p:nvPr/>
        </p:nvSpPr>
        <p:spPr bwMode="auto">
          <a:xfrm>
            <a:off x="23317200" y="29260800"/>
            <a:ext cx="5486400" cy="731838"/>
          </a:xfrm>
          <a:prstGeom prst="rect">
            <a:avLst/>
          </a:prstGeom>
          <a:solidFill>
            <a:schemeClr val="bg1"/>
          </a:solidFill>
          <a:ln w="12700">
            <a:solidFill>
              <a:srgbClr val="0033CC"/>
            </a:solidFill>
            <a:miter lim="800000"/>
            <a:headEnd/>
            <a:tailEnd/>
          </a:ln>
          <a:effectLst/>
        </p:spPr>
        <p:txBody>
          <a:bodyPr lIns="98655" tIns="49327" rIns="98655" bIns="49327">
            <a:spAutoFit/>
          </a:bodyPr>
          <a:lstStyle/>
          <a:p>
            <a:pPr algn="ctr" defTabSz="985838">
              <a:spcBef>
                <a:spcPct val="50000"/>
              </a:spcBef>
              <a:defRPr/>
            </a:pPr>
            <a:r>
              <a:rPr lang="en-US" sz="4100" b="1" dirty="0">
                <a:solidFill>
                  <a:srgbClr val="336699"/>
                </a:solidFill>
                <a:effectLst>
                  <a:outerShdw blurRad="38100" dist="38100" dir="2700000" algn="tl">
                    <a:srgbClr val="DDDDDD"/>
                  </a:outerShdw>
                </a:effectLst>
                <a:latin typeface="Arial" charset="0"/>
                <a:ea typeface="ＭＳ Ｐゴシック" charset="-128"/>
                <a:cs typeface="ＭＳ Ｐゴシック" charset="-128"/>
              </a:rPr>
              <a:t>Summary</a:t>
            </a:r>
          </a:p>
        </p:txBody>
      </p:sp>
      <p:pic>
        <p:nvPicPr>
          <p:cNvPr id="21" name="Picture 2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936207" y="547959"/>
            <a:ext cx="3095625" cy="139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791200" y="2062271"/>
            <a:ext cx="3200400"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8" name="Picture 22" descr="https://cdn.tutsplus.com/mobile/uploads/legacy/27_SenchaTouchIntro/SenchaTouch_Preview.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00956" y="2015331"/>
            <a:ext cx="2381250" cy="238125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26060400" y="686594"/>
            <a:ext cx="1612900" cy="142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24"/>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9756100" y="686594"/>
            <a:ext cx="1600200" cy="1328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5"/>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6060400" y="3657482"/>
            <a:ext cx="2082800" cy="114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676400" y="6841440"/>
            <a:ext cx="9816281" cy="8956298"/>
          </a:xfrm>
          <a:prstGeom prst="rect">
            <a:avLst/>
          </a:prstGeom>
          <a:noFill/>
        </p:spPr>
        <p:txBody>
          <a:bodyPr wrap="square" rtlCol="0">
            <a:spAutoFit/>
          </a:bodyPr>
          <a:lstStyle/>
          <a:p>
            <a:pPr algn="just"/>
            <a:r>
              <a:rPr lang="en-US" sz="3600" dirty="0" smtClean="0"/>
              <a:t>Graduating students in the Computer Engineering college partake in a showcase event where they demonstrate and explain their software solution. These events are  attended by professionals and instructors in the field who are able to weigh in and give </a:t>
            </a:r>
            <a:r>
              <a:rPr lang="en-US" sz="3600" dirty="0"/>
              <a:t> </a:t>
            </a:r>
            <a:r>
              <a:rPr lang="en-US" sz="3600" dirty="0" smtClean="0"/>
              <a:t>feedback on students’ work and accomplishments. </a:t>
            </a:r>
          </a:p>
          <a:p>
            <a:pPr algn="just"/>
            <a:endParaRPr lang="en-US" sz="3600" dirty="0"/>
          </a:p>
          <a:p>
            <a:pPr algn="just"/>
            <a:r>
              <a:rPr lang="en-US" sz="3600" dirty="0" smtClean="0"/>
              <a:t>In an effort to provide a centralized platform that allows the course instructor to administer and invite Judges to the event – as well as expedite the process of grading students, </a:t>
            </a:r>
            <a:r>
              <a:rPr lang="en-US" sz="3600" i="1" dirty="0" smtClean="0"/>
              <a:t>Mobile Judge</a:t>
            </a:r>
            <a:r>
              <a:rPr lang="en-US" sz="3600" dirty="0" smtClean="0"/>
              <a:t> was created. Students, too, would be able to receive real-time updates of Judge grades and get feedback on their demo and presentation.</a:t>
            </a:r>
          </a:p>
        </p:txBody>
      </p:sp>
      <p:pic>
        <p:nvPicPr>
          <p:cNvPr id="14360" name="Picture 24" descr="https://pbs.twimg.com/profile_images/1845211191/SublimeText_Master_012312_icon.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9538612" y="3336875"/>
            <a:ext cx="1817688" cy="1817688"/>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1932211" y="6841440"/>
            <a:ext cx="8717989" cy="10064294"/>
          </a:xfrm>
          <a:prstGeom prst="rect">
            <a:avLst/>
          </a:prstGeom>
          <a:noFill/>
        </p:spPr>
        <p:txBody>
          <a:bodyPr wrap="square" rtlCol="0">
            <a:spAutoFit/>
          </a:bodyPr>
          <a:lstStyle/>
          <a:p>
            <a:r>
              <a:rPr lang="en-US" sz="3600" dirty="0" smtClean="0"/>
              <a:t>Currently , the administrator is unable to easily administer the event. Inviting judges is an arduous and error-prone process, and must be done – for the most part, manually. Grades must then be manually extracted from the application, and Judges are currently unable to be filtered based on specific, informative criteria.</a:t>
            </a:r>
          </a:p>
          <a:p>
            <a:endParaRPr lang="en-US" sz="3600" dirty="0"/>
          </a:p>
          <a:p>
            <a:r>
              <a:rPr lang="en-US" sz="3600" dirty="0" smtClean="0"/>
              <a:t>In addition, the system has several security concerns which could give an informed attacker leeway into accessing sensitive data, potentially allowing them to manipulate event information.</a:t>
            </a:r>
          </a:p>
          <a:p>
            <a:endParaRPr lang="en-US" sz="3600" dirty="0"/>
          </a:p>
          <a:p>
            <a:r>
              <a:rPr lang="en-US" sz="3600" dirty="0" smtClean="0"/>
              <a:t>A feasible alternative to the system does not currently exist.</a:t>
            </a:r>
            <a:endParaRPr lang="en-US" sz="3600" dirty="0"/>
          </a:p>
        </p:txBody>
      </p:sp>
      <p:sp>
        <p:nvSpPr>
          <p:cNvPr id="4" name="TextBox 3"/>
          <p:cNvSpPr txBox="1"/>
          <p:nvPr/>
        </p:nvSpPr>
        <p:spPr>
          <a:xfrm>
            <a:off x="21488400" y="6841440"/>
            <a:ext cx="9867900" cy="9510296"/>
          </a:xfrm>
          <a:prstGeom prst="rect">
            <a:avLst/>
          </a:prstGeom>
          <a:noFill/>
        </p:spPr>
        <p:txBody>
          <a:bodyPr wrap="square" rtlCol="0">
            <a:spAutoFit/>
          </a:bodyPr>
          <a:lstStyle/>
          <a:p>
            <a:r>
              <a:rPr lang="en-US" sz="3600" dirty="0" smtClean="0"/>
              <a:t>In order to help expedite the process of judging, the Mobile Judge application should allow:</a:t>
            </a:r>
          </a:p>
          <a:p>
            <a:endParaRPr lang="en-US" sz="3600" dirty="0"/>
          </a:p>
          <a:p>
            <a:pPr marL="571500" indent="-571500">
              <a:buFont typeface="Arial" panose="020B0604020202020204" pitchFamily="34" charset="0"/>
              <a:buChar char="•"/>
            </a:pPr>
            <a:r>
              <a:rPr lang="en-US" sz="3600" dirty="0" smtClean="0"/>
              <a:t>Importing of Judges directly into the application,</a:t>
            </a:r>
          </a:p>
          <a:p>
            <a:pPr marL="571500" indent="-571500">
              <a:buFont typeface="Arial" panose="020B0604020202020204" pitchFamily="34" charset="0"/>
              <a:buChar char="•"/>
            </a:pPr>
            <a:r>
              <a:rPr lang="en-US" sz="3600" dirty="0" smtClean="0"/>
              <a:t>Mass Invitations to all eligible Judges from the current or past semesters,</a:t>
            </a:r>
          </a:p>
          <a:p>
            <a:pPr marL="571500" indent="-571500">
              <a:buFont typeface="Arial" panose="020B0604020202020204" pitchFamily="34" charset="0"/>
              <a:buChar char="•"/>
            </a:pPr>
            <a:r>
              <a:rPr lang="en-US" sz="3600" dirty="0" smtClean="0"/>
              <a:t>A more </a:t>
            </a:r>
            <a:r>
              <a:rPr lang="en-US" sz="3600" smtClean="0"/>
              <a:t>flexible type-based </a:t>
            </a:r>
            <a:r>
              <a:rPr lang="en-US" sz="3600" dirty="0" smtClean="0"/>
              <a:t>differentiation of Judges based on past criteria,</a:t>
            </a:r>
          </a:p>
          <a:p>
            <a:pPr marL="571500" indent="-571500">
              <a:buFont typeface="Arial" panose="020B0604020202020204" pitchFamily="34" charset="0"/>
              <a:buChar char="•"/>
            </a:pPr>
            <a:r>
              <a:rPr lang="en-US" sz="3600" dirty="0" smtClean="0"/>
              <a:t>Addition and Deletion of Terms,</a:t>
            </a:r>
          </a:p>
          <a:p>
            <a:pPr marL="571500" indent="-571500">
              <a:buFont typeface="Arial" panose="020B0604020202020204" pitchFamily="34" charset="0"/>
              <a:buChar char="•"/>
            </a:pPr>
            <a:r>
              <a:rPr lang="en-US" sz="3600" dirty="0" smtClean="0"/>
              <a:t>Accepting and Rejecting all students’ grades simultaneously, as opposed to individually.</a:t>
            </a:r>
          </a:p>
          <a:p>
            <a:endParaRPr lang="en-US" sz="3600" dirty="0" smtClean="0"/>
          </a:p>
          <a:p>
            <a:r>
              <a:rPr lang="en-US" sz="3600" dirty="0" smtClean="0"/>
              <a:t>In addition, all security concerns found must be rectified and the database schema updated and normalized.</a:t>
            </a:r>
          </a:p>
          <a:p>
            <a:pPr marL="571500" indent="-571500">
              <a:buFont typeface="Arial" panose="020B0604020202020204" pitchFamily="34" charset="0"/>
              <a:buChar char="•"/>
            </a:pPr>
            <a:endParaRPr lang="en-US" sz="3600" dirty="0"/>
          </a:p>
        </p:txBody>
      </p:sp>
      <p:sp>
        <p:nvSpPr>
          <p:cNvPr id="5" name="TextBox 4"/>
          <p:cNvSpPr txBox="1"/>
          <p:nvPr/>
        </p:nvSpPr>
        <p:spPr>
          <a:xfrm>
            <a:off x="1676400" y="18500187"/>
            <a:ext cx="9816281" cy="4524315"/>
          </a:xfrm>
          <a:prstGeom prst="rect">
            <a:avLst/>
          </a:prstGeom>
          <a:noFill/>
        </p:spPr>
        <p:txBody>
          <a:bodyPr wrap="square" rtlCol="0">
            <a:spAutoFit/>
          </a:bodyPr>
          <a:lstStyle/>
          <a:p>
            <a:r>
              <a:rPr lang="en-US" sz="3600" dirty="0" smtClean="0"/>
              <a:t>The Mobile Judge application is powered by the multi-platform </a:t>
            </a:r>
            <a:r>
              <a:rPr lang="en-US" sz="3600" i="1" dirty="0" err="1" smtClean="0"/>
              <a:t>Sencha</a:t>
            </a:r>
            <a:r>
              <a:rPr lang="en-US" sz="3600" i="1" dirty="0" smtClean="0"/>
              <a:t> Touch</a:t>
            </a:r>
            <a:r>
              <a:rPr lang="en-US" sz="3600" dirty="0" smtClean="0"/>
              <a:t> JavaScript platform which provides an easy model-view-controller (MVC) design pattern. The model represents data and business logic; the view represents the presentation; the controllers accept input and allow for interaction between models and views.</a:t>
            </a:r>
            <a:endParaRPr lang="en-US" sz="3600" dirty="0"/>
          </a:p>
        </p:txBody>
      </p:sp>
      <p:sp>
        <p:nvSpPr>
          <p:cNvPr id="16" name="TextBox 15"/>
          <p:cNvSpPr txBox="1"/>
          <p:nvPr/>
        </p:nvSpPr>
        <p:spPr>
          <a:xfrm>
            <a:off x="22783800" y="18562638"/>
            <a:ext cx="3276600" cy="646331"/>
          </a:xfrm>
          <a:prstGeom prst="rect">
            <a:avLst/>
          </a:prstGeom>
          <a:noFill/>
        </p:spPr>
        <p:txBody>
          <a:bodyPr wrap="square" rtlCol="0">
            <a:spAutoFit/>
          </a:bodyPr>
          <a:lstStyle/>
          <a:p>
            <a:pPr algn="ctr"/>
            <a:r>
              <a:rPr lang="en-US" sz="3600" b="1" dirty="0" err="1" smtClean="0"/>
              <a:t>Emails.php</a:t>
            </a:r>
            <a:endParaRPr lang="en-US" sz="3600" b="1" dirty="0"/>
          </a:p>
        </p:txBody>
      </p:sp>
      <p:pic>
        <p:nvPicPr>
          <p:cNvPr id="17" name="Picture 16"/>
          <p:cNvPicPr>
            <a:picLocks noChangeAspect="1"/>
          </p:cNvPicPr>
          <p:nvPr/>
        </p:nvPicPr>
        <p:blipFill>
          <a:blip r:embed="rId11"/>
          <a:stretch>
            <a:fillRect/>
          </a:stretch>
        </p:blipFill>
        <p:spPr>
          <a:xfrm>
            <a:off x="26336625" y="19286049"/>
            <a:ext cx="5019675" cy="2035700"/>
          </a:xfrm>
          <a:prstGeom prst="rect">
            <a:avLst/>
          </a:prstGeom>
        </p:spPr>
      </p:pic>
      <p:sp>
        <p:nvSpPr>
          <p:cNvPr id="18" name="TextBox 17"/>
          <p:cNvSpPr txBox="1"/>
          <p:nvPr/>
        </p:nvSpPr>
        <p:spPr>
          <a:xfrm>
            <a:off x="26060400" y="18648319"/>
            <a:ext cx="5562600" cy="646331"/>
          </a:xfrm>
          <a:prstGeom prst="rect">
            <a:avLst/>
          </a:prstGeom>
          <a:noFill/>
        </p:spPr>
        <p:txBody>
          <a:bodyPr wrap="square" rtlCol="0">
            <a:spAutoFit/>
          </a:bodyPr>
          <a:lstStyle/>
          <a:p>
            <a:pPr algn="ctr"/>
            <a:r>
              <a:rPr lang="en-US" sz="3600" b="1" dirty="0" smtClean="0"/>
              <a:t>controller/Admin.js</a:t>
            </a:r>
            <a:endParaRPr lang="en-US" sz="3600" b="1" dirty="0"/>
          </a:p>
        </p:txBody>
      </p:sp>
      <p:pic>
        <p:nvPicPr>
          <p:cNvPr id="19" name="Picture 18"/>
          <p:cNvPicPr>
            <a:picLocks noChangeAspect="1"/>
          </p:cNvPicPr>
          <p:nvPr/>
        </p:nvPicPr>
        <p:blipFill>
          <a:blip r:embed="rId12"/>
          <a:stretch>
            <a:fillRect/>
          </a:stretch>
        </p:blipFill>
        <p:spPr>
          <a:xfrm>
            <a:off x="26060400" y="22046039"/>
            <a:ext cx="2856593" cy="2542321"/>
          </a:xfrm>
          <a:prstGeom prst="rect">
            <a:avLst/>
          </a:prstGeom>
        </p:spPr>
      </p:pic>
      <p:sp>
        <p:nvSpPr>
          <p:cNvPr id="20" name="TextBox 19"/>
          <p:cNvSpPr txBox="1"/>
          <p:nvPr/>
        </p:nvSpPr>
        <p:spPr>
          <a:xfrm>
            <a:off x="26060400" y="21351249"/>
            <a:ext cx="5562600" cy="646331"/>
          </a:xfrm>
          <a:prstGeom prst="rect">
            <a:avLst/>
          </a:prstGeom>
          <a:noFill/>
        </p:spPr>
        <p:txBody>
          <a:bodyPr wrap="square" rtlCol="0">
            <a:spAutoFit/>
          </a:bodyPr>
          <a:lstStyle/>
          <a:p>
            <a:pPr algn="ctr"/>
            <a:r>
              <a:rPr lang="en-US" sz="3600" b="1" dirty="0" err="1" smtClean="0"/>
              <a:t>PendingGrades.php</a:t>
            </a:r>
            <a:endParaRPr lang="en-US" sz="3600" b="1" dirty="0"/>
          </a:p>
        </p:txBody>
      </p:sp>
      <p:sp>
        <p:nvSpPr>
          <p:cNvPr id="28" name="TextBox 27"/>
          <p:cNvSpPr txBox="1"/>
          <p:nvPr/>
        </p:nvSpPr>
        <p:spPr>
          <a:xfrm>
            <a:off x="22555200" y="24054179"/>
            <a:ext cx="5588000" cy="646331"/>
          </a:xfrm>
          <a:prstGeom prst="rect">
            <a:avLst/>
          </a:prstGeom>
          <a:noFill/>
        </p:spPr>
        <p:txBody>
          <a:bodyPr wrap="square" rtlCol="0">
            <a:spAutoFit/>
          </a:bodyPr>
          <a:lstStyle/>
          <a:p>
            <a:r>
              <a:rPr lang="en-US" sz="3600" b="1" dirty="0" err="1" smtClean="0"/>
              <a:t>Settings.php</a:t>
            </a:r>
            <a:endParaRPr lang="en-US" sz="3600" b="1" dirty="0"/>
          </a:p>
        </p:txBody>
      </p:sp>
      <p:pic>
        <p:nvPicPr>
          <p:cNvPr id="29" name="Picture 28"/>
          <p:cNvPicPr>
            <a:picLocks noChangeAspect="1"/>
          </p:cNvPicPr>
          <p:nvPr/>
        </p:nvPicPr>
        <p:blipFill>
          <a:blip r:embed="rId13"/>
          <a:stretch>
            <a:fillRect/>
          </a:stretch>
        </p:blipFill>
        <p:spPr>
          <a:xfrm>
            <a:off x="22555200" y="24735835"/>
            <a:ext cx="3810000" cy="4235507"/>
          </a:xfrm>
          <a:prstGeom prst="rect">
            <a:avLst/>
          </a:prstGeom>
        </p:spPr>
      </p:pic>
      <p:pic>
        <p:nvPicPr>
          <p:cNvPr id="30" name="Picture 29"/>
          <p:cNvPicPr>
            <a:picLocks noChangeAspect="1"/>
          </p:cNvPicPr>
          <p:nvPr/>
        </p:nvPicPr>
        <p:blipFill>
          <a:blip r:embed="rId14"/>
          <a:stretch>
            <a:fillRect/>
          </a:stretch>
        </p:blipFill>
        <p:spPr>
          <a:xfrm>
            <a:off x="22159912" y="19177379"/>
            <a:ext cx="3762375" cy="4389438"/>
          </a:xfrm>
          <a:prstGeom prst="rect">
            <a:avLst/>
          </a:prstGeom>
        </p:spPr>
      </p:pic>
      <p:pic>
        <p:nvPicPr>
          <p:cNvPr id="32" name="Picture 31"/>
          <p:cNvPicPr>
            <a:picLocks noChangeAspect="1"/>
          </p:cNvPicPr>
          <p:nvPr/>
        </p:nvPicPr>
        <p:blipFill>
          <a:blip r:embed="rId15"/>
          <a:stretch>
            <a:fillRect/>
          </a:stretch>
        </p:blipFill>
        <p:spPr>
          <a:xfrm>
            <a:off x="2043881" y="23459931"/>
            <a:ext cx="9888330" cy="5792008"/>
          </a:xfrm>
          <a:prstGeom prst="rect">
            <a:avLst/>
          </a:prstGeom>
        </p:spPr>
      </p:pic>
      <p:pic>
        <p:nvPicPr>
          <p:cNvPr id="33" name="Picture 32"/>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2603443" y="19782889"/>
            <a:ext cx="4267200" cy="3534310"/>
          </a:xfrm>
          <a:prstGeom prst="rect">
            <a:avLst/>
          </a:prstGeom>
        </p:spPr>
      </p:pic>
      <p:pic>
        <p:nvPicPr>
          <p:cNvPr id="43" name="Picture 42"/>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6944976" y="19737868"/>
            <a:ext cx="4371974" cy="3226762"/>
          </a:xfrm>
          <a:prstGeom prst="rect">
            <a:avLst/>
          </a:prstGeom>
        </p:spPr>
      </p:pic>
      <p:pic>
        <p:nvPicPr>
          <p:cNvPr id="44" name="Picture 43"/>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4497844" y="24068152"/>
            <a:ext cx="4352925" cy="4905375"/>
          </a:xfrm>
          <a:prstGeom prst="rect">
            <a:avLst/>
          </a:prstGeom>
        </p:spPr>
      </p:pic>
      <p:sp>
        <p:nvSpPr>
          <p:cNvPr id="45" name="TextBox 44"/>
          <p:cNvSpPr txBox="1"/>
          <p:nvPr/>
        </p:nvSpPr>
        <p:spPr>
          <a:xfrm>
            <a:off x="12544428" y="18885803"/>
            <a:ext cx="4318278" cy="646331"/>
          </a:xfrm>
          <a:prstGeom prst="rect">
            <a:avLst/>
          </a:prstGeom>
          <a:noFill/>
        </p:spPr>
        <p:txBody>
          <a:bodyPr wrap="square" rtlCol="0">
            <a:spAutoFit/>
          </a:bodyPr>
          <a:lstStyle/>
          <a:p>
            <a:pPr algn="ctr"/>
            <a:r>
              <a:rPr lang="en-US" sz="3600" dirty="0" smtClean="0"/>
              <a:t>Add Term</a:t>
            </a:r>
          </a:p>
        </p:txBody>
      </p:sp>
      <p:sp>
        <p:nvSpPr>
          <p:cNvPr id="46" name="TextBox 45"/>
          <p:cNvSpPr txBox="1"/>
          <p:nvPr/>
        </p:nvSpPr>
        <p:spPr>
          <a:xfrm>
            <a:off x="16928000" y="19019838"/>
            <a:ext cx="4408000" cy="646331"/>
          </a:xfrm>
          <a:prstGeom prst="rect">
            <a:avLst/>
          </a:prstGeom>
          <a:noFill/>
        </p:spPr>
        <p:txBody>
          <a:bodyPr wrap="square" rtlCol="0">
            <a:spAutoFit/>
          </a:bodyPr>
          <a:lstStyle/>
          <a:p>
            <a:pPr algn="ctr"/>
            <a:r>
              <a:rPr lang="en-US" sz="3600" dirty="0" smtClean="0"/>
              <a:t>Import Judges</a:t>
            </a:r>
            <a:endParaRPr lang="en-US" sz="3600" dirty="0"/>
          </a:p>
        </p:txBody>
      </p:sp>
      <p:sp>
        <p:nvSpPr>
          <p:cNvPr id="47" name="TextBox 46"/>
          <p:cNvSpPr txBox="1"/>
          <p:nvPr/>
        </p:nvSpPr>
        <p:spPr>
          <a:xfrm>
            <a:off x="15544800" y="23459931"/>
            <a:ext cx="3276600" cy="646331"/>
          </a:xfrm>
          <a:prstGeom prst="rect">
            <a:avLst/>
          </a:prstGeom>
          <a:noFill/>
        </p:spPr>
        <p:txBody>
          <a:bodyPr wrap="square" rtlCol="0">
            <a:spAutoFit/>
          </a:bodyPr>
          <a:lstStyle/>
          <a:p>
            <a:r>
              <a:rPr lang="en-US" sz="3600" dirty="0" smtClean="0"/>
              <a:t>Mass Invitation</a:t>
            </a:r>
          </a:p>
        </p:txBody>
      </p:sp>
      <p:sp>
        <p:nvSpPr>
          <p:cNvPr id="49" name="TextBox 48"/>
          <p:cNvSpPr txBox="1"/>
          <p:nvPr/>
        </p:nvSpPr>
        <p:spPr>
          <a:xfrm>
            <a:off x="1676400" y="30861000"/>
            <a:ext cx="10255811" cy="3416320"/>
          </a:xfrm>
          <a:prstGeom prst="rect">
            <a:avLst/>
          </a:prstGeom>
          <a:noFill/>
        </p:spPr>
        <p:txBody>
          <a:bodyPr wrap="square" rtlCol="0">
            <a:spAutoFit/>
          </a:bodyPr>
          <a:lstStyle/>
          <a:p>
            <a:r>
              <a:rPr lang="en-US" sz="3600" dirty="0" smtClean="0"/>
              <a:t>All new additions were verified using PHPUnit unit and integration tests where applicable, as well as UX Testing for front-end modules where applicable.</a:t>
            </a:r>
          </a:p>
          <a:p>
            <a:endParaRPr lang="en-US" sz="3600" dirty="0"/>
          </a:p>
          <a:p>
            <a:endParaRPr lang="en-US" sz="3600" dirty="0"/>
          </a:p>
        </p:txBody>
      </p:sp>
      <p:graphicFrame>
        <p:nvGraphicFramePr>
          <p:cNvPr id="51" name="Table 50"/>
          <p:cNvGraphicFramePr>
            <a:graphicFrameLocks noGrp="1"/>
          </p:cNvGraphicFramePr>
          <p:nvPr>
            <p:extLst>
              <p:ext uri="{D42A27DB-BD31-4B8C-83A1-F6EECF244321}">
                <p14:modId xmlns:p14="http://schemas.microsoft.com/office/powerpoint/2010/main" val="1358485937"/>
              </p:ext>
            </p:extLst>
          </p:nvPr>
        </p:nvGraphicFramePr>
        <p:xfrm>
          <a:off x="1676400" y="33375600"/>
          <a:ext cx="9888330" cy="2964344"/>
        </p:xfrm>
        <a:graphic>
          <a:graphicData uri="http://schemas.openxmlformats.org/drawingml/2006/table">
            <a:tbl>
              <a:tblPr firstRow="1" firstCol="1" bandRow="1">
                <a:tableStyleId>{5C22544A-7EE6-4342-B048-85BDC9FD1C3A}</a:tableStyleId>
              </a:tblPr>
              <a:tblGrid>
                <a:gridCol w="4944165"/>
                <a:gridCol w="4944165"/>
              </a:tblGrid>
              <a:tr h="370543">
                <a:tc>
                  <a:txBody>
                    <a:bodyPr/>
                    <a:lstStyle/>
                    <a:p>
                      <a:pPr marL="0" marR="0">
                        <a:lnSpc>
                          <a:spcPct val="115000"/>
                        </a:lnSpc>
                        <a:spcBef>
                          <a:spcPts val="0"/>
                        </a:spcBef>
                        <a:spcAft>
                          <a:spcPts val="0"/>
                        </a:spcAft>
                      </a:pPr>
                      <a:r>
                        <a:rPr lang="en-US" sz="2000" dirty="0">
                          <a:solidFill>
                            <a:schemeClr val="tx1">
                              <a:lumMod val="65000"/>
                              <a:lumOff val="35000"/>
                            </a:schemeClr>
                          </a:solidFill>
                          <a:effectLst/>
                        </a:rPr>
                        <a:t>Test Case ID</a:t>
                      </a:r>
                      <a:endParaRPr lang="en-US" sz="2000" dirty="0">
                        <a:solidFill>
                          <a:schemeClr val="tx1">
                            <a:lumMod val="65000"/>
                            <a:lumOff val="35000"/>
                          </a:schemeClr>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2000" dirty="0">
                          <a:solidFill>
                            <a:schemeClr val="tx1">
                              <a:lumMod val="65000"/>
                              <a:lumOff val="35000"/>
                            </a:schemeClr>
                          </a:solidFill>
                          <a:effectLst/>
                        </a:rPr>
                        <a:t>MJAv5-050C</a:t>
                      </a:r>
                      <a:endParaRPr lang="en-US" sz="2000" dirty="0">
                        <a:solidFill>
                          <a:schemeClr val="tx1">
                            <a:lumMod val="65000"/>
                            <a:lumOff val="35000"/>
                          </a:schemeClr>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r>
              <a:tr h="370543">
                <a:tc>
                  <a:txBody>
                    <a:bodyPr/>
                    <a:lstStyle/>
                    <a:p>
                      <a:pPr marL="0" marR="0">
                        <a:lnSpc>
                          <a:spcPct val="115000"/>
                        </a:lnSpc>
                        <a:spcBef>
                          <a:spcPts val="0"/>
                        </a:spcBef>
                        <a:spcAft>
                          <a:spcPts val="0"/>
                        </a:spcAft>
                      </a:pPr>
                      <a:r>
                        <a:rPr lang="en-US" sz="2000">
                          <a:solidFill>
                            <a:schemeClr val="tx1"/>
                          </a:solidFill>
                          <a:effectLst/>
                        </a:rPr>
                        <a:t>Purpose</a:t>
                      </a:r>
                      <a:endParaRPr lang="en-US" sz="2000">
                        <a:solidFill>
                          <a:schemeClr val="tx1"/>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2000">
                          <a:effectLst/>
                        </a:rPr>
                        <a:t>Testing Mass Invitation functionality</a:t>
                      </a:r>
                      <a:endParaRPr lang="en-US" sz="200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r>
              <a:tr h="370543">
                <a:tc>
                  <a:txBody>
                    <a:bodyPr/>
                    <a:lstStyle/>
                    <a:p>
                      <a:pPr marL="0" marR="0">
                        <a:lnSpc>
                          <a:spcPct val="115000"/>
                        </a:lnSpc>
                        <a:spcBef>
                          <a:spcPts val="0"/>
                        </a:spcBef>
                        <a:spcAft>
                          <a:spcPts val="0"/>
                        </a:spcAft>
                      </a:pPr>
                      <a:r>
                        <a:rPr lang="en-US" sz="2000">
                          <a:solidFill>
                            <a:schemeClr val="tx1"/>
                          </a:solidFill>
                          <a:effectLst/>
                        </a:rPr>
                        <a:t>Pre-condition</a:t>
                      </a:r>
                      <a:endParaRPr lang="en-US" sz="2000">
                        <a:solidFill>
                          <a:schemeClr val="tx1"/>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2000">
                          <a:effectLst/>
                        </a:rPr>
                        <a:t>A Rejected Judge exists in the system</a:t>
                      </a:r>
                      <a:endParaRPr lang="en-US" sz="200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r>
              <a:tr h="370543">
                <a:tc>
                  <a:txBody>
                    <a:bodyPr/>
                    <a:lstStyle/>
                    <a:p>
                      <a:pPr marL="0" marR="0">
                        <a:lnSpc>
                          <a:spcPct val="115000"/>
                        </a:lnSpc>
                        <a:spcBef>
                          <a:spcPts val="0"/>
                        </a:spcBef>
                        <a:spcAft>
                          <a:spcPts val="0"/>
                        </a:spcAft>
                      </a:pPr>
                      <a:r>
                        <a:rPr lang="en-US" sz="2000" dirty="0">
                          <a:solidFill>
                            <a:schemeClr val="tx1"/>
                          </a:solidFill>
                          <a:effectLst/>
                        </a:rPr>
                        <a:t>Test Setup</a:t>
                      </a:r>
                      <a:endParaRPr lang="en-US" sz="2000" dirty="0">
                        <a:solidFill>
                          <a:schemeClr val="tx1"/>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2000" dirty="0">
                          <a:effectLst/>
                        </a:rPr>
                        <a:t>PHPUnit test that calls the </a:t>
                      </a:r>
                      <a:r>
                        <a:rPr lang="en-US" sz="2000" i="1" dirty="0">
                          <a:effectLst/>
                        </a:rPr>
                        <a:t>send</a:t>
                      </a:r>
                      <a:r>
                        <a:rPr lang="en-US" sz="2000" dirty="0">
                          <a:effectLst/>
                        </a:rPr>
                        <a:t> function </a:t>
                      </a:r>
                      <a:endParaRPr lang="en-US" sz="20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r>
              <a:tr h="370543">
                <a:tc>
                  <a:txBody>
                    <a:bodyPr/>
                    <a:lstStyle/>
                    <a:p>
                      <a:pPr marL="0" marR="0">
                        <a:lnSpc>
                          <a:spcPct val="115000"/>
                        </a:lnSpc>
                        <a:spcBef>
                          <a:spcPts val="0"/>
                        </a:spcBef>
                        <a:spcAft>
                          <a:spcPts val="0"/>
                        </a:spcAft>
                      </a:pPr>
                      <a:r>
                        <a:rPr lang="en-US" sz="2000">
                          <a:solidFill>
                            <a:schemeClr val="tx1"/>
                          </a:solidFill>
                          <a:effectLst/>
                        </a:rPr>
                        <a:t>Input</a:t>
                      </a:r>
                      <a:endParaRPr lang="en-US" sz="2000">
                        <a:solidFill>
                          <a:schemeClr val="tx1"/>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2000" dirty="0">
                          <a:effectLst/>
                        </a:rPr>
                        <a:t>A rejected Judge’s data</a:t>
                      </a:r>
                      <a:endParaRPr lang="en-US" sz="20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r>
              <a:tr h="370543">
                <a:tc>
                  <a:txBody>
                    <a:bodyPr/>
                    <a:lstStyle/>
                    <a:p>
                      <a:pPr marL="0" marR="0">
                        <a:lnSpc>
                          <a:spcPct val="115000"/>
                        </a:lnSpc>
                        <a:spcBef>
                          <a:spcPts val="0"/>
                        </a:spcBef>
                        <a:spcAft>
                          <a:spcPts val="0"/>
                        </a:spcAft>
                      </a:pPr>
                      <a:r>
                        <a:rPr lang="en-US" sz="2000" dirty="0">
                          <a:solidFill>
                            <a:schemeClr val="tx1"/>
                          </a:solidFill>
                          <a:effectLst/>
                        </a:rPr>
                        <a:t>Expected Output</a:t>
                      </a:r>
                      <a:endParaRPr lang="en-US" sz="2000" dirty="0">
                        <a:solidFill>
                          <a:schemeClr val="tx1"/>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2000">
                          <a:effectLst/>
                        </a:rPr>
                        <a:t>Nothing has been sent</a:t>
                      </a:r>
                      <a:endParaRPr lang="en-US" sz="200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r>
              <a:tr h="370543">
                <a:tc>
                  <a:txBody>
                    <a:bodyPr/>
                    <a:lstStyle/>
                    <a:p>
                      <a:pPr marL="0" marR="0">
                        <a:lnSpc>
                          <a:spcPct val="115000"/>
                        </a:lnSpc>
                        <a:spcBef>
                          <a:spcPts val="0"/>
                        </a:spcBef>
                        <a:spcAft>
                          <a:spcPts val="0"/>
                        </a:spcAft>
                      </a:pPr>
                      <a:r>
                        <a:rPr lang="en-US" sz="2000" dirty="0">
                          <a:solidFill>
                            <a:schemeClr val="tx1"/>
                          </a:solidFill>
                          <a:effectLst/>
                        </a:rPr>
                        <a:t>Actual Output</a:t>
                      </a:r>
                      <a:endParaRPr lang="en-US" sz="2000" dirty="0">
                        <a:solidFill>
                          <a:schemeClr val="tx1"/>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2000">
                          <a:effectLst/>
                        </a:rPr>
                        <a:t>Nothing has been sent</a:t>
                      </a:r>
                      <a:endParaRPr lang="en-US" sz="200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r>
              <a:tr h="370543">
                <a:tc>
                  <a:txBody>
                    <a:bodyPr/>
                    <a:lstStyle/>
                    <a:p>
                      <a:pPr marL="0" marR="0">
                        <a:lnSpc>
                          <a:spcPct val="115000"/>
                        </a:lnSpc>
                        <a:spcBef>
                          <a:spcPts val="0"/>
                        </a:spcBef>
                        <a:spcAft>
                          <a:spcPts val="0"/>
                        </a:spcAft>
                      </a:pPr>
                      <a:r>
                        <a:rPr lang="en-US" sz="2000" dirty="0">
                          <a:solidFill>
                            <a:schemeClr val="tx1"/>
                          </a:solidFill>
                          <a:effectLst/>
                        </a:rPr>
                        <a:t>Status</a:t>
                      </a:r>
                      <a:endParaRPr lang="en-US" sz="2000" dirty="0">
                        <a:solidFill>
                          <a:schemeClr val="tx1"/>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2000" dirty="0">
                          <a:solidFill>
                            <a:srgbClr val="92D050"/>
                          </a:solidFill>
                          <a:effectLst/>
                        </a:rPr>
                        <a:t>PASS</a:t>
                      </a:r>
                      <a:endParaRPr lang="en-US" sz="2000" dirty="0">
                        <a:solidFill>
                          <a:srgbClr val="92D050"/>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r>
            </a:tbl>
          </a:graphicData>
        </a:graphic>
      </p:graphicFrame>
      <p:graphicFrame>
        <p:nvGraphicFramePr>
          <p:cNvPr id="52" name="Table 51"/>
          <p:cNvGraphicFramePr>
            <a:graphicFrameLocks noGrp="1"/>
          </p:cNvGraphicFramePr>
          <p:nvPr>
            <p:extLst>
              <p:ext uri="{D42A27DB-BD31-4B8C-83A1-F6EECF244321}">
                <p14:modId xmlns:p14="http://schemas.microsoft.com/office/powerpoint/2010/main" val="2900706362"/>
              </p:ext>
            </p:extLst>
          </p:nvPr>
        </p:nvGraphicFramePr>
        <p:xfrm>
          <a:off x="1676400" y="36692472"/>
          <a:ext cx="9888330" cy="4206240"/>
        </p:xfrm>
        <a:graphic>
          <a:graphicData uri="http://schemas.openxmlformats.org/drawingml/2006/table">
            <a:tbl>
              <a:tblPr firstRow="1" firstCol="1" bandRow="1">
                <a:tableStyleId>{5C22544A-7EE6-4342-B048-85BDC9FD1C3A}</a:tableStyleId>
              </a:tblPr>
              <a:tblGrid>
                <a:gridCol w="4944165"/>
                <a:gridCol w="4944165"/>
              </a:tblGrid>
              <a:tr h="294094">
                <a:tc>
                  <a:txBody>
                    <a:bodyPr/>
                    <a:lstStyle/>
                    <a:p>
                      <a:pPr marL="0" marR="0">
                        <a:lnSpc>
                          <a:spcPct val="115000"/>
                        </a:lnSpc>
                        <a:spcBef>
                          <a:spcPts val="0"/>
                        </a:spcBef>
                        <a:spcAft>
                          <a:spcPts val="0"/>
                        </a:spcAft>
                      </a:pPr>
                      <a:r>
                        <a:rPr lang="en-US" sz="2000" dirty="0">
                          <a:solidFill>
                            <a:schemeClr val="tx1">
                              <a:lumMod val="65000"/>
                              <a:lumOff val="35000"/>
                            </a:schemeClr>
                          </a:solidFill>
                          <a:effectLst/>
                        </a:rPr>
                        <a:t>Test Case ID</a:t>
                      </a:r>
                      <a:endParaRPr lang="en-US" sz="2000" dirty="0">
                        <a:solidFill>
                          <a:schemeClr val="tx1">
                            <a:lumMod val="65000"/>
                            <a:lumOff val="35000"/>
                          </a:schemeClr>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2000" dirty="0">
                          <a:solidFill>
                            <a:schemeClr val="tx1">
                              <a:lumMod val="65000"/>
                              <a:lumOff val="35000"/>
                            </a:schemeClr>
                          </a:solidFill>
                          <a:effectLst/>
                        </a:rPr>
                        <a:t>MJAv5-049B</a:t>
                      </a:r>
                      <a:endParaRPr lang="en-US" sz="2000" dirty="0">
                        <a:solidFill>
                          <a:schemeClr val="tx1">
                            <a:lumMod val="65000"/>
                            <a:lumOff val="35000"/>
                          </a:schemeClr>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r>
              <a:tr h="294094">
                <a:tc>
                  <a:txBody>
                    <a:bodyPr/>
                    <a:lstStyle/>
                    <a:p>
                      <a:pPr marL="0" marR="0">
                        <a:lnSpc>
                          <a:spcPct val="115000"/>
                        </a:lnSpc>
                        <a:spcBef>
                          <a:spcPts val="0"/>
                        </a:spcBef>
                        <a:spcAft>
                          <a:spcPts val="0"/>
                        </a:spcAft>
                      </a:pPr>
                      <a:r>
                        <a:rPr lang="en-US" sz="2000">
                          <a:solidFill>
                            <a:schemeClr val="tx1"/>
                          </a:solidFill>
                          <a:effectLst/>
                        </a:rPr>
                        <a:t>Purpose</a:t>
                      </a:r>
                      <a:endParaRPr lang="en-US" sz="2000">
                        <a:solidFill>
                          <a:schemeClr val="tx1"/>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2000">
                          <a:effectLst/>
                        </a:rPr>
                        <a:t>Testing Reject All Grades functionality</a:t>
                      </a:r>
                      <a:endParaRPr lang="en-US" sz="200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r>
              <a:tr h="608401">
                <a:tc>
                  <a:txBody>
                    <a:bodyPr/>
                    <a:lstStyle/>
                    <a:p>
                      <a:pPr marL="0" marR="0">
                        <a:lnSpc>
                          <a:spcPct val="115000"/>
                        </a:lnSpc>
                        <a:spcBef>
                          <a:spcPts val="0"/>
                        </a:spcBef>
                        <a:spcAft>
                          <a:spcPts val="0"/>
                        </a:spcAft>
                      </a:pPr>
                      <a:r>
                        <a:rPr lang="en-US" sz="2000">
                          <a:solidFill>
                            <a:schemeClr val="tx1"/>
                          </a:solidFill>
                          <a:effectLst/>
                        </a:rPr>
                        <a:t>Pre-condition</a:t>
                      </a:r>
                      <a:endParaRPr lang="en-US" sz="2000">
                        <a:solidFill>
                          <a:schemeClr val="tx1"/>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2000">
                          <a:effectLst/>
                        </a:rPr>
                        <a:t>A grade has been entered for at least one student</a:t>
                      </a:r>
                      <a:endParaRPr lang="en-US" sz="200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r>
              <a:tr h="608401">
                <a:tc>
                  <a:txBody>
                    <a:bodyPr/>
                    <a:lstStyle/>
                    <a:p>
                      <a:pPr marL="0" marR="0">
                        <a:lnSpc>
                          <a:spcPct val="115000"/>
                        </a:lnSpc>
                        <a:spcBef>
                          <a:spcPts val="0"/>
                        </a:spcBef>
                        <a:spcAft>
                          <a:spcPts val="0"/>
                        </a:spcAft>
                      </a:pPr>
                      <a:r>
                        <a:rPr lang="en-US" sz="2000">
                          <a:solidFill>
                            <a:schemeClr val="tx1"/>
                          </a:solidFill>
                          <a:effectLst/>
                        </a:rPr>
                        <a:t>Test Setup</a:t>
                      </a:r>
                      <a:endParaRPr lang="en-US" sz="2000">
                        <a:solidFill>
                          <a:schemeClr val="tx1"/>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2000" dirty="0">
                          <a:effectLst/>
                        </a:rPr>
                        <a:t>PHPUnit test that calls the </a:t>
                      </a:r>
                      <a:r>
                        <a:rPr lang="en-US" sz="2000" i="1" dirty="0" smtClean="0">
                          <a:effectLst/>
                        </a:rPr>
                        <a:t>rejectAllGrades</a:t>
                      </a:r>
                      <a:r>
                        <a:rPr lang="en-US" sz="2000" dirty="0" smtClean="0">
                          <a:effectLst/>
                        </a:rPr>
                        <a:t> </a:t>
                      </a:r>
                      <a:r>
                        <a:rPr lang="en-US" sz="2000" dirty="0">
                          <a:effectLst/>
                        </a:rPr>
                        <a:t>function</a:t>
                      </a:r>
                      <a:endParaRPr lang="en-US" sz="20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r>
              <a:tr h="294094">
                <a:tc>
                  <a:txBody>
                    <a:bodyPr/>
                    <a:lstStyle/>
                    <a:p>
                      <a:pPr marL="0" marR="0">
                        <a:lnSpc>
                          <a:spcPct val="115000"/>
                        </a:lnSpc>
                        <a:spcBef>
                          <a:spcPts val="0"/>
                        </a:spcBef>
                        <a:spcAft>
                          <a:spcPts val="0"/>
                        </a:spcAft>
                      </a:pPr>
                      <a:r>
                        <a:rPr lang="en-US" sz="2000">
                          <a:solidFill>
                            <a:schemeClr val="tx1"/>
                          </a:solidFill>
                          <a:effectLst/>
                        </a:rPr>
                        <a:t>Input</a:t>
                      </a:r>
                      <a:endParaRPr lang="en-US" sz="2000">
                        <a:solidFill>
                          <a:schemeClr val="tx1"/>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2000">
                          <a:effectLst/>
                        </a:rPr>
                        <a:t>None</a:t>
                      </a:r>
                      <a:endParaRPr lang="en-US" sz="200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r>
              <a:tr h="608401">
                <a:tc>
                  <a:txBody>
                    <a:bodyPr/>
                    <a:lstStyle/>
                    <a:p>
                      <a:pPr marL="0" marR="0">
                        <a:lnSpc>
                          <a:spcPct val="115000"/>
                        </a:lnSpc>
                        <a:spcBef>
                          <a:spcPts val="0"/>
                        </a:spcBef>
                        <a:spcAft>
                          <a:spcPts val="0"/>
                        </a:spcAft>
                      </a:pPr>
                      <a:r>
                        <a:rPr lang="en-US" sz="2000">
                          <a:solidFill>
                            <a:schemeClr val="tx1"/>
                          </a:solidFill>
                          <a:effectLst/>
                        </a:rPr>
                        <a:t>Expected Output</a:t>
                      </a:r>
                      <a:endParaRPr lang="en-US" sz="2000">
                        <a:solidFill>
                          <a:schemeClr val="tx1"/>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2000">
                          <a:effectLst/>
                        </a:rPr>
                        <a:t>All current student grades have been rejected</a:t>
                      </a:r>
                      <a:endParaRPr lang="en-US" sz="200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r>
              <a:tr h="608401">
                <a:tc>
                  <a:txBody>
                    <a:bodyPr/>
                    <a:lstStyle/>
                    <a:p>
                      <a:pPr marL="0" marR="0">
                        <a:lnSpc>
                          <a:spcPct val="115000"/>
                        </a:lnSpc>
                        <a:spcBef>
                          <a:spcPts val="0"/>
                        </a:spcBef>
                        <a:spcAft>
                          <a:spcPts val="0"/>
                        </a:spcAft>
                      </a:pPr>
                      <a:r>
                        <a:rPr lang="en-US" sz="2000">
                          <a:solidFill>
                            <a:schemeClr val="tx1"/>
                          </a:solidFill>
                          <a:effectLst/>
                        </a:rPr>
                        <a:t>Actual Output</a:t>
                      </a:r>
                      <a:endParaRPr lang="en-US" sz="2000">
                        <a:solidFill>
                          <a:schemeClr val="tx1"/>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2000">
                          <a:effectLst/>
                        </a:rPr>
                        <a:t>All current student grades have been rejected</a:t>
                      </a:r>
                      <a:endParaRPr lang="en-US" sz="200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r>
              <a:tr h="294094">
                <a:tc>
                  <a:txBody>
                    <a:bodyPr/>
                    <a:lstStyle/>
                    <a:p>
                      <a:pPr marL="0" marR="0">
                        <a:lnSpc>
                          <a:spcPct val="115000"/>
                        </a:lnSpc>
                        <a:spcBef>
                          <a:spcPts val="0"/>
                        </a:spcBef>
                        <a:spcAft>
                          <a:spcPts val="0"/>
                        </a:spcAft>
                      </a:pPr>
                      <a:r>
                        <a:rPr lang="en-US" sz="2000" dirty="0">
                          <a:solidFill>
                            <a:schemeClr val="tx1"/>
                          </a:solidFill>
                          <a:effectLst/>
                        </a:rPr>
                        <a:t>Status</a:t>
                      </a:r>
                      <a:endParaRPr lang="en-US" sz="2000" dirty="0">
                        <a:solidFill>
                          <a:schemeClr val="tx1"/>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2000" dirty="0">
                          <a:solidFill>
                            <a:srgbClr val="92D050"/>
                          </a:solidFill>
                          <a:effectLst/>
                        </a:rPr>
                        <a:t>PASS</a:t>
                      </a:r>
                      <a:endParaRPr lang="en-US" sz="2000" dirty="0">
                        <a:solidFill>
                          <a:srgbClr val="92D050"/>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tc>
              </a:tr>
            </a:tbl>
          </a:graphicData>
        </a:graphic>
      </p:graphicFrame>
      <p:pic>
        <p:nvPicPr>
          <p:cNvPr id="54" name="Picture 53"/>
          <p:cNvPicPr>
            <a:picLocks noChangeAspect="1"/>
          </p:cNvPicPr>
          <p:nvPr/>
        </p:nvPicPr>
        <p:blipFill>
          <a:blip r:embed="rId19"/>
          <a:stretch>
            <a:fillRect/>
          </a:stretch>
        </p:blipFill>
        <p:spPr>
          <a:xfrm>
            <a:off x="13379792" y="30745647"/>
            <a:ext cx="6173104" cy="2918607"/>
          </a:xfrm>
          <a:prstGeom prst="rect">
            <a:avLst/>
          </a:prstGeom>
        </p:spPr>
      </p:pic>
      <p:pic>
        <p:nvPicPr>
          <p:cNvPr id="55" name="Picture 54"/>
          <p:cNvPicPr>
            <a:picLocks noChangeAspect="1"/>
          </p:cNvPicPr>
          <p:nvPr/>
        </p:nvPicPr>
        <p:blipFill>
          <a:blip r:embed="rId20"/>
          <a:stretch>
            <a:fillRect/>
          </a:stretch>
        </p:blipFill>
        <p:spPr>
          <a:xfrm>
            <a:off x="13372648" y="34128850"/>
            <a:ext cx="6173104" cy="2918607"/>
          </a:xfrm>
          <a:prstGeom prst="rect">
            <a:avLst/>
          </a:prstGeom>
        </p:spPr>
      </p:pic>
      <p:sp>
        <p:nvSpPr>
          <p:cNvPr id="57" name="TextBox 56"/>
          <p:cNvSpPr txBox="1"/>
          <p:nvPr/>
        </p:nvSpPr>
        <p:spPr>
          <a:xfrm>
            <a:off x="21488400" y="30480000"/>
            <a:ext cx="9867900" cy="10064294"/>
          </a:xfrm>
          <a:prstGeom prst="rect">
            <a:avLst/>
          </a:prstGeom>
          <a:noFill/>
        </p:spPr>
        <p:txBody>
          <a:bodyPr wrap="square" rtlCol="0">
            <a:spAutoFit/>
          </a:bodyPr>
          <a:lstStyle/>
          <a:p>
            <a:r>
              <a:rPr lang="en-US" sz="3600" dirty="0" smtClean="0"/>
              <a:t>The Mobile Judge application provides a centralized utility to not only control the showcase event to a very high degree, but also expedite the process by giving Judges a convenient an easy way to participate.</a:t>
            </a:r>
          </a:p>
          <a:p>
            <a:endParaRPr lang="en-US" sz="3600" dirty="0"/>
          </a:p>
          <a:p>
            <a:r>
              <a:rPr lang="en-US" sz="3600" dirty="0" smtClean="0"/>
              <a:t>Through the implementation of the above requirements, the administrator can now: use the application effectively for multiple terms in a row, manage student grades easily, invite a great number of Judges with ease, and more.</a:t>
            </a:r>
          </a:p>
          <a:p>
            <a:endParaRPr lang="en-US" sz="3600" dirty="0"/>
          </a:p>
          <a:p>
            <a:r>
              <a:rPr lang="en-US" sz="3600" dirty="0" smtClean="0"/>
              <a:t>In addition, the system has been updated to use the PDO class of database access functions. The result is that the system is no longer vulnerable to SQL Injection attacks and now provides a safer, more secure environment for all participants.</a:t>
            </a:r>
            <a:endParaRPr lang="en-US" sz="3600" dirty="0"/>
          </a:p>
        </p:txBody>
      </p:sp>
      <p:pic>
        <p:nvPicPr>
          <p:cNvPr id="59" name="Picture 58"/>
          <p:cNvPicPr>
            <a:picLocks noChangeAspect="1"/>
          </p:cNvPicPr>
          <p:nvPr/>
        </p:nvPicPr>
        <p:blipFill>
          <a:blip r:embed="rId21"/>
          <a:stretch>
            <a:fillRect/>
          </a:stretch>
        </p:blipFill>
        <p:spPr>
          <a:xfrm>
            <a:off x="13372648" y="37323547"/>
            <a:ext cx="6173104" cy="2918607"/>
          </a:xfrm>
          <a:prstGeom prst="rect">
            <a:avLst/>
          </a:prstGeom>
        </p:spPr>
      </p:pic>
      <p:pic>
        <p:nvPicPr>
          <p:cNvPr id="6" name="Picture 5"/>
          <p:cNvPicPr>
            <a:picLocks noChangeAspect="1"/>
          </p:cNvPicPr>
          <p:nvPr/>
        </p:nvPicPr>
        <p:blipFill>
          <a:blip r:embed="rId22"/>
          <a:stretch>
            <a:fillRect/>
          </a:stretch>
        </p:blipFill>
        <p:spPr>
          <a:xfrm>
            <a:off x="26060400" y="25550306"/>
            <a:ext cx="5562600" cy="2859821"/>
          </a:xfrm>
          <a:prstGeom prst="rect">
            <a:avLst/>
          </a:prstGeom>
        </p:spPr>
      </p:pic>
      <p:sp>
        <p:nvSpPr>
          <p:cNvPr id="7" name="TextBox 6"/>
          <p:cNvSpPr txBox="1"/>
          <p:nvPr/>
        </p:nvSpPr>
        <p:spPr>
          <a:xfrm>
            <a:off x="26060400" y="24717961"/>
            <a:ext cx="5562600" cy="646331"/>
          </a:xfrm>
          <a:prstGeom prst="rect">
            <a:avLst/>
          </a:prstGeom>
          <a:noFill/>
        </p:spPr>
        <p:txBody>
          <a:bodyPr wrap="square" rtlCol="0">
            <a:spAutoFit/>
          </a:bodyPr>
          <a:lstStyle/>
          <a:p>
            <a:pPr algn="ctr"/>
            <a:r>
              <a:rPr lang="en-US" sz="3600" b="1" dirty="0" smtClean="0"/>
              <a:t>ManageTerms.js</a:t>
            </a:r>
            <a:endParaRPr lang="en-US" sz="3600" b="1"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12073</TotalTime>
  <Words>709</Words>
  <Application>Microsoft Office PowerPoint</Application>
  <PresentationFormat>Custom</PresentationFormat>
  <Paragraphs>82</Paragraphs>
  <Slides>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MS Mincho</vt:lpstr>
      <vt:lpstr>ＭＳ Ｐゴシック</vt:lpstr>
      <vt:lpstr>Arial</vt:lpstr>
      <vt:lpstr>Calibri</vt:lpstr>
      <vt:lpstr>Times New Roman</vt:lpstr>
      <vt:lpstr>Diseño predeterminado</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Final</cp:lastModifiedBy>
  <cp:revision>44</cp:revision>
  <dcterms:created xsi:type="dcterms:W3CDTF">2012-11-19T15:27:41Z</dcterms:created>
  <dcterms:modified xsi:type="dcterms:W3CDTF">2015-04-27T22:16:23Z</dcterms:modified>
</cp:coreProperties>
</file>