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6" r:id="rId14"/>
    <p:sldId id="280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8" r:id="rId23"/>
    <p:sldId id="295" r:id="rId24"/>
    <p:sldId id="296" r:id="rId25"/>
    <p:sldId id="29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08" autoAdjust="0"/>
    <p:restoredTop sz="94660"/>
  </p:normalViewPr>
  <p:slideViewPr>
    <p:cSldViewPr snapToGrid="0">
      <p:cViewPr varScale="1">
        <p:scale>
          <a:sx n="74" d="100"/>
          <a:sy n="74" d="100"/>
        </p:scale>
        <p:origin x="-6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4DE51-3F18-404D-AC3D-F77C06F68C45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F16E7-A947-4E0A-8A86-7724DDECE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552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6B0D3-192E-430E-8920-9EAAC80221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44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37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62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42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58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972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65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3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3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69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31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8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93B84D-4FCA-4B0E-9426-CD8A454B1FEF}" type="datetimeFigureOut">
              <a:rPr lang="en-US" smtClean="0"/>
              <a:t>4/30/2015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3B98862-1F37-4A7C-9471-D81DD852EAAB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16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Mobile </a:t>
            </a:r>
            <a:r>
              <a:rPr lang="en-US" dirty="0" smtClean="0"/>
              <a:t>Judge: Version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800" dirty="0" smtClean="0"/>
              <a:t>Florida International University</a:t>
            </a:r>
          </a:p>
          <a:p>
            <a:pPr marL="0" indent="0">
              <a:buNone/>
            </a:pPr>
            <a:r>
              <a:rPr lang="en-US" dirty="0" smtClean="0"/>
              <a:t>				</a:t>
            </a:r>
            <a:r>
              <a:rPr lang="en-US" sz="4800" dirty="0" smtClean="0"/>
              <a:t>Spring 2015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Mentor: Dr. </a:t>
            </a:r>
            <a:r>
              <a:rPr lang="en-US" dirty="0" err="1" smtClean="0"/>
              <a:t>Masoud</a:t>
            </a:r>
            <a:r>
              <a:rPr lang="en-US" dirty="0" smtClean="0"/>
              <a:t> </a:t>
            </a:r>
            <a:r>
              <a:rPr lang="en-US" dirty="0" err="1" smtClean="0"/>
              <a:t>Sadjadi</a:t>
            </a:r>
            <a:r>
              <a:rPr lang="en-US" dirty="0"/>
              <a:t>	</a:t>
            </a:r>
            <a:r>
              <a:rPr lang="en-US" dirty="0" smtClean="0"/>
              <a:t>		    Student: </a:t>
            </a:r>
            <a:r>
              <a:rPr lang="en-US" dirty="0" err="1" smtClean="0"/>
              <a:t>Filip</a:t>
            </a:r>
            <a:r>
              <a:rPr lang="en-US" dirty="0" smtClean="0"/>
              <a:t> </a:t>
            </a:r>
            <a:r>
              <a:rPr lang="en-US" dirty="0" err="1" smtClean="0"/>
              <a:t>Panovski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68944" y="5540302"/>
            <a:ext cx="10599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CIS 4911 Senior Project</a:t>
            </a:r>
          </a:p>
          <a:p>
            <a:pPr algn="r"/>
            <a:r>
              <a:rPr lang="en-US" dirty="0" smtClean="0"/>
              <a:t>School of Computing and Information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73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User stories cont.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5282" y="1846263"/>
            <a:ext cx="6141762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7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User stories cont.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4173" y="1846263"/>
            <a:ext cx="6063980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3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 cases</a:t>
            </a:r>
            <a:endParaRPr lang="en-US" dirty="0"/>
          </a:p>
        </p:txBody>
      </p:sp>
      <p:pic>
        <p:nvPicPr>
          <p:cNvPr id="4" name="Content Placeholder 3" descr="C:\Users\Filip\Dropbox\SP\use case diagram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4154" y="1846263"/>
            <a:ext cx="2924018" cy="4022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81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Use cases cont.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175129"/>
              </p:ext>
            </p:extLst>
          </p:nvPr>
        </p:nvGraphicFramePr>
        <p:xfrm>
          <a:off x="2205069" y="1113207"/>
          <a:ext cx="8115951" cy="5018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0843"/>
                <a:gridCol w="6405108"/>
              </a:tblGrid>
              <a:tr h="217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Use case ID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MJA-043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  <a:tr h="217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Use case name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Delete term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  <a:tr h="4351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Description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As an administrator, I would like to be able to delete existing terms from the application, as well as all associated data in case it is not required anymore.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  <a:tr h="217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User Story ID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#134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  <a:tr h="217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Actors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Administrator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  <a:tr h="217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Pre-conditions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At least one term exists in the database.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  <a:tr h="17405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Standard flow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>
                          <a:effectLst/>
                        </a:rPr>
                        <a:t>Administrator navigates to the Settings page of the application.</a:t>
                      </a:r>
                      <a:endParaRPr lang="en-US" sz="90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>
                          <a:effectLst/>
                        </a:rPr>
                        <a:t>System initializes the Settings page.</a:t>
                      </a:r>
                      <a:endParaRPr lang="en-US" sz="90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>
                          <a:effectLst/>
                        </a:rPr>
                        <a:t>Administrator clicks on the Manage Terms button.</a:t>
                      </a:r>
                      <a:endParaRPr lang="en-US" sz="90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>
                          <a:effectLst/>
                        </a:rPr>
                        <a:t>System initializes the Manage Terms page and lists all current terms.</a:t>
                      </a:r>
                      <a:endParaRPr lang="en-US" sz="90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>
                          <a:effectLst/>
                        </a:rPr>
                        <a:t>Administrator clicks Delete next to the term they wish to delete.</a:t>
                      </a:r>
                      <a:endParaRPr lang="en-US" sz="90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>
                          <a:effectLst/>
                        </a:rPr>
                        <a:t>System shows a confirmation prompt asking the administrator if they are sure of the deletion.</a:t>
                      </a:r>
                      <a:endParaRPr lang="en-US" sz="90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>
                          <a:effectLst/>
                        </a:rPr>
                        <a:t>Administrator responds Yes.</a:t>
                      </a:r>
                      <a:endParaRPr lang="en-US" sz="90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>
                          <a:effectLst/>
                        </a:rPr>
                        <a:t>System deletes all term data for the selected term and refreshes the Manage Terms page.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  <a:tr h="217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Post-conditions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The term and all associated data have been removed from the database.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  <a:tr h="8702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Alternate flow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 dirty="0">
                          <a:effectLst/>
                        </a:rPr>
                        <a:t>In step 5, the administrator may choose to go back without deleting any terms. The application retains its current state.</a:t>
                      </a:r>
                      <a:endParaRPr lang="en-US" sz="9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 dirty="0">
                          <a:effectLst/>
                        </a:rPr>
                        <a:t>In Step 5, the system will not allow the administrator to delete the currently active term and will show an error message instead.</a:t>
                      </a:r>
                      <a:endParaRPr lang="en-US" sz="9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 dirty="0">
                          <a:effectLst/>
                        </a:rPr>
                        <a:t>In step 7, the administrator may respond with No to the confirmation prompt. The application retains its current state.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27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Sequence </a:t>
            </a:r>
            <a:r>
              <a:rPr lang="en-US" dirty="0" smtClean="0"/>
              <a:t>diagrams cont.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97280" y="184484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MJA-043 </a:t>
            </a:r>
            <a:r>
              <a:rPr kumimoji="0" lang="en-US" altLang="ja-JP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kumimoji="0" lang="en-US" altLang="ja-JP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Delete Term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265" name="Picture 9" descr="Delete Te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2302043"/>
            <a:ext cx="7866416" cy="407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97280" y="520716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27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System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</a:t>
            </a:r>
            <a:r>
              <a:rPr lang="en-US" dirty="0" smtClean="0"/>
              <a:t>ystem </a:t>
            </a:r>
            <a:r>
              <a:rPr lang="en-US" dirty="0" smtClean="0"/>
              <a:t>consists of several subsystems: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Home – Responsible for loading the correct view for each user</a:t>
            </a:r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LiveStats</a:t>
            </a:r>
            <a:r>
              <a:rPr lang="en-US" dirty="0" smtClean="0"/>
              <a:t> – Responsible for real-time information of grading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Settings – Global application properties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Emails – Sending out Invitations and Emails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6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Hardware and Software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The client-server architecture is run on top of an Apache2 webserver which hosts the application itself. A client user agent (browser) interacts with the webserver via HTTP requests </a:t>
            </a:r>
            <a:r>
              <a:rPr lang="en-US" sz="1600" dirty="0" smtClean="0"/>
              <a:t>and </a:t>
            </a:r>
            <a:r>
              <a:rPr lang="en-US" sz="1600" dirty="0"/>
              <a:t>the application interacts with a MySQL database via PHP. A deployment diagram of this behavior is given as follows:</a:t>
            </a:r>
          </a:p>
          <a:p>
            <a:endParaRPr lang="en-US" dirty="0"/>
          </a:p>
        </p:txBody>
      </p:sp>
      <p:pic>
        <p:nvPicPr>
          <p:cNvPr id="4" name="Picture 3" descr="C:\Users\Final\Dropbox\SP\Documents\current deployment diagra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992" y="2565851"/>
            <a:ext cx="4752975" cy="3763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340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Persistent data management</a:t>
            </a:r>
            <a:endParaRPr lang="en-US" dirty="0"/>
          </a:p>
        </p:txBody>
      </p:sp>
      <p:pic>
        <p:nvPicPr>
          <p:cNvPr id="4" name="Content Placeholder 3" descr="C:\Users\Final\Dropbox\SP\ER diagram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269" y="1846263"/>
            <a:ext cx="4681787" cy="4022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090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Security / 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All </a:t>
            </a:r>
            <a:r>
              <a:rPr lang="en-US" dirty="0" smtClean="0"/>
              <a:t>sensitive data is stored using the current MySQL hashing algorithms, and no plaintext sensitive information, such as passwords is stored.</a:t>
            </a:r>
          </a:p>
          <a:p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Students </a:t>
            </a:r>
            <a:r>
              <a:rPr lang="en-US" dirty="0" smtClean="0"/>
              <a:t>log in by authenticating through Google’s Oauth_2 authentication API, so not even their hashed passwords are stored!</a:t>
            </a:r>
          </a:p>
          <a:p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dirty="0" smtClean="0"/>
              <a:t>latest Database improvements have yielded extra protection against SQL Injection attacks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69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Detailed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Three-tier </a:t>
            </a:r>
            <a:r>
              <a:rPr lang="en-US" sz="2400" dirty="0" smtClean="0"/>
              <a:t>client-server architecture</a:t>
            </a:r>
          </a:p>
          <a:p>
            <a:r>
              <a:rPr lang="en-US" dirty="0" smtClean="0"/>
              <a:t>- Allows the presentation layer of the system the be independent of the business logic and data storage.</a:t>
            </a:r>
          </a:p>
          <a:p>
            <a:endParaRPr lang="en-US" dirty="0"/>
          </a:p>
          <a:p>
            <a:r>
              <a:rPr lang="en-US" sz="2400" dirty="0" smtClean="0"/>
              <a:t>Business </a:t>
            </a:r>
            <a:r>
              <a:rPr lang="en-US" sz="2400" dirty="0" smtClean="0"/>
              <a:t>delegate design pattern</a:t>
            </a:r>
          </a:p>
          <a:p>
            <a:r>
              <a:rPr lang="en-US" dirty="0" smtClean="0"/>
              <a:t>- Central controller ties in JavaScript front-end with PHP API</a:t>
            </a:r>
          </a:p>
          <a:p>
            <a:endParaRPr lang="en-US" dirty="0"/>
          </a:p>
          <a:p>
            <a:r>
              <a:rPr lang="en-US" sz="2400" dirty="0" smtClean="0"/>
              <a:t>Layered </a:t>
            </a:r>
            <a:r>
              <a:rPr lang="en-US" sz="2400" dirty="0" smtClean="0"/>
              <a:t>architecture design </a:t>
            </a:r>
            <a:r>
              <a:rPr lang="en-US" sz="2400" dirty="0" smtClean="0"/>
              <a:t>pattern</a:t>
            </a:r>
          </a:p>
          <a:p>
            <a:r>
              <a:rPr lang="en-US" dirty="0" smtClean="0"/>
              <a:t>- Each layer of the application can only interact with itself or those below them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84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32855"/>
            <a:ext cx="10058400" cy="40233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dirty="0" smtClean="0"/>
              <a:t>Our problem</a:t>
            </a:r>
            <a:br>
              <a:rPr lang="en-US" sz="3200" dirty="0" smtClean="0"/>
            </a:br>
            <a:endParaRPr lang="en-US" sz="3200" dirty="0" smtClean="0"/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How </a:t>
            </a:r>
            <a:r>
              <a:rPr lang="en-US" dirty="0" smtClean="0"/>
              <a:t>to enable </a:t>
            </a:r>
            <a:r>
              <a:rPr lang="en-US" dirty="0" smtClean="0"/>
              <a:t>professionals in the field to </a:t>
            </a:r>
            <a:r>
              <a:rPr lang="en-US" dirty="0" smtClean="0"/>
              <a:t>effectively </a:t>
            </a:r>
            <a:r>
              <a:rPr lang="en-US" dirty="0" smtClean="0"/>
              <a:t>judge our students </a:t>
            </a:r>
            <a:r>
              <a:rPr lang="en-US" dirty="0" smtClean="0"/>
              <a:t>with low administrative overhead</a:t>
            </a:r>
            <a:r>
              <a:rPr lang="en-US" dirty="0" smtClean="0"/>
              <a:t>?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/>
              <a:t>Existing system: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Mobile Judge: Version 4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/>
              <a:t>Limitations</a:t>
            </a:r>
            <a:endParaRPr lang="en-US" sz="3200" dirty="0" smtClean="0"/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Current </a:t>
            </a:r>
            <a:r>
              <a:rPr lang="en-US" dirty="0" smtClean="0"/>
              <a:t>system is able to gather a lot of data, but still does not give enough control to the administrator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03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Detailed Design cont.</a:t>
            </a:r>
            <a:endParaRPr lang="en-US" dirty="0"/>
          </a:p>
        </p:txBody>
      </p:sp>
      <p:pic>
        <p:nvPicPr>
          <p:cNvPr id="4" name="Content Placeholder 3" descr="C:\Users\Final\Dropbox\SP\class diagram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855" y="1846263"/>
            <a:ext cx="3690616" cy="4022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634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State Chart Diagram – </a:t>
            </a:r>
            <a:r>
              <a:rPr lang="en-US" dirty="0" smtClean="0"/>
              <a:t>Delete Term</a:t>
            </a:r>
            <a:endParaRPr lang="en-US" dirty="0"/>
          </a:p>
        </p:txBody>
      </p:sp>
      <p:pic>
        <p:nvPicPr>
          <p:cNvPr id="2050" name="Picture 2" descr="C:\Users\Filip\Dropbox\SP\delete term state 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495" y="2298544"/>
            <a:ext cx="5895975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8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Algorithm – Delete Term</a:t>
            </a:r>
            <a:endParaRPr lang="en-US" dirty="0"/>
          </a:p>
        </p:txBody>
      </p:sp>
      <p:pic>
        <p:nvPicPr>
          <p:cNvPr id="3074" name="Picture 2" descr="C:\Users\Filip\Dropbox\SP\algorithm delete term state 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636" y="1739655"/>
            <a:ext cx="4562475" cy="44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46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Test </a:t>
            </a:r>
            <a:r>
              <a:rPr lang="en-US" dirty="0" smtClean="0"/>
              <a:t>cases – Sunny Day and Rainy Day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871478"/>
              </p:ext>
            </p:extLst>
          </p:nvPr>
        </p:nvGraphicFramePr>
        <p:xfrm>
          <a:off x="314473" y="2749419"/>
          <a:ext cx="5749290" cy="16922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4645"/>
                <a:gridCol w="2874645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Test Case ID</a:t>
                      </a:r>
                      <a:endParaRPr lang="en-US" sz="11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MJAv5-043a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Purpose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Testing valid-input removal of a Term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Pre-condition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 inactive Term with the given name exists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Test Setup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PHPUnit test which calls the removeExistingInactiveTerm function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Input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Term Name “automated”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Expected Output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 Term and all associated data is removed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Actual Output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 Term and all associated data is removed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Status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PASS</a:t>
                      </a:r>
                      <a:endParaRPr lang="en-US" sz="11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840942"/>
              </p:ext>
            </p:extLst>
          </p:nvPr>
        </p:nvGraphicFramePr>
        <p:xfrm>
          <a:off x="6442710" y="2640560"/>
          <a:ext cx="5749290" cy="20836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4645"/>
                <a:gridCol w="2874645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Test Case ID</a:t>
                      </a:r>
                      <a:endParaRPr lang="en-US" sz="11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MJAv5-043b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Purpose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Testing invalid-input removal of a Term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Pre-condition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 active Term with the given name exists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Test Setup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PHPUnit test which calls the removeExistingActiveTerm function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Input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Term Name “automated”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Expected Output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An error code is returned and the active Term has not been changed</a:t>
                      </a:r>
                      <a:endParaRPr lang="en-US" sz="11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Actual Output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 error code is returned and the active Term has not been changed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Status</a:t>
                      </a:r>
                      <a:endParaRPr lang="en-US" sz="110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PASS</a:t>
                      </a:r>
                      <a:endParaRPr lang="en-US" sz="11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094154" y="2029534"/>
            <a:ext cx="236327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ＭＳ 明朝" pitchFamily="17" charset="-128"/>
                <a:cs typeface="Times New Roman" pitchFamily="18" charset="0"/>
              </a:rPr>
              <a:t>FR-43 : Remove Existing Term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38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Test drivers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658" y="2408685"/>
            <a:ext cx="728662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912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75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Project schedule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87" y="1690688"/>
            <a:ext cx="10233025" cy="3900707"/>
          </a:xfrm>
        </p:spPr>
      </p:pic>
    </p:spTree>
    <p:extLst>
      <p:ext uri="{BB962C8B-B14F-4D97-AF65-F5344CB8AC3E}">
        <p14:creationId xmlns:p14="http://schemas.microsoft.com/office/powerpoint/2010/main" val="254626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User stories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753115"/>
            <a:ext cx="67818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26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User </a:t>
            </a:r>
            <a:r>
              <a:rPr lang="en-US" dirty="0" smtClean="0"/>
              <a:t>stories cont.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9163" y="1846263"/>
            <a:ext cx="6094000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5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User stories cont.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1825625"/>
            <a:ext cx="67913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8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User stories cont.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4883" y="1846263"/>
            <a:ext cx="6102559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3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User stories cont.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6955" y="1846263"/>
            <a:ext cx="6098416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3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User stories cont.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3442" y="1846263"/>
            <a:ext cx="6085441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3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1151</TotalTime>
  <Words>675</Words>
  <Application>Microsoft Office PowerPoint</Application>
  <PresentationFormat>Custom</PresentationFormat>
  <Paragraphs>126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Retrospect</vt:lpstr>
      <vt:lpstr>Mobile Judge: Version 5</vt:lpstr>
      <vt:lpstr>Problem definition</vt:lpstr>
      <vt:lpstr>Project schedule</vt:lpstr>
      <vt:lpstr>User stories</vt:lpstr>
      <vt:lpstr>User stories cont.</vt:lpstr>
      <vt:lpstr>User stories cont.</vt:lpstr>
      <vt:lpstr>User stories cont.</vt:lpstr>
      <vt:lpstr>User stories cont.</vt:lpstr>
      <vt:lpstr>User stories cont.</vt:lpstr>
      <vt:lpstr>User stories cont.</vt:lpstr>
      <vt:lpstr>User stories cont.</vt:lpstr>
      <vt:lpstr>Use cases</vt:lpstr>
      <vt:lpstr>Use cases cont.</vt:lpstr>
      <vt:lpstr>Sequence diagrams cont.</vt:lpstr>
      <vt:lpstr>System decomposition</vt:lpstr>
      <vt:lpstr>Hardware and Software Mapping</vt:lpstr>
      <vt:lpstr>Persistent data management</vt:lpstr>
      <vt:lpstr>Security / Privacy</vt:lpstr>
      <vt:lpstr>Detailed Design</vt:lpstr>
      <vt:lpstr>Detailed Design cont.</vt:lpstr>
      <vt:lpstr>State Chart Diagram – Delete Term</vt:lpstr>
      <vt:lpstr>Algorithm – Delete Term</vt:lpstr>
      <vt:lpstr>Test cases – Sunny Day and Rainy Day</vt:lpstr>
      <vt:lpstr>Test drivers</vt:lpstr>
      <vt:lpstr>Thank you!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Judge</dc:title>
  <dc:creator>Final</dc:creator>
  <cp:lastModifiedBy>Filip</cp:lastModifiedBy>
  <cp:revision>29</cp:revision>
  <dcterms:created xsi:type="dcterms:W3CDTF">2015-04-30T18:41:29Z</dcterms:created>
  <dcterms:modified xsi:type="dcterms:W3CDTF">2015-05-01T20:34:02Z</dcterms:modified>
</cp:coreProperties>
</file>