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9" r:id="rId1"/>
  </p:sldMasterIdLst>
  <p:sldIdLst>
    <p:sldId id="256" r:id="rId2"/>
    <p:sldId id="261" r:id="rId3"/>
    <p:sldId id="258" r:id="rId4"/>
    <p:sldId id="259" r:id="rId5"/>
    <p:sldId id="260" r:id="rId6"/>
    <p:sldId id="268" r:id="rId7"/>
    <p:sldId id="269" r:id="rId8"/>
    <p:sldId id="267" r:id="rId9"/>
    <p:sldId id="270" r:id="rId10"/>
    <p:sldId id="272" r:id="rId11"/>
    <p:sldId id="271" r:id="rId12"/>
    <p:sldId id="263" r:id="rId13"/>
    <p:sldId id="277" r:id="rId14"/>
    <p:sldId id="275" r:id="rId15"/>
    <p:sldId id="278" r:id="rId16"/>
    <p:sldId id="280" r:id="rId17"/>
    <p:sldId id="279" r:id="rId18"/>
    <p:sldId id="276" r:id="rId19"/>
    <p:sldId id="281" r:id="rId20"/>
    <p:sldId id="282" r:id="rId21"/>
    <p:sldId id="283" r:id="rId22"/>
    <p:sldId id="284" r:id="rId23"/>
    <p:sldId id="266" r:id="rId24"/>
    <p:sldId id="265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702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57959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03696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0332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5342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37433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69752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4811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74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4547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34958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smtClean="0"/>
              <a:pPr/>
              <a:t>4/30/2015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5800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bill@test.com" TargetMode="External"/><Relationship Id="rId2" Type="http://schemas.openxmlformats.org/officeDocument/2006/relationships/hyperlink" Target="mailto:test@test.com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yahoo.com/" TargetMode="External"/><Relationship Id="rId4" Type="http://schemas.openxmlformats.org/officeDocument/2006/relationships/hyperlink" Target="http://v3test-46.stores.yahoo.net/item1.html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chemeClr val="accent2"/>
                </a:solidFill>
              </a:rPr>
              <a:t>Project: </a:t>
            </a:r>
            <a:r>
              <a:rPr lang="en-US" sz="6000" dirty="0"/>
              <a:t>Merchant Online Store</a:t>
            </a:r>
            <a:br>
              <a:rPr lang="en-US" sz="6000" dirty="0"/>
            </a:br>
            <a:r>
              <a:rPr lang="en-US" sz="6000" dirty="0" smtClean="0">
                <a:solidFill>
                  <a:schemeClr val="accent2"/>
                </a:solidFill>
              </a:rPr>
              <a:t>Student: </a:t>
            </a:r>
            <a:r>
              <a:rPr lang="en-US" sz="6000" dirty="0" smtClean="0"/>
              <a:t>Maikel Jordan</a:t>
            </a:r>
            <a:br>
              <a:rPr lang="en-US" sz="6000" dirty="0" smtClean="0"/>
            </a:br>
            <a:r>
              <a:rPr lang="en-US" sz="6000" dirty="0" smtClean="0">
                <a:solidFill>
                  <a:schemeClr val="accent2"/>
                </a:solidFill>
              </a:rPr>
              <a:t> Roles: </a:t>
            </a:r>
            <a:r>
              <a:rPr lang="en-US" sz="6000" dirty="0" smtClean="0"/>
              <a:t>Developer/Architect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>
                <a:solidFill>
                  <a:schemeClr val="accent2"/>
                </a:solidFill>
              </a:rPr>
              <a:t>Mentor: </a:t>
            </a:r>
            <a:r>
              <a:rPr lang="en-US" sz="6000" dirty="0"/>
              <a:t>Sonia Centeno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51204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CIS 4911 Senior Project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School of Computing and Information Sciences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Florida International University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April 30, 2015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6557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4045013" y="2454185"/>
            <a:ext cx="10058400" cy="1449387"/>
          </a:xfrm>
        </p:spPr>
        <p:txBody>
          <a:bodyPr>
            <a:noAutofit/>
          </a:bodyPr>
          <a:lstStyle/>
          <a:p>
            <a:pPr algn="ctr"/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Sequence</a:t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Diagram</a:t>
            </a:r>
            <a:endParaRPr lang="en-US" sz="36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155971" y="620785"/>
            <a:ext cx="9529893" cy="5192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0466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4045013" y="2454185"/>
            <a:ext cx="10058400" cy="1449387"/>
          </a:xfrm>
        </p:spPr>
        <p:txBody>
          <a:bodyPr>
            <a:noAutofit/>
          </a:bodyPr>
          <a:lstStyle/>
          <a:p>
            <a:pPr algn="ctr"/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Sequence</a:t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Diagram</a:t>
            </a:r>
            <a:endParaRPr lang="en-US" sz="36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2038525" y="536895"/>
            <a:ext cx="9185945" cy="54528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66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Package and Subsystem </a:t>
            </a:r>
            <a:endParaRPr lang="en-US" sz="72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417638"/>
            <a:ext cx="10058400" cy="40227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77" y="793377"/>
            <a:ext cx="11322423" cy="5661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System Deployment Diagram</a:t>
            </a:r>
            <a:endParaRPr lang="en-US" sz="72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417638"/>
            <a:ext cx="10058400" cy="40227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973695" y="1482263"/>
            <a:ext cx="6244610" cy="3893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Autofit/>
          </a:bodyPr>
          <a:lstStyle/>
          <a:p>
            <a:pPr algn="ctr"/>
            <a:r>
              <a:rPr lang="en-US" sz="45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Hardware and Software</a:t>
            </a:r>
            <a:endParaRPr lang="en-US" sz="45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10963" y="1376449"/>
            <a:ext cx="10058400" cy="4022725"/>
          </a:xfrm>
        </p:spPr>
        <p:txBody>
          <a:bodyPr>
            <a:normAutofit fontScale="70000" lnSpcReduction="20000"/>
          </a:bodyPr>
          <a:lstStyle/>
          <a:p>
            <a:pPr lvl="1" algn="just">
              <a:buNone/>
            </a:pPr>
            <a:r>
              <a:rPr lang="en-US" sz="2800" b="1" dirty="0" smtClean="0"/>
              <a:t>Hardware</a:t>
            </a:r>
          </a:p>
          <a:p>
            <a:pPr lvl="1" algn="just"/>
            <a:r>
              <a:rPr lang="en-US" sz="2800" dirty="0" smtClean="0"/>
              <a:t>Processor: Pentium or above</a:t>
            </a:r>
          </a:p>
          <a:p>
            <a:pPr lvl="1" algn="just"/>
            <a:r>
              <a:rPr lang="en-US" sz="2800" dirty="0" smtClean="0"/>
              <a:t>Memory: at least 2GB of RAM</a:t>
            </a:r>
          </a:p>
          <a:p>
            <a:pPr lvl="1" algn="just"/>
            <a:r>
              <a:rPr lang="en-US" sz="2800" dirty="0" smtClean="0"/>
              <a:t>Hard Disk: at least 1GB of free space</a:t>
            </a:r>
          </a:p>
          <a:p>
            <a:pPr lvl="1" algn="just"/>
            <a:r>
              <a:rPr lang="en-US" sz="2800" dirty="0" smtClean="0"/>
              <a:t>Operating System: Windows XP or above</a:t>
            </a:r>
          </a:p>
          <a:p>
            <a:pPr lvl="1" algn="just"/>
            <a:endParaRPr lang="en-US" dirty="0" smtClean="0"/>
          </a:p>
          <a:p>
            <a:pPr>
              <a:buClr>
                <a:schemeClr val="tx2"/>
              </a:buClr>
              <a:buNone/>
            </a:pPr>
            <a:r>
              <a:rPr lang="en-US" sz="2600" b="1" dirty="0" smtClean="0"/>
              <a:t>	  </a:t>
            </a:r>
            <a:r>
              <a:rPr lang="en-US" sz="2800" b="1" dirty="0" smtClean="0"/>
              <a:t>Software:</a:t>
            </a:r>
            <a:endParaRPr lang="en-US" sz="2800" b="1" dirty="0" smtClean="0"/>
          </a:p>
          <a:p>
            <a:pPr lvl="1">
              <a:buClr>
                <a:schemeClr val="tx2"/>
              </a:buClr>
            </a:pPr>
            <a:r>
              <a:rPr lang="en-US" sz="2800" dirty="0" smtClean="0"/>
              <a:t>Data Analytics Tool developed </a:t>
            </a:r>
            <a:r>
              <a:rPr lang="en-US" sz="2800" dirty="0" smtClean="0"/>
              <a:t>using Java Swing (GUI) </a:t>
            </a:r>
          </a:p>
          <a:p>
            <a:pPr lvl="1">
              <a:buClr>
                <a:schemeClr val="tx2"/>
              </a:buClr>
            </a:pPr>
            <a:r>
              <a:rPr lang="en-US" sz="2800" dirty="0" smtClean="0"/>
              <a:t>Databases: </a:t>
            </a:r>
          </a:p>
          <a:p>
            <a:pPr lvl="2">
              <a:buClr>
                <a:schemeClr val="tx2"/>
              </a:buClr>
            </a:pPr>
            <a:r>
              <a:rPr lang="en-US" sz="2800" dirty="0" err="1" smtClean="0"/>
              <a:t>MySQL</a:t>
            </a:r>
            <a:r>
              <a:rPr lang="en-US" sz="2800" dirty="0" smtClean="0"/>
              <a:t> (JDBC for connecting)</a:t>
            </a:r>
          </a:p>
          <a:p>
            <a:pPr lvl="2">
              <a:buClr>
                <a:schemeClr val="tx2"/>
              </a:buClr>
            </a:pPr>
            <a:r>
              <a:rPr lang="en-US" sz="2800" dirty="0" smtClean="0"/>
              <a:t>SQL Server</a:t>
            </a:r>
          </a:p>
          <a:p>
            <a:pPr lvl="1">
              <a:buClr>
                <a:schemeClr val="tx2"/>
              </a:buClr>
            </a:pPr>
            <a:r>
              <a:rPr lang="en-US" sz="2800" dirty="0" smtClean="0"/>
              <a:t> Source control: Concurrent Versions System (CVS)</a:t>
            </a:r>
          </a:p>
          <a:p>
            <a:pPr lvl="1">
              <a:buClr>
                <a:schemeClr val="tx2"/>
              </a:buClr>
            </a:pPr>
            <a:r>
              <a:rPr lang="en-US" sz="2800" dirty="0" smtClean="0"/>
              <a:t> Data transfer: Representational state transfer (REST) and XML</a:t>
            </a:r>
          </a:p>
          <a:p>
            <a:pPr lvl="1" algn="just"/>
            <a:endParaRPr lang="en-US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Autofit/>
          </a:bodyPr>
          <a:lstStyle/>
          <a:p>
            <a:pPr algn="ctr"/>
            <a:r>
              <a:rPr lang="en-US" sz="45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Persistent Data Design</a:t>
            </a:r>
            <a:endParaRPr lang="en-US" sz="45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275" y="1252151"/>
            <a:ext cx="112116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Intimo’s</a:t>
            </a:r>
            <a:r>
              <a:rPr lang="en-US" dirty="0" smtClean="0"/>
              <a:t> inventory </a:t>
            </a:r>
            <a:r>
              <a:rPr lang="en-US" dirty="0" smtClean="0"/>
              <a:t>is synchronized </a:t>
            </a:r>
            <a:r>
              <a:rPr lang="en-US" dirty="0" smtClean="0"/>
              <a:t>with Yahoo Service’s </a:t>
            </a:r>
            <a:r>
              <a:rPr lang="en-US" dirty="0" smtClean="0"/>
              <a:t>DB.</a:t>
            </a:r>
          </a:p>
          <a:p>
            <a:endParaRPr lang="en-US" dirty="0" smtClean="0"/>
          </a:p>
          <a:p>
            <a:r>
              <a:rPr lang="en-US" dirty="0" smtClean="0"/>
              <a:t>A separate </a:t>
            </a:r>
            <a:r>
              <a:rPr lang="en-US" dirty="0" err="1" smtClean="0"/>
              <a:t>MySQL</a:t>
            </a:r>
            <a:r>
              <a:rPr lang="en-US" dirty="0" smtClean="0"/>
              <a:t> </a:t>
            </a:r>
            <a:r>
              <a:rPr lang="en-US" dirty="0" smtClean="0"/>
              <a:t>DB handles </a:t>
            </a:r>
            <a:r>
              <a:rPr lang="en-US" dirty="0" smtClean="0"/>
              <a:t>all the </a:t>
            </a:r>
            <a:r>
              <a:rPr lang="en-US" dirty="0" smtClean="0"/>
              <a:t>necessary information to </a:t>
            </a:r>
            <a:r>
              <a:rPr lang="en-US" dirty="0" smtClean="0"/>
              <a:t>perform data analytics as well as the user information to be able to access the application. </a:t>
            </a:r>
            <a:r>
              <a:rPr lang="en-US" dirty="0" smtClean="0"/>
              <a:t>Here is the tables mapping:</a:t>
            </a:r>
          </a:p>
          <a:p>
            <a:endParaRPr lang="en-US" dirty="0" smtClean="0"/>
          </a:p>
          <a:p>
            <a:pPr lvl="0"/>
            <a:r>
              <a:rPr lang="en-US" b="1" dirty="0" err="1" smtClean="0"/>
              <a:t>table_role</a:t>
            </a:r>
            <a:r>
              <a:rPr lang="en-US" dirty="0" smtClean="0"/>
              <a:t> – contains the different roles for the DAT users</a:t>
            </a:r>
          </a:p>
          <a:p>
            <a:pPr lvl="0"/>
            <a:r>
              <a:rPr lang="en-US" b="1" dirty="0" err="1" smtClean="0"/>
              <a:t>table_security_answers</a:t>
            </a:r>
            <a:r>
              <a:rPr lang="en-US" dirty="0" smtClean="0"/>
              <a:t> – contains the answers along with the ID of the security question selected and the ID of the user who selected it</a:t>
            </a:r>
          </a:p>
          <a:p>
            <a:pPr lvl="0"/>
            <a:r>
              <a:rPr lang="en-US" b="1" dirty="0" err="1" smtClean="0"/>
              <a:t>table_security_questions</a:t>
            </a:r>
            <a:r>
              <a:rPr lang="en-US" dirty="0" smtClean="0"/>
              <a:t> – contains all the security questions along with their question ID</a:t>
            </a:r>
          </a:p>
          <a:p>
            <a:pPr lvl="0"/>
            <a:r>
              <a:rPr lang="en-US" b="1" dirty="0" err="1" smtClean="0"/>
              <a:t>table_style</a:t>
            </a:r>
            <a:r>
              <a:rPr lang="en-US" dirty="0" smtClean="0"/>
              <a:t> – contains all the items </a:t>
            </a:r>
            <a:r>
              <a:rPr lang="en-US" dirty="0" err="1" smtClean="0"/>
              <a:t>intimo</a:t>
            </a:r>
            <a:r>
              <a:rPr lang="en-US" dirty="0" smtClean="0"/>
              <a:t> sells along with their item ID</a:t>
            </a:r>
          </a:p>
          <a:p>
            <a:pPr lvl="0"/>
            <a:r>
              <a:rPr lang="en-US" b="1" dirty="0" err="1" smtClean="0"/>
              <a:t>table_user</a:t>
            </a:r>
            <a:r>
              <a:rPr lang="en-US" dirty="0" smtClean="0"/>
              <a:t> – contains all the users who have an account to access the DAT</a:t>
            </a:r>
          </a:p>
          <a:p>
            <a:pPr lvl="0"/>
            <a:r>
              <a:rPr lang="en-US" b="1" dirty="0" err="1" smtClean="0"/>
              <a:t>table_yahoo_customers</a:t>
            </a:r>
            <a:r>
              <a:rPr lang="en-US" dirty="0" smtClean="0"/>
              <a:t> – contains all the registered users to </a:t>
            </a:r>
            <a:r>
              <a:rPr lang="en-US" dirty="0" err="1" smtClean="0"/>
              <a:t>intimo’s</a:t>
            </a:r>
            <a:r>
              <a:rPr lang="en-US" dirty="0" smtClean="0"/>
              <a:t> website</a:t>
            </a:r>
          </a:p>
          <a:p>
            <a:pPr lvl="0"/>
            <a:r>
              <a:rPr lang="en-US" b="1" dirty="0" err="1" smtClean="0"/>
              <a:t>table_yahoo_orders</a:t>
            </a:r>
            <a:r>
              <a:rPr lang="en-US" dirty="0" smtClean="0"/>
              <a:t> - contains all the orders that were placed by customers through Yahoo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Autofit/>
          </a:bodyPr>
          <a:lstStyle/>
          <a:p>
            <a:pPr algn="ctr"/>
            <a:r>
              <a:rPr lang="en-US" sz="45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Data Transfer Flowchart</a:t>
            </a:r>
            <a:endParaRPr lang="en-US" sz="45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275" y="1252151"/>
            <a:ext cx="11211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Flowchart: Magnetic Disk 3"/>
          <p:cNvSpPr/>
          <p:nvPr/>
        </p:nvSpPr>
        <p:spPr>
          <a:xfrm>
            <a:off x="2509215" y="2201140"/>
            <a:ext cx="1089212" cy="1264024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Magnetic Disk 5"/>
          <p:cNvSpPr/>
          <p:nvPr/>
        </p:nvSpPr>
        <p:spPr>
          <a:xfrm>
            <a:off x="7479248" y="2257519"/>
            <a:ext cx="1089212" cy="1264024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Multidocument 6"/>
          <p:cNvSpPr/>
          <p:nvPr/>
        </p:nvSpPr>
        <p:spPr>
          <a:xfrm>
            <a:off x="4706464" y="4523796"/>
            <a:ext cx="1482599" cy="1264024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Magnetic Disk 7"/>
          <p:cNvSpPr/>
          <p:nvPr/>
        </p:nvSpPr>
        <p:spPr>
          <a:xfrm>
            <a:off x="8204044" y="4401521"/>
            <a:ext cx="1089212" cy="1264024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49556" y="3521543"/>
            <a:ext cx="1048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MySQL Database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479248" y="3521543"/>
            <a:ext cx="1449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SQL Server (Intimo’s)</a:t>
            </a:r>
            <a:endParaRPr lang="en-US" dirty="0"/>
          </a:p>
        </p:txBody>
      </p:sp>
      <p:sp>
        <p:nvSpPr>
          <p:cNvPr id="11" name="Flowchart: Internal Storage 10"/>
          <p:cNvSpPr/>
          <p:nvPr/>
        </p:nvSpPr>
        <p:spPr>
          <a:xfrm>
            <a:off x="4812696" y="2327394"/>
            <a:ext cx="1492624" cy="1425388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43169" y="1970281"/>
            <a:ext cx="144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189063" y="3798542"/>
            <a:ext cx="2014981" cy="1124154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1697314">
            <a:off x="6289862" y="4399899"/>
            <a:ext cx="170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REST </a:t>
            </a:r>
            <a:r>
              <a:rPr lang="en-US" dirty="0" err="1" smtClean="0"/>
              <a:t>Req</a:t>
            </a:r>
            <a:r>
              <a:rPr lang="en-US" dirty="0" smtClean="0"/>
              <a:t>/</a:t>
            </a:r>
            <a:r>
              <a:rPr lang="en-US" dirty="0" err="1" smtClean="0"/>
              <a:t>Resp</a:t>
            </a:r>
            <a:endParaRPr lang="en-US" dirty="0"/>
          </a:p>
        </p:txBody>
      </p:sp>
      <p:cxnSp>
        <p:nvCxnSpPr>
          <p:cNvPr id="15" name="Straight Arrow Connector 14"/>
          <p:cNvCxnSpPr>
            <a:endCxn id="11" idx="1"/>
          </p:cNvCxnSpPr>
          <p:nvPr/>
        </p:nvCxnSpPr>
        <p:spPr>
          <a:xfrm flipV="1">
            <a:off x="3598427" y="3040088"/>
            <a:ext cx="1214269" cy="46854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54490" y="3082136"/>
            <a:ext cx="170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JDBC</a:t>
            </a:r>
            <a:endParaRPr lang="en-US" dirty="0"/>
          </a:p>
        </p:txBody>
      </p:sp>
      <p:cxnSp>
        <p:nvCxnSpPr>
          <p:cNvPr id="17" name="Straight Arrow Connector 16"/>
          <p:cNvCxnSpPr>
            <a:endCxn id="6" idx="2"/>
          </p:cNvCxnSpPr>
          <p:nvPr/>
        </p:nvCxnSpPr>
        <p:spPr>
          <a:xfrm flipV="1">
            <a:off x="6323533" y="2889531"/>
            <a:ext cx="1155715" cy="31466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80205" y="2960458"/>
            <a:ext cx="170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MS JDBC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033350" y="3794830"/>
            <a:ext cx="241227" cy="7126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67898" y="3844853"/>
            <a:ext cx="170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Swing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Autofit/>
          </a:bodyPr>
          <a:lstStyle/>
          <a:p>
            <a:pPr algn="ctr"/>
            <a:r>
              <a:rPr lang="en-US" sz="45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Security/Privacy</a:t>
            </a:r>
            <a:endParaRPr lang="en-US" sz="45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28584" y="972065"/>
            <a:ext cx="10140779" cy="5107459"/>
          </a:xfrm>
        </p:spPr>
        <p:txBody>
          <a:bodyPr>
            <a:normAutofit fontScale="55000" lnSpcReduction="20000"/>
          </a:bodyPr>
          <a:lstStyle/>
          <a:p>
            <a:r>
              <a:rPr lang="en-US" sz="2600" dirty="0" smtClean="0"/>
              <a:t>Security and privacy is enforced throughout the entire </a:t>
            </a:r>
            <a:r>
              <a:rPr lang="en-US" sz="2600" dirty="0" smtClean="0"/>
              <a:t>Merchant Online Store and </a:t>
            </a:r>
            <a:r>
              <a:rPr lang="en-US" sz="2600" dirty="0" smtClean="0"/>
              <a:t>specifically implemented differently for each subsystem.</a:t>
            </a:r>
          </a:p>
          <a:p>
            <a:r>
              <a:rPr lang="en-US" sz="2600" dirty="0" smtClean="0"/>
              <a:t>The </a:t>
            </a:r>
            <a:r>
              <a:rPr lang="en-US" sz="2600" dirty="0" err="1" smtClean="0"/>
              <a:t>Intimo</a:t>
            </a:r>
            <a:r>
              <a:rPr lang="en-US" sz="2600" dirty="0" smtClean="0"/>
              <a:t> Data Analytics Subsystem implements a standard login functionality with total password transparency, which happens in the following sequence of steps: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user enters their login and password in the login page.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UI page (view) captures the user's username and password and submits the form to a Middle Tier class (controller).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controller uses a standard MD5 encryption algorithm to encrypt the user's password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controller calls a Data Access class (DAO, which resides in the middle tier layer) to process the user authentication.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DAO prepares a JDBC secure connection to the Database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DAO submits the password verification request to the Database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DAO receives the Database response.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DAO then releases the Database connection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controller reads the DAO's response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controller determines whether to let the user proceed or to error out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controller sends either a login key or an error to the view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2600" dirty="0" smtClean="0"/>
              <a:t>The view either shows an invalid password error or logs the user in.</a:t>
            </a:r>
          </a:p>
          <a:p>
            <a:pPr lvl="1" algn="just"/>
            <a:endParaRPr lang="en-US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4045013" y="2454185"/>
            <a:ext cx="10058400" cy="1449387"/>
          </a:xfrm>
        </p:spPr>
        <p:txBody>
          <a:bodyPr>
            <a:noAutofit/>
          </a:bodyPr>
          <a:lstStyle/>
          <a:p>
            <a:pPr algn="ctr"/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Class</a:t>
            </a: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/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Diagram</a:t>
            </a:r>
            <a:endParaRPr lang="en-US" sz="36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255520" y="167781"/>
            <a:ext cx="7680960" cy="6115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0466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Autofit/>
          </a:bodyPr>
          <a:lstStyle/>
          <a:p>
            <a:pPr algn="ctr"/>
            <a:r>
              <a:rPr lang="en-US" sz="45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Synchronization Algorithm</a:t>
            </a:r>
            <a:endParaRPr lang="en-US" sz="45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28584" y="972065"/>
            <a:ext cx="10140779" cy="5107459"/>
          </a:xfrm>
        </p:spPr>
        <p:txBody>
          <a:bodyPr>
            <a:normAutofit/>
          </a:bodyPr>
          <a:lstStyle/>
          <a:p>
            <a:pPr lvl="1" algn="just"/>
            <a:endParaRPr lang="en-US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485" y="859291"/>
            <a:ext cx="9226379" cy="54006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Background</a:t>
            </a:r>
            <a:endParaRPr lang="en-US" sz="8800" b="1" spc="0" dirty="0">
              <a:ln w="22225">
                <a:solidFill>
                  <a:schemeClr val="tx2"/>
                </a:solidFill>
                <a:prstDash val="solid"/>
              </a:ln>
              <a:solidFill>
                <a:schemeClr val="accent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7280" y="1974428"/>
            <a:ext cx="107442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Intimo is </a:t>
            </a:r>
            <a:r>
              <a:rPr lang="en-US" sz="2800" dirty="0" smtClean="0">
                <a:solidFill>
                  <a:schemeClr val="tx2"/>
                </a:solidFill>
              </a:rPr>
              <a:t>an intimate apparel and sleepwear </a:t>
            </a:r>
            <a:r>
              <a:rPr lang="en-US" sz="2800" dirty="0">
                <a:solidFill>
                  <a:schemeClr val="tx2"/>
                </a:solidFill>
              </a:rPr>
              <a:t>clothing </a:t>
            </a:r>
            <a:r>
              <a:rPr lang="en-US" sz="2800" dirty="0" smtClean="0">
                <a:solidFill>
                  <a:schemeClr val="tx2"/>
                </a:solidFill>
              </a:rPr>
              <a:t>brand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F</a:t>
            </a:r>
            <a:r>
              <a:rPr lang="en-US" sz="2800" dirty="0" smtClean="0">
                <a:solidFill>
                  <a:schemeClr val="tx2"/>
                </a:solidFill>
              </a:rPr>
              <a:t>ounded </a:t>
            </a:r>
            <a:r>
              <a:rPr lang="en-US" sz="2800" dirty="0">
                <a:solidFill>
                  <a:schemeClr val="tx2"/>
                </a:solidFill>
              </a:rPr>
              <a:t>in </a:t>
            </a:r>
            <a:r>
              <a:rPr lang="en-US" sz="2800" dirty="0" smtClean="0">
                <a:solidFill>
                  <a:schemeClr val="tx2"/>
                </a:solidFill>
              </a:rPr>
              <a:t>1990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Can be found in about 1,500 department and specialty stores </a:t>
            </a:r>
            <a:r>
              <a:rPr lang="en-US" sz="2800" dirty="0" smtClean="0">
                <a:solidFill>
                  <a:schemeClr val="tx2"/>
                </a:solidFill>
              </a:rPr>
              <a:t>worldwide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Found in stores like: Macy’s, Dillard’s, Saks Fifth </a:t>
            </a:r>
            <a:r>
              <a:rPr lang="en-US" sz="2800" dirty="0" smtClean="0">
                <a:solidFill>
                  <a:schemeClr val="tx2"/>
                </a:solidFill>
              </a:rPr>
              <a:t>Avenue</a:t>
            </a:r>
          </a:p>
          <a:p>
            <a:pPr marL="457200" lvl="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Customers can also order products from their online </a:t>
            </a:r>
            <a:r>
              <a:rPr lang="en-US" sz="2800" dirty="0" smtClean="0">
                <a:solidFill>
                  <a:schemeClr val="tx2"/>
                </a:solidFill>
              </a:rPr>
              <a:t>store</a:t>
            </a:r>
          </a:p>
          <a:p>
            <a:pPr marL="457200" lvl="0" indent="-457200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chemeClr val="tx2"/>
                </a:solidFill>
              </a:rPr>
              <a:t>They use Yahoo! Merchants as their </a:t>
            </a:r>
            <a:r>
              <a:rPr lang="en-US" sz="2800" dirty="0" err="1" smtClean="0">
                <a:solidFill>
                  <a:schemeClr val="tx2"/>
                </a:solidFill>
              </a:rPr>
              <a:t>eCommerce</a:t>
            </a:r>
            <a:r>
              <a:rPr lang="en-US" sz="2800" dirty="0" smtClean="0">
                <a:solidFill>
                  <a:schemeClr val="tx2"/>
                </a:solidFill>
              </a:rPr>
              <a:t> platform</a:t>
            </a:r>
          </a:p>
          <a:p>
            <a:endParaRPr lang="en-US" sz="2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1651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Autofit/>
          </a:bodyPr>
          <a:lstStyle/>
          <a:p>
            <a:pPr algn="ctr"/>
            <a:r>
              <a:rPr lang="en-US" sz="45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Synchronization Algorithm</a:t>
            </a:r>
            <a:endParaRPr lang="en-US" sz="45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28584" y="972065"/>
            <a:ext cx="10140779" cy="5107459"/>
          </a:xfrm>
        </p:spPr>
        <p:txBody>
          <a:bodyPr>
            <a:normAutofit/>
          </a:bodyPr>
          <a:lstStyle/>
          <a:p>
            <a:pPr lvl="1" algn="just"/>
            <a:endParaRPr lang="en-US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29" y="963827"/>
            <a:ext cx="7505700" cy="5177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1690"/>
          <a:stretch/>
        </p:blipFill>
        <p:spPr>
          <a:xfrm>
            <a:off x="6925709" y="1652124"/>
            <a:ext cx="4962525" cy="23692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42683" y="74141"/>
            <a:ext cx="10058400" cy="51074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Request/Response Type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07308" y="551935"/>
            <a:ext cx="1033848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Order Request Sample:</a:t>
            </a:r>
          </a:p>
          <a:p>
            <a:r>
              <a:rPr lang="en-US" dirty="0" smtClean="0"/>
              <a:t>&lt;?xml version="1.0" encoding="utf-8"?&gt;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ystorewsRequest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StoreID</a:t>
            </a:r>
            <a:r>
              <a:rPr lang="en-US" dirty="0" smtClean="0"/>
              <a:t>&gt; yhst-1234567890 &lt;/</a:t>
            </a:r>
            <a:r>
              <a:rPr lang="en-US" dirty="0" err="1" smtClean="0"/>
              <a:t>StoreID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SecurityHeader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PartnerStoreContractToken</a:t>
            </a:r>
            <a:r>
              <a:rPr lang="en-US" dirty="0" smtClean="0"/>
              <a:t>&gt; test &lt;/</a:t>
            </a:r>
            <a:r>
              <a:rPr lang="en-US" dirty="0" err="1" smtClean="0"/>
              <a:t>PartnerStoreContractToken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&lt;/</a:t>
            </a:r>
            <a:r>
              <a:rPr lang="en-US" dirty="0" err="1" smtClean="0"/>
              <a:t>SecurityHeader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&lt;Version&gt; 1.0 &lt;/Version&gt;</a:t>
            </a:r>
          </a:p>
          <a:p>
            <a:r>
              <a:rPr lang="en-US" dirty="0" smtClean="0"/>
              <a:t>&lt;Verb&gt; get &lt;/Verb&gt;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ResourceList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OrderListQuery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&lt;Filter&gt;</a:t>
            </a:r>
          </a:p>
          <a:p>
            <a:r>
              <a:rPr lang="en-US" dirty="0" smtClean="0"/>
              <a:t>&lt;Include&gt; all &lt;/Include&gt;</a:t>
            </a:r>
          </a:p>
          <a:p>
            <a:r>
              <a:rPr lang="en-US" dirty="0" smtClean="0"/>
              <a:t>&lt;/Filter&gt;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QueryParams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OrderID</a:t>
            </a:r>
            <a:r>
              <a:rPr lang="en-US" dirty="0" smtClean="0"/>
              <a:t>&gt; 485 &lt;/</a:t>
            </a:r>
            <a:r>
              <a:rPr lang="en-US" dirty="0" err="1" smtClean="0"/>
              <a:t>OrderID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&lt;/</a:t>
            </a:r>
            <a:r>
              <a:rPr lang="en-US" dirty="0" err="1" smtClean="0"/>
              <a:t>QueryParams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&lt;/</a:t>
            </a:r>
            <a:r>
              <a:rPr lang="en-US" dirty="0" err="1" smtClean="0"/>
              <a:t>OrderListQuery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&lt;/</a:t>
            </a:r>
            <a:r>
              <a:rPr lang="en-US" dirty="0" err="1" smtClean="0"/>
              <a:t>ResourceList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&lt;/</a:t>
            </a:r>
            <a:r>
              <a:rPr lang="en-US" dirty="0" err="1" smtClean="0"/>
              <a:t>ystorewsRequest</a:t>
            </a:r>
            <a:r>
              <a:rPr lang="en-US" dirty="0" smtClean="0"/>
              <a:t>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3257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42683" y="74141"/>
            <a:ext cx="10058400" cy="51074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Request/Response Type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82858"/>
            <a:ext cx="3996607" cy="477053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sz="1600" b="1" dirty="0"/>
              <a:t>Order Response </a:t>
            </a:r>
            <a:r>
              <a:rPr lang="en-US" sz="1600" b="1" dirty="0" smtClean="0"/>
              <a:t>Sample: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900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&lt;?xml version="1.0" encoding="utf-8"?&gt;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ystorews:ystorewsResponse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xmlns:ystorews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="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urn:yahoo:sbs:ystorews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" 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&lt;Version&gt; 1.0 &lt;/Version&gt;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RequestID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RequestID-1190608954601782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RequestID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ResponseResourceList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OrderListQuery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&lt;Order&gt;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OrderID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485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OrderID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CreationTime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Wed Aug 15 00:50:09 2007 GMT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CreationTime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StatusList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OrderStatus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StatusID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26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StatusID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OrderStatus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OrderStatus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StatusID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8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StatusID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OrderStatus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StatusList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ShipMethod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Air (3-5 days)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ShipMethod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CartShipmentInfo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ShipState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1-2d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ShipState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TrackingNumber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tn-12345678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TrackingNumber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&lt;Shipper&gt; ups &lt;/Shipper&gt;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CartShipmentInfo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ShipToInfo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GeneralInfo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FirstName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test-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fname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FirstName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LastName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test-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lname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LastName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PhoneNumber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123-456-7890 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PhoneNumber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&lt;Company&gt; Yahoo &lt;/Company&gt;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&lt;Email&gt;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test@test.com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&lt;/Email&gt;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GeneralInfo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17665" y="1009497"/>
            <a:ext cx="467360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&lt;Address1&gt; 701 First Avenue &lt;/Address1&gt;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&lt;Address2&gt; Apt G111 &lt;/Address2&gt;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&lt;City&gt; Sunnyvale &lt;/City&gt;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&lt;Country&gt; US &lt;/Country&gt;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&lt;State&gt; CA &lt;/State&gt;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&lt;Zip&gt; 95014 &lt;/Zip&gt;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ShipToInfo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BillToInfo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FirstName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bill-test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FirstName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LastName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bill-test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LastName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PhoneNumber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555-555-1212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PhoneNumber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&lt;Company&gt; Yahoo &lt;/Company&gt;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&lt;Email&gt; </a:t>
            </a:r>
            <a:r>
              <a:rPr lang="en-US" sz="900" dirty="0">
                <a:solidFill>
                  <a:srgbClr val="1155CC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bill@test.com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&lt;/Email&gt;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&lt;Address1&gt; 701 First Avenue &lt;/Address1&gt;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&lt;Address2&gt; Something &lt;/Address2&gt;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&lt;City&gt; Sunnyvale &lt;/City&gt;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&lt;Country&gt; US &lt;/Country&gt;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&lt;State&gt; CA &lt;/State&gt;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&lt;Zip&gt; 95014 &lt;/Zip&gt;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BillToInfo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BuyerEmail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 </a:t>
            </a:r>
            <a:r>
              <a:rPr lang="en-US" sz="900" dirty="0">
                <a:solidFill>
                  <a:srgbClr val="1155CC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test@test.com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BuyerEmail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CustomFieldsList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CustomField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&lt;Key&gt;customkey1&lt;/Key&gt;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&lt;Value&gt;Mycustomvalue1&lt;/Value&gt;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CustomField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CustomFieldsList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ItemList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&lt;Item</a:t>
            </a:r>
            <a:r>
              <a:rPr lang="en-US" sz="900" dirty="0" smtClean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900" dirty="0">
              <a:solidFill>
                <a:srgbClr val="2222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6768" y="107094"/>
            <a:ext cx="415108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LineNumber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0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LineNumber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ItemID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item1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ItemID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ItemCode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item1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ItemCode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&lt;Quantity&gt; 1 &lt;/Quantity&gt;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UnitPrice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11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UnitPrice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&lt;Description&gt; item1 &lt;/Description&gt;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&lt;URL&gt; </a:t>
            </a:r>
            <a:r>
              <a:rPr lang="en-US" sz="900" dirty="0">
                <a:solidFill>
                  <a:srgbClr val="1155CC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http://v3test-46.stores.yahoo.net/item1.html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&lt;/URL&gt;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&lt;Taxable&gt; true &lt;/Taxable&gt;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ThumbnailURL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 </a:t>
            </a:r>
            <a:r>
              <a:rPr lang="en-US" sz="900" dirty="0">
                <a:solidFill>
                  <a:srgbClr val="1155CC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http://v3test-46.stores.yahoo.net/item1.html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ThumbnailURL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&lt;/Item&gt;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ItemList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OrderTotals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&lt;Subtotal&gt;11.01&lt;/Subtotal&gt;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&lt;Shipping&gt;0.00&lt;/Shipping&gt;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&lt;Tax&gt;0.00&lt;/Tax&gt;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&lt;Promotions&gt;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AppliedPromotion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&lt;Id&gt;2&lt;/Id&gt;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&lt;Name&gt;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MyPromotion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&lt;/Name&gt;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&lt;Type&gt;PERCENTAGE&lt;/Type&gt;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&lt;Discount&gt;0.10&lt;/Discount&gt;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&lt;Message&gt;10.00% off&lt;/Message&gt;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AppliedPromotion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&lt;/Promotions&gt;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&lt;Total&gt;10.91&lt;/Total&gt;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OrderTotals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 </a:t>
            </a:r>
            <a:r>
              <a:rPr lang="en-US" sz="900" dirty="0">
                <a:solidFill>
                  <a:srgbClr val="1155CC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http://www.yahoo.com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MerchantNotes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2007 Aug 22 03:16: Marked OK; reason given: test-note-0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2007 Aug 22 03:17: Marked Fraudulent; reason given: test-note-1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MerchantNotes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EntryPoint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 </a:t>
            </a:r>
            <a:r>
              <a:rPr lang="en-US" sz="900" dirty="0">
                <a:solidFill>
                  <a:srgbClr val="1155CC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http://www.yahoo.com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EntryPoint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BuyerComments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Test Comments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BuyerComments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PaymentProcessor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PayPal 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PaymentProcessor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&lt;Currency&gt; USD &lt;/Currency&gt;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GiftMessage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&gt;test gift message&lt;/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GiftMessage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PaymentType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&gt;PayPal&lt;/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PaymentType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&lt;/Order&gt;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OrderListQuery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ResponseResourceList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ystorews:ystorewsResponse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900" dirty="0">
              <a:latin typeface="Arial" panose="020B0604020202020204" pitchFamily="34" charset="0"/>
            </a:endParaRPr>
          </a:p>
          <a:p>
            <a:endParaRPr lang="en-US" sz="1100" dirty="0"/>
          </a:p>
          <a:p>
            <a:endParaRPr 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393257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42683" y="0"/>
            <a:ext cx="10058400" cy="1449387"/>
          </a:xfrm>
        </p:spPr>
        <p:txBody>
          <a:bodyPr>
            <a:normAutofit/>
          </a:bodyPr>
          <a:lstStyle/>
          <a:p>
            <a:pPr algn="ctr"/>
            <a:r>
              <a:rPr lang="en-US" sz="80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Verification</a:t>
            </a:r>
            <a:endParaRPr lang="en-US" sz="8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1970233"/>
              </p:ext>
            </p:extLst>
          </p:nvPr>
        </p:nvGraphicFramePr>
        <p:xfrm>
          <a:off x="4491318" y="1449380"/>
          <a:ext cx="6441141" cy="467172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3791182"/>
                <a:gridCol w="2649959"/>
              </a:tblGrid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Case ID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Result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System_Login_SunnyDay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System_Login_RainyDay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PASS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System_CreateAccount_SunnyDay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System_CreateAccount_RainyDay01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System_CreateAccount_RainyDay02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System_CreateAccount_RainyDay03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System_ResetPassword_SunnyDay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System_ResetPassword_RainyDay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System_ResetPassword_RainyDay02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System_WeMissYouReport_SunnyDay01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System_WeMissYouReport_SunnyDay02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System_PSPCategory_SunnyDay01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System_PSPItem_SunnyDay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System_PSPCategory_RainyDay01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System_PSPItem_RainyDay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System_PSPCategory_SunnyDay02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System_PSPCategory_RainyDay02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System_WeMissYouReport_RainyDay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System_PSPDate_RainyDay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FAIL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9247" y="2474259"/>
            <a:ext cx="34155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tx2"/>
                </a:solidFill>
              </a:rPr>
              <a:t>2 sunny day and 1 rainy day system test case for every use case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tx2"/>
                </a:solidFill>
              </a:rPr>
              <a:t>Unit tests using </a:t>
            </a:r>
            <a:r>
              <a:rPr lang="en-US" sz="2400" dirty="0" err="1" smtClean="0">
                <a:solidFill>
                  <a:schemeClr val="tx2"/>
                </a:solidFill>
              </a:rPr>
              <a:t>JUnit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257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Summary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97280" y="1995861"/>
            <a:ext cx="10058400" cy="4022725"/>
          </a:xfrm>
        </p:spPr>
        <p:txBody>
          <a:bodyPr>
            <a:normAutofit/>
          </a:bodyPr>
          <a:lstStyle/>
          <a:p>
            <a:endParaRPr lang="en-US" sz="2600" dirty="0" smtClean="0"/>
          </a:p>
          <a:p>
            <a:pPr marL="201168" lvl="1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8224" y="2124635"/>
            <a:ext cx="10919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93376" y="2124635"/>
            <a:ext cx="1082488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Data analytics tool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System integration testing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Initial data loading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Automation of tracking information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Inventory synchronization is completed</a:t>
            </a:r>
            <a:endParaRPr lang="en-US" sz="2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267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Problem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sz="2800" dirty="0">
                <a:solidFill>
                  <a:schemeClr val="tx2"/>
                </a:solidFill>
              </a:rPr>
              <a:t>S</a:t>
            </a:r>
            <a:r>
              <a:rPr lang="en-US" sz="2800" dirty="0" smtClean="0">
                <a:solidFill>
                  <a:schemeClr val="tx2"/>
                </a:solidFill>
              </a:rPr>
              <a:t>ome </a:t>
            </a:r>
            <a:r>
              <a:rPr lang="en-US" sz="2800" dirty="0">
                <a:solidFill>
                  <a:schemeClr val="tx2"/>
                </a:solidFill>
              </a:rPr>
              <a:t>of Intimo’s online ordering post-processing mechanisms are being performed </a:t>
            </a:r>
            <a:r>
              <a:rPr lang="en-US" sz="2800" dirty="0" smtClean="0">
                <a:solidFill>
                  <a:schemeClr val="tx2"/>
                </a:solidFill>
              </a:rPr>
              <a:t>manually. For example: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 Updating shipping information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2"/>
                </a:solidFill>
              </a:rPr>
              <a:t> </a:t>
            </a:r>
            <a:r>
              <a:rPr lang="en-US" sz="2600" dirty="0" smtClean="0">
                <a:solidFill>
                  <a:schemeClr val="tx2"/>
                </a:solidFill>
              </a:rPr>
              <a:t>Synchronizing databases </a:t>
            </a:r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 </a:t>
            </a:r>
            <a:r>
              <a:rPr lang="en-US" sz="2800" dirty="0" smtClean="0">
                <a:solidFill>
                  <a:schemeClr val="tx2"/>
                </a:solidFill>
              </a:rPr>
              <a:t>As </a:t>
            </a:r>
            <a:r>
              <a:rPr lang="en-US" sz="2800" dirty="0">
                <a:solidFill>
                  <a:schemeClr val="tx2"/>
                </a:solidFill>
              </a:rPr>
              <a:t>of now, they do not have a data analysis system in place that can help in making business decisions</a:t>
            </a:r>
            <a:endParaRPr lang="en-US" sz="2800" dirty="0" smtClean="0">
              <a:solidFill>
                <a:schemeClr val="tx2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445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Current System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Currently</a:t>
            </a:r>
            <a:r>
              <a:rPr lang="en-US" altLang="en-US" sz="2600" dirty="0"/>
              <a:t>, Intimo has no way to analyze previous data that they have </a:t>
            </a:r>
            <a:r>
              <a:rPr lang="en-US" altLang="en-US" sz="2600" dirty="0" smtClean="0"/>
              <a:t>collected</a:t>
            </a:r>
            <a:endParaRPr lang="en-US" altLang="en-US" sz="2600" dirty="0"/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Intimo </a:t>
            </a:r>
            <a:r>
              <a:rPr lang="en-US" altLang="en-US" sz="2600" dirty="0"/>
              <a:t>is performing the following post-ordering processes manually: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Update </a:t>
            </a:r>
            <a:r>
              <a:rPr lang="en-US" altLang="en-US" sz="2600" dirty="0"/>
              <a:t>shipping information which includes:</a:t>
            </a:r>
          </a:p>
          <a:p>
            <a:pPr lvl="2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Carrier</a:t>
            </a:r>
            <a:endParaRPr lang="en-US" altLang="en-US" sz="2600" dirty="0"/>
          </a:p>
          <a:p>
            <a:pPr lvl="2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Tracking </a:t>
            </a:r>
            <a:r>
              <a:rPr lang="en-US" altLang="en-US" sz="2600" dirty="0"/>
              <a:t>number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Synchronizing </a:t>
            </a:r>
            <a:r>
              <a:rPr lang="en-US" altLang="en-US" sz="2600" dirty="0"/>
              <a:t>their inventory database with Yahoo Merchant’s database </a:t>
            </a:r>
          </a:p>
        </p:txBody>
      </p:sp>
    </p:spTree>
    <p:extLst>
      <p:ext uri="{BB962C8B-B14F-4D97-AF65-F5344CB8AC3E}">
        <p14:creationId xmlns="" xmlns:p14="http://schemas.microsoft.com/office/powerpoint/2010/main" val="3621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Proposed System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28172"/>
          </a:xfrm>
        </p:spPr>
        <p:txBody>
          <a:bodyPr>
            <a:normAutofit lnSpcReduction="10000"/>
          </a:bodyPr>
          <a:lstStyle/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800" dirty="0" smtClean="0"/>
              <a:t> </a:t>
            </a:r>
            <a:r>
              <a:rPr lang="en-US" altLang="en-US" sz="2800" dirty="0"/>
              <a:t> The inventory database should </a:t>
            </a:r>
            <a:r>
              <a:rPr lang="en-US" altLang="en-US" sz="2800" dirty="0" smtClean="0"/>
              <a:t>be synchronized </a:t>
            </a:r>
            <a:r>
              <a:rPr lang="en-US" altLang="en-US" sz="2800" dirty="0"/>
              <a:t>with the Yahoo! Merchants </a:t>
            </a:r>
            <a:r>
              <a:rPr lang="en-US" altLang="en-US" sz="2800" dirty="0" smtClean="0"/>
              <a:t>database*</a:t>
            </a:r>
            <a:endParaRPr lang="en-US" altLang="en-US" sz="2800" dirty="0"/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800" dirty="0"/>
              <a:t> Tracking information should be automatically </a:t>
            </a:r>
            <a:r>
              <a:rPr lang="en-US" altLang="en-US" sz="2800" dirty="0" smtClean="0"/>
              <a:t>updated*</a:t>
            </a:r>
            <a:endParaRPr lang="en-US" sz="2800" dirty="0" smtClean="0"/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800" dirty="0" smtClean="0"/>
              <a:t> Data Analytics tool s</a:t>
            </a:r>
            <a:r>
              <a:rPr lang="en-US" altLang="en-US" sz="2800" dirty="0" smtClean="0"/>
              <a:t>hould </a:t>
            </a:r>
            <a:r>
              <a:rPr lang="en-US" altLang="en-US" sz="2800" dirty="0"/>
              <a:t>allow users to access an application where they can run </a:t>
            </a:r>
            <a:r>
              <a:rPr lang="en-US" altLang="en-US" sz="2800" dirty="0" smtClean="0"/>
              <a:t>and export analytics reports</a:t>
            </a:r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800" dirty="0"/>
              <a:t> </a:t>
            </a:r>
            <a:r>
              <a:rPr lang="en-US" altLang="en-US" sz="2800" dirty="0" smtClean="0"/>
              <a:t>The data being analyzed is customer and order data that has been collected throughout the business life</a:t>
            </a:r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800" dirty="0" smtClean="0"/>
              <a:t> The application should be secured and require a username and password to access</a:t>
            </a:r>
          </a:p>
          <a:p>
            <a:pPr marL="0" indent="0">
              <a:buNone/>
            </a:pPr>
            <a:r>
              <a:rPr lang="en-US" dirty="0" smtClean="0"/>
              <a:t> * - Initial client requirements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777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Project Management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1029730" y="1911178"/>
            <a:ext cx="10125633" cy="4183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777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User Stories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24216" y="1846263"/>
          <a:ext cx="7916562" cy="4022726"/>
        </p:xfrm>
        <a:graphic>
          <a:graphicData uri="http://schemas.openxmlformats.org/drawingml/2006/table">
            <a:tbl>
              <a:tblPr/>
              <a:tblGrid>
                <a:gridCol w="2638854"/>
                <a:gridCol w="2638854"/>
                <a:gridCol w="2638854"/>
              </a:tblGrid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Calibri"/>
                          <a:cs typeface="Times New Roman"/>
                        </a:rPr>
                        <a:t>As a/an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I want to … 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To/So that …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Login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Access the Data Analytics Tool 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 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Logout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Exit the Data Analytics Tool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Create Account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Create a new 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Edit Account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Update an existing 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Add Security Questions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Create a new 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Answer Security Questions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Update an Account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Reset Password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Change the User’s Password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Get Abandonment Report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Calibri"/>
                          <a:cs typeface="Times New Roman"/>
                        </a:rPr>
                        <a:t>Display report of customers who abandoned site at shopping cart page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Get Product Report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Display Inventory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2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User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Get We Miss You Report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Calibri"/>
                          <a:cs typeface="Times New Roman"/>
                        </a:rPr>
                        <a:t>Display customers who haven’t shopped in a period of time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Servlet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Calibri"/>
                          <a:cs typeface="Times New Roman"/>
                        </a:rPr>
                        <a:t>Process Abandonment Data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Calibri"/>
                          <a:cs typeface="Times New Roman"/>
                        </a:rPr>
                        <a:t>Add to registry of users who abandoned site at shopping cart page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45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Tracking Status System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Update Tracking Status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So the orders have a status &lt;&lt;shipped, in warehouse, etc&gt;&gt; associated to the tracking reference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Synchronization Job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Synchronize Inventory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Calibri"/>
                          <a:cs typeface="Times New Roman"/>
                        </a:rPr>
                        <a:t>So the User have access to updated order and product information</a:t>
                      </a:r>
                    </a:p>
                  </a:txBody>
                  <a:tcPr marL="64079" marR="640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9777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423" y="103628"/>
            <a:ext cx="10206316" cy="61505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4045013" y="2454185"/>
            <a:ext cx="10058400" cy="1449387"/>
          </a:xfrm>
        </p:spPr>
        <p:txBody>
          <a:bodyPr>
            <a:noAutofit/>
          </a:bodyPr>
          <a:lstStyle/>
          <a:p>
            <a:pPr algn="ctr"/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Use </a:t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Case </a:t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Diagram</a:t>
            </a:r>
            <a:endParaRPr lang="en-US" sz="36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6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4045013" y="2454185"/>
            <a:ext cx="10058400" cy="1449387"/>
          </a:xfrm>
        </p:spPr>
        <p:txBody>
          <a:bodyPr>
            <a:noAutofit/>
          </a:bodyPr>
          <a:lstStyle/>
          <a:p>
            <a:pPr algn="ctr"/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Sequence</a:t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Diagram</a:t>
            </a:r>
            <a:endParaRPr lang="en-US" sz="36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692" y="671119"/>
            <a:ext cx="9278224" cy="55954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0466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7606</TotalTime>
  <Words>1296</Words>
  <Application>Microsoft Office PowerPoint</Application>
  <PresentationFormat>Custom</PresentationFormat>
  <Paragraphs>316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Retrospect</vt:lpstr>
      <vt:lpstr>Project: Merchant Online Store Student: Maikel Jordan  Roles: Developer/Architect Mentor: Sonia Centeno</vt:lpstr>
      <vt:lpstr>Background</vt:lpstr>
      <vt:lpstr>Problem</vt:lpstr>
      <vt:lpstr>Current System</vt:lpstr>
      <vt:lpstr>Proposed System</vt:lpstr>
      <vt:lpstr>Project Management</vt:lpstr>
      <vt:lpstr>User Stories</vt:lpstr>
      <vt:lpstr>Use  Case  Diagram</vt:lpstr>
      <vt:lpstr>Sequence Diagram</vt:lpstr>
      <vt:lpstr>Sequence Diagram</vt:lpstr>
      <vt:lpstr>Sequence Diagram</vt:lpstr>
      <vt:lpstr>Package and Subsystem </vt:lpstr>
      <vt:lpstr>System Deployment Diagram</vt:lpstr>
      <vt:lpstr>Hardware and Software</vt:lpstr>
      <vt:lpstr>Persistent Data Design</vt:lpstr>
      <vt:lpstr>Data Transfer Flowchart</vt:lpstr>
      <vt:lpstr>Security/Privacy</vt:lpstr>
      <vt:lpstr>Class Diagram</vt:lpstr>
      <vt:lpstr>Synchronization Algorithm</vt:lpstr>
      <vt:lpstr>Synchronization Algorithm</vt:lpstr>
      <vt:lpstr>Request/Response Type</vt:lpstr>
      <vt:lpstr>Request/Response Type</vt:lpstr>
      <vt:lpstr>Verification</vt:lpstr>
      <vt:lpstr>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Merchant Online Store Students: Alicia Felix and Maikel Jordan Mentor: Sonia Centeno</dc:title>
  <dc:creator>Alicia</dc:creator>
  <cp:lastModifiedBy>mjordan</cp:lastModifiedBy>
  <cp:revision>48</cp:revision>
  <dcterms:created xsi:type="dcterms:W3CDTF">2014-04-16T17:06:56Z</dcterms:created>
  <dcterms:modified xsi:type="dcterms:W3CDTF">2015-04-30T20:36:20Z</dcterms:modified>
</cp:coreProperties>
</file>