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sldIdLst>
    <p:sldId id="256" r:id="rId2"/>
    <p:sldId id="268" r:id="rId3"/>
    <p:sldId id="278" r:id="rId4"/>
    <p:sldId id="280" r:id="rId5"/>
    <p:sldId id="270" r:id="rId6"/>
    <p:sldId id="281" r:id="rId7"/>
    <p:sldId id="271" r:id="rId8"/>
    <p:sldId id="273" r:id="rId9"/>
    <p:sldId id="283" r:id="rId10"/>
    <p:sldId id="284" r:id="rId11"/>
    <p:sldId id="285" r:id="rId12"/>
    <p:sldId id="287" r:id="rId13"/>
    <p:sldId id="289" r:id="rId14"/>
    <p:sldId id="288" r:id="rId15"/>
    <p:sldId id="293" r:id="rId16"/>
    <p:sldId id="294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1" autoAdjust="0"/>
    <p:restoredTop sz="92321" autoAdjust="0"/>
  </p:normalViewPr>
  <p:slideViewPr>
    <p:cSldViewPr snapToGrid="0">
      <p:cViewPr>
        <p:scale>
          <a:sx n="70" d="100"/>
          <a:sy n="70" d="100"/>
        </p:scale>
        <p:origin x="-732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C06123-275C-4BBD-BD2E-858AA5B8E16F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A7B175-2441-48BD-8D1C-C56E6B3C9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815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As part of our system deployment, our application runs </a:t>
            </a:r>
            <a:r>
              <a:rPr lang="en-US" dirty="0" smtClean="0"/>
              <a:t>in a </a:t>
            </a:r>
            <a:r>
              <a:rPr lang="en-US" dirty="0" err="1" smtClean="0"/>
              <a:t>linux</a:t>
            </a:r>
            <a:r>
              <a:rPr lang="en-US" dirty="0" smtClean="0"/>
              <a:t> virtual</a:t>
            </a:r>
            <a:r>
              <a:rPr lang="en-US" baseline="0" dirty="0" smtClean="0"/>
              <a:t> machine. Our android application is installed in an android device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A7B175-2441-48BD-8D1C-C56E6B3C9ED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262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DBA54-AC06-429F-B615-C44D4419E9DD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58FE0-53F1-426D-A187-CD5488A0E005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5455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DBA54-AC06-429F-B615-C44D4419E9DD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58FE0-53F1-426D-A187-CD5488A0E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485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DBA54-AC06-429F-B615-C44D4419E9DD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58FE0-53F1-426D-A187-CD5488A0E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183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DBA54-AC06-429F-B615-C44D4419E9DD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58FE0-53F1-426D-A187-CD5488A0E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373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DBA54-AC06-429F-B615-C44D4419E9DD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58FE0-53F1-426D-A187-CD5488A0E005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8093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DBA54-AC06-429F-B615-C44D4419E9DD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58FE0-53F1-426D-A187-CD5488A0E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741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DBA54-AC06-429F-B615-C44D4419E9DD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58FE0-53F1-426D-A187-CD5488A0E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410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DBA54-AC06-429F-B615-C44D4419E9DD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58FE0-53F1-426D-A187-CD5488A0E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12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DBA54-AC06-429F-B615-C44D4419E9DD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58FE0-53F1-426D-A187-CD5488A0E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750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664DBA54-AC06-429F-B615-C44D4419E9DD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2458FE0-53F1-426D-A187-CD5488A0E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DBA54-AC06-429F-B615-C44D4419E9DD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58FE0-53F1-426D-A187-CD5488A0E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4911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664DBA54-AC06-429F-B615-C44D4419E9DD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22458FE0-53F1-426D-A187-CD5488A0E005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8453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4736" y="2024468"/>
            <a:ext cx="10547797" cy="570717"/>
          </a:xfrm>
        </p:spPr>
        <p:txBody>
          <a:bodyPr>
            <a:noAutofit/>
          </a:bodyPr>
          <a:lstStyle/>
          <a:p>
            <a:pPr algn="ctr"/>
            <a:r>
              <a:rPr lang="en-US" sz="4000" dirty="0"/>
              <a:t>Smart Systems for Occupancy and Building Energy Control</a:t>
            </a:r>
            <a:endParaRPr lang="en-US" sz="4000" b="0" dirty="0" smtClean="0">
              <a:effectLst/>
            </a:endParaRPr>
          </a:p>
          <a:p>
            <a:pPr algn="ctr"/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35121" y="3987934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t-BR" b="0" i="0" u="none" strike="noStrike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Team: Dalaidis Hidalgo, Maria E. Presa Reyes</a:t>
            </a:r>
            <a:br>
              <a:rPr lang="pt-BR" b="0" i="0" u="none" strike="noStrike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</a:br>
            <a:r>
              <a:rPr lang="pt-BR" b="0" i="0" u="none" strike="noStrike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Mentor: Ali Mostafavi, Leonardo Bobadilla</a:t>
            </a:r>
            <a:r>
              <a:rPr lang="pt-BR" dirty="0" smtClean="0"/>
              <a:t/>
            </a:r>
            <a:br>
              <a:rPr lang="pt-BR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31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</a:t>
            </a:r>
            <a:r>
              <a:rPr lang="en-US" dirty="0" smtClean="0"/>
              <a:t>Deployment</a:t>
            </a:r>
            <a:endParaRPr lang="en-US" dirty="0"/>
          </a:p>
        </p:txBody>
      </p:sp>
      <p:pic>
        <p:nvPicPr>
          <p:cNvPr id="1026" name="Picture 10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471" y="2654165"/>
            <a:ext cx="9357504" cy="2894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852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Persistent </a:t>
            </a:r>
            <a:r>
              <a:rPr lang="en-US" dirty="0" smtClean="0"/>
              <a:t>Data </a:t>
            </a:r>
            <a:r>
              <a:rPr lang="en-US" dirty="0"/>
              <a:t>D</a:t>
            </a:r>
            <a:r>
              <a:rPr lang="en-US" dirty="0" smtClean="0"/>
              <a:t>esign</a:t>
            </a:r>
            <a:endParaRPr lang="en-US" dirty="0"/>
          </a:p>
        </p:txBody>
      </p:sp>
      <p:pic>
        <p:nvPicPr>
          <p:cNvPr id="2050" name="Picture 2" descr="vertabelo_ermodel (1)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995404" y="1853462"/>
            <a:ext cx="8388457" cy="4382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0905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Minimal </a:t>
            </a:r>
            <a:r>
              <a:rPr lang="en-US" dirty="0" smtClean="0"/>
              <a:t>Class </a:t>
            </a:r>
            <a:br>
              <a:rPr lang="en-US" dirty="0" smtClean="0"/>
            </a:br>
            <a:r>
              <a:rPr lang="en-US" dirty="0" smtClean="0"/>
              <a:t>Diagram</a:t>
            </a:r>
            <a:endParaRPr lang="en-US" dirty="0"/>
          </a:p>
        </p:txBody>
      </p:sp>
      <p:pic>
        <p:nvPicPr>
          <p:cNvPr id="15362" name="Picture 2" descr="C:\Users\Maria\Desktop\MinimalClassDiagra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655" y="0"/>
            <a:ext cx="5106089" cy="6784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44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 </a:t>
            </a:r>
            <a:r>
              <a:rPr lang="en-US" dirty="0" smtClean="0"/>
              <a:t>Machine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2328862" y="4777859"/>
            <a:ext cx="1257300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Activity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319712" y="4777859"/>
            <a:ext cx="1257300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Running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319712" y="2177534"/>
            <a:ext cx="1257300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Stopped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319712" y="3323709"/>
            <a:ext cx="1257300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Paused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113712" y="2177534"/>
            <a:ext cx="1257300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Destroyed</a:t>
            </a:r>
          </a:p>
        </p:txBody>
      </p:sp>
      <p:cxnSp>
        <p:nvCxnSpPr>
          <p:cNvPr id="11" name="Straight Arrow Connector 10"/>
          <p:cNvCxnSpPr>
            <a:stCxn id="5" idx="3"/>
            <a:endCxn id="6" idx="1"/>
          </p:cNvCxnSpPr>
          <p:nvPr/>
        </p:nvCxnSpPr>
        <p:spPr>
          <a:xfrm>
            <a:off x="3586162" y="5101709"/>
            <a:ext cx="173355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713162" y="5123497"/>
            <a:ext cx="1479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onCreate()</a:t>
            </a:r>
          </a:p>
          <a:p>
            <a:r>
              <a:rPr lang="en-US" dirty="0" smtClean="0"/>
              <a:t>onResume()</a:t>
            </a:r>
            <a:endParaRPr lang="en-US" dirty="0"/>
          </a:p>
        </p:txBody>
      </p:sp>
      <p:cxnSp>
        <p:nvCxnSpPr>
          <p:cNvPr id="16" name="Straight Arrow Connector 15"/>
          <p:cNvCxnSpPr>
            <a:stCxn id="6" idx="0"/>
            <a:endCxn id="8" idx="2"/>
          </p:cNvCxnSpPr>
          <p:nvPr/>
        </p:nvCxnSpPr>
        <p:spPr>
          <a:xfrm flipV="1">
            <a:off x="5948362" y="3971409"/>
            <a:ext cx="0" cy="8064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urved Connector 17"/>
          <p:cNvCxnSpPr>
            <a:stCxn id="8" idx="3"/>
            <a:endCxn id="6" idx="3"/>
          </p:cNvCxnSpPr>
          <p:nvPr/>
        </p:nvCxnSpPr>
        <p:spPr>
          <a:xfrm>
            <a:off x="6577012" y="3647559"/>
            <a:ext cx="12700" cy="1454150"/>
          </a:xfrm>
          <a:prstGeom prst="curvedConnector3">
            <a:avLst>
              <a:gd name="adj1" fmla="val 450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751387" y="4189968"/>
            <a:ext cx="11969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onPause()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7126286" y="3971409"/>
            <a:ext cx="1501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onResume</a:t>
            </a:r>
            <a:r>
              <a:rPr lang="en-US" dirty="0" smtClean="0"/>
              <a:t>()</a:t>
            </a:r>
            <a:endParaRPr lang="en-US" dirty="0"/>
          </a:p>
        </p:txBody>
      </p:sp>
      <p:cxnSp>
        <p:nvCxnSpPr>
          <p:cNvPr id="25" name="Straight Arrow Connector 24"/>
          <p:cNvCxnSpPr>
            <a:stCxn id="8" idx="0"/>
            <a:endCxn id="7" idx="2"/>
          </p:cNvCxnSpPr>
          <p:nvPr/>
        </p:nvCxnSpPr>
        <p:spPr>
          <a:xfrm flipV="1">
            <a:off x="5948362" y="2825234"/>
            <a:ext cx="0" cy="4984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751387" y="2889805"/>
            <a:ext cx="1152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onStop</a:t>
            </a:r>
            <a:r>
              <a:rPr lang="en-US" dirty="0" smtClean="0"/>
              <a:t>()</a:t>
            </a:r>
            <a:endParaRPr lang="en-US" dirty="0"/>
          </a:p>
        </p:txBody>
      </p:sp>
      <p:cxnSp>
        <p:nvCxnSpPr>
          <p:cNvPr id="28" name="Straight Arrow Connector 27"/>
          <p:cNvCxnSpPr>
            <a:stCxn id="7" idx="3"/>
            <a:endCxn id="9" idx="1"/>
          </p:cNvCxnSpPr>
          <p:nvPr/>
        </p:nvCxnSpPr>
        <p:spPr>
          <a:xfrm>
            <a:off x="6577012" y="2501384"/>
            <a:ext cx="15367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6611937" y="2132052"/>
            <a:ext cx="1501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onDestroy()</a:t>
            </a:r>
            <a:endParaRPr lang="en-US" dirty="0"/>
          </a:p>
        </p:txBody>
      </p:sp>
      <p:cxnSp>
        <p:nvCxnSpPr>
          <p:cNvPr id="34" name="Curved Connector 33"/>
          <p:cNvCxnSpPr>
            <a:stCxn id="7" idx="1"/>
            <a:endCxn id="6" idx="1"/>
          </p:cNvCxnSpPr>
          <p:nvPr/>
        </p:nvCxnSpPr>
        <p:spPr>
          <a:xfrm rot="10800000" flipV="1">
            <a:off x="5319712" y="2501383"/>
            <a:ext cx="12700" cy="2600325"/>
          </a:xfrm>
          <a:prstGeom prst="curvedConnector3">
            <a:avLst>
              <a:gd name="adj1" fmla="val 890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835274" y="3501546"/>
            <a:ext cx="1501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onResume</a:t>
            </a:r>
            <a:r>
              <a:rPr lang="en-US" dirty="0" smtClean="0"/>
              <a:t>()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82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Main algorithm used </a:t>
            </a:r>
            <a:r>
              <a:rPr lang="en-US" dirty="0" smtClean="0"/>
              <a:t>for </a:t>
            </a:r>
            <a:r>
              <a:rPr lang="en-US" dirty="0"/>
              <a:t>‘</a:t>
            </a:r>
            <a:r>
              <a:rPr lang="en-US" dirty="0" smtClean="0"/>
              <a:t>’View </a:t>
            </a:r>
            <a:r>
              <a:rPr lang="en-US" dirty="0"/>
              <a:t>statistic information for </a:t>
            </a:r>
            <a:r>
              <a:rPr lang="en-US" dirty="0" smtClean="0"/>
              <a:t>lighting” 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3997" y="2378392"/>
            <a:ext cx="5816075" cy="3168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85800" y="2278439"/>
            <a:ext cx="467868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j-lt"/>
              </a:rPr>
              <a:t>Get the sum of the energy usage in one day for the specified zone.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j-lt"/>
              </a:rPr>
              <a:t>Get the times a zone is empty.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j-lt"/>
              </a:rPr>
              <a:t>If a zone was empty and the lights were ON consider the energy used as ‘wasted’.</a:t>
            </a:r>
          </a:p>
        </p:txBody>
      </p:sp>
    </p:spTree>
    <p:extLst>
      <p:ext uri="{BB962C8B-B14F-4D97-AF65-F5344CB8AC3E}">
        <p14:creationId xmlns:p14="http://schemas.microsoft.com/office/powerpoint/2010/main" val="90130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View statistic information for </a:t>
            </a:r>
            <a:r>
              <a:rPr lang="en-US" dirty="0" smtClean="0"/>
              <a:t>lighting</a:t>
            </a:r>
            <a:br>
              <a:rPr lang="en-US" dirty="0" smtClean="0"/>
            </a:br>
            <a:r>
              <a:rPr lang="en-US" dirty="0" smtClean="0"/>
              <a:t>sunny day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3754026"/>
              </p:ext>
            </p:extLst>
          </p:nvPr>
        </p:nvGraphicFramePr>
        <p:xfrm>
          <a:off x="1456375" y="2204559"/>
          <a:ext cx="9429898" cy="31120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2047"/>
                <a:gridCol w="7527851"/>
              </a:tblGrid>
              <a:tr h="595901">
                <a:tc>
                  <a:txBody>
                    <a:bodyPr/>
                    <a:lstStyle/>
                    <a:p>
                      <a:r>
                        <a:rPr lang="en-US" dirty="0" smtClean="0"/>
                        <a:t>Test Case ID: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SSOBEC</a:t>
                      </a:r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_Unit_test</a:t>
                      </a:r>
                      <a:r>
                        <a:rPr lang="en-US" b="1" dirty="0" smtClean="0"/>
                        <a:t>DisplayPie</a:t>
                      </a:r>
                      <a:r>
                        <a:rPr lang="en-US" b="1" baseline="0" dirty="0" smtClean="0"/>
                        <a:t>ChartforLightingEnergyUsage</a:t>
                      </a:r>
                      <a:endParaRPr lang="en-US" b="1" dirty="0"/>
                    </a:p>
                  </a:txBody>
                  <a:tcPr/>
                </a:tc>
              </a:tr>
              <a:tr h="595901">
                <a:tc>
                  <a:txBody>
                    <a:bodyPr/>
                    <a:lstStyle/>
                    <a:p>
                      <a:r>
                        <a:rPr lang="en-US" dirty="0" smtClean="0"/>
                        <a:t>Purpose: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 validate that</a:t>
                      </a:r>
                      <a:r>
                        <a:rPr lang="en-US" baseline="0" dirty="0" smtClean="0"/>
                        <a:t> the system correctly displays the pie chart for lighting energy usage inside a zone.</a:t>
                      </a:r>
                      <a:endParaRPr lang="en-US" dirty="0"/>
                    </a:p>
                  </a:txBody>
                  <a:tcPr/>
                </a:tc>
              </a:tr>
              <a:tr h="595901">
                <a:tc>
                  <a:txBody>
                    <a:bodyPr/>
                    <a:lstStyle/>
                    <a:p>
                      <a:r>
                        <a:rPr lang="en-US" dirty="0" smtClean="0"/>
                        <a:t>Preconditions: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The user’s phone is connected to the database</a:t>
                      </a:r>
                      <a:endParaRPr lang="en-US" dirty="0"/>
                    </a:p>
                  </a:txBody>
                  <a:tcPr/>
                </a:tc>
              </a:tr>
              <a:tr h="595901">
                <a:tc>
                  <a:txBody>
                    <a:bodyPr/>
                    <a:lstStyle/>
                    <a:p>
                      <a:r>
                        <a:rPr lang="en-US" dirty="0" smtClean="0"/>
                        <a:t>Inputs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dirty="0" smtClean="0"/>
                        <a:t>User selects</a:t>
                      </a:r>
                      <a:r>
                        <a:rPr lang="en-US" baseline="0" dirty="0" smtClean="0"/>
                        <a:t> a zone in My Zones view.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baseline="0" dirty="0" smtClean="0"/>
                        <a:t>User clicks the Lighting button to see the lighting information of the zone.</a:t>
                      </a:r>
                    </a:p>
                  </a:txBody>
                  <a:tcPr/>
                </a:tc>
              </a:tr>
              <a:tr h="595901">
                <a:tc>
                  <a:txBody>
                    <a:bodyPr/>
                    <a:lstStyle/>
                    <a:p>
                      <a:r>
                        <a:rPr lang="en-US" dirty="0" smtClean="0"/>
                        <a:t>Expected Output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The system retrieves</a:t>
                      </a:r>
                      <a:r>
                        <a:rPr lang="en-US" baseline="0" dirty="0" smtClean="0"/>
                        <a:t> the  information from the database and displays a visualization 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5625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View statistic information for lighting</a:t>
            </a:r>
            <a:br>
              <a:rPr lang="en-US" dirty="0"/>
            </a:br>
            <a:r>
              <a:rPr lang="en-US" dirty="0" smtClean="0"/>
              <a:t>rainy </a:t>
            </a:r>
            <a:r>
              <a:rPr lang="en-US" dirty="0"/>
              <a:t>day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3807024"/>
              </p:ext>
            </p:extLst>
          </p:nvPr>
        </p:nvGraphicFramePr>
        <p:xfrm>
          <a:off x="1456375" y="2204559"/>
          <a:ext cx="9429898" cy="311204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902047"/>
                <a:gridCol w="7527851"/>
              </a:tblGrid>
              <a:tr h="595901">
                <a:tc>
                  <a:txBody>
                    <a:bodyPr/>
                    <a:lstStyle/>
                    <a:p>
                      <a:r>
                        <a:rPr lang="en-US" dirty="0" smtClean="0"/>
                        <a:t>Test Case ID: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SSOBEC</a:t>
                      </a:r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_Unit_test</a:t>
                      </a:r>
                      <a:r>
                        <a:rPr lang="en-US" b="1" dirty="0" smtClean="0"/>
                        <a:t>DisplayPie</a:t>
                      </a:r>
                      <a:r>
                        <a:rPr lang="en-US" b="1" baseline="0" dirty="0" smtClean="0"/>
                        <a:t>ChartforLightingEnergyUsage</a:t>
                      </a:r>
                      <a:endParaRPr lang="en-US" b="1" dirty="0"/>
                    </a:p>
                  </a:txBody>
                  <a:tcPr/>
                </a:tc>
              </a:tr>
              <a:tr h="595901">
                <a:tc>
                  <a:txBody>
                    <a:bodyPr/>
                    <a:lstStyle/>
                    <a:p>
                      <a:r>
                        <a:rPr lang="en-US" dirty="0" smtClean="0"/>
                        <a:t>Purpose: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 validate that</a:t>
                      </a:r>
                      <a:r>
                        <a:rPr lang="en-US" baseline="0" dirty="0" smtClean="0"/>
                        <a:t> the system does not display the pie chart for both lighting energy usage inside a zone if the phone is not connected to  </a:t>
                      </a:r>
                      <a:r>
                        <a:rPr lang="en-US" baseline="0" dirty="0" err="1" smtClean="0"/>
                        <a:t>Wifi</a:t>
                      </a:r>
                      <a:r>
                        <a:rPr lang="en-US" baseline="0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  <a:tr h="595901">
                <a:tc>
                  <a:txBody>
                    <a:bodyPr/>
                    <a:lstStyle/>
                    <a:p>
                      <a:r>
                        <a:rPr lang="en-US" dirty="0" smtClean="0"/>
                        <a:t>Preconditions: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The user’s phone is connected to the database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The user’s phone is not connected to </a:t>
                      </a:r>
                      <a:r>
                        <a:rPr lang="en-US" dirty="0" err="1" smtClean="0"/>
                        <a:t>Wifi</a:t>
                      </a:r>
                      <a:endParaRPr lang="en-US" dirty="0" smtClean="0"/>
                    </a:p>
                  </a:txBody>
                  <a:tcPr/>
                </a:tc>
              </a:tr>
              <a:tr h="595901">
                <a:tc>
                  <a:txBody>
                    <a:bodyPr/>
                    <a:lstStyle/>
                    <a:p>
                      <a:r>
                        <a:rPr lang="en-US" dirty="0" smtClean="0"/>
                        <a:t>Inputs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dirty="0" smtClean="0"/>
                        <a:t>User selects</a:t>
                      </a:r>
                      <a:r>
                        <a:rPr lang="en-US" baseline="0" dirty="0" smtClean="0"/>
                        <a:t> a zone in My Zones view.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baseline="0" dirty="0" smtClean="0"/>
                        <a:t>User clicks the Lighting button to see the lighting information of the zone.</a:t>
                      </a:r>
                    </a:p>
                  </a:txBody>
                  <a:tcPr/>
                </a:tc>
              </a:tr>
              <a:tr h="595901">
                <a:tc>
                  <a:txBody>
                    <a:bodyPr/>
                    <a:lstStyle/>
                    <a:p>
                      <a:r>
                        <a:rPr lang="en-US" dirty="0" smtClean="0"/>
                        <a:t>Expected Output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The system displays a message that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“Unfortunately,</a:t>
                      </a:r>
                      <a:r>
                        <a:rPr lang="en-US" baseline="0" dirty="0" smtClean="0"/>
                        <a:t> SSOBEC has stopped”. 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6656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D</a:t>
            </a:r>
            <a:r>
              <a:rPr lang="en-US" dirty="0" smtClean="0"/>
              <a:t>efinition</a:t>
            </a:r>
            <a:endParaRPr lang="en-US" dirty="0"/>
          </a:p>
        </p:txBody>
      </p:sp>
      <p:pic>
        <p:nvPicPr>
          <p:cNvPr id="1026" name="Picture 2" descr="energy_consumption_by_sector_20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0931" y="2103268"/>
            <a:ext cx="5580555" cy="367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995180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Management</a:t>
            </a:r>
            <a:endParaRPr lang="en-US" dirty="0"/>
          </a:p>
        </p:txBody>
      </p:sp>
      <p:sp>
        <p:nvSpPr>
          <p:cNvPr id="3" name="AutoShape 4" descr="Displaying gantt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6" descr="Displaying gantt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170" name="Picture 2" descr="C:\Users\Maria\Desktop\ganttchartimages\gantt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1211" y="1856094"/>
            <a:ext cx="7520334" cy="4292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441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Management</a:t>
            </a:r>
            <a:endParaRPr lang="en-US" dirty="0"/>
          </a:p>
        </p:txBody>
      </p:sp>
      <p:sp>
        <p:nvSpPr>
          <p:cNvPr id="3" name="AutoShape 4" descr="Displaying gantt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6" descr="Displaying gantt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194" name="Picture 2" descr="C:\Users\Maria\Desktop\ganttchartimages\gantt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909" y="2018163"/>
            <a:ext cx="847725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689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Stories </a:t>
            </a:r>
            <a:br>
              <a:rPr lang="en-US" dirty="0" smtClean="0"/>
            </a:br>
            <a:r>
              <a:rPr lang="en-US" dirty="0" smtClean="0"/>
              <a:t>Implemented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5262" y="95532"/>
            <a:ext cx="6582627" cy="6208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302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UML Use </a:t>
            </a:r>
            <a:br>
              <a:rPr lang="en-US" dirty="0" smtClean="0"/>
            </a:br>
            <a:r>
              <a:rPr lang="en-US" dirty="0" smtClean="0"/>
              <a:t>Case Model</a:t>
            </a:r>
            <a:endParaRPr lang="en-US" dirty="0"/>
          </a:p>
        </p:txBody>
      </p:sp>
      <p:pic>
        <p:nvPicPr>
          <p:cNvPr id="10242" name="Picture 2" descr="Use Case Mode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6" y="0"/>
            <a:ext cx="7800191" cy="6821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6389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976393"/>
            <a:ext cx="10058400" cy="760967"/>
          </a:xfrm>
        </p:spPr>
        <p:txBody>
          <a:bodyPr>
            <a:normAutofit/>
          </a:bodyPr>
          <a:lstStyle/>
          <a:p>
            <a:r>
              <a:rPr lang="en-US" sz="4000" dirty="0"/>
              <a:t>SSOBEC11- View statistic information for lighting</a:t>
            </a:r>
          </a:p>
        </p:txBody>
      </p:sp>
      <p:sp>
        <p:nvSpPr>
          <p:cNvPr id="3" name="Rectangle 2"/>
          <p:cNvSpPr/>
          <p:nvPr/>
        </p:nvSpPr>
        <p:spPr>
          <a:xfrm>
            <a:off x="1317354" y="2025428"/>
            <a:ext cx="965544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USER </a:t>
            </a:r>
            <a:r>
              <a:rPr lang="en-US" dirty="0"/>
              <a:t>STORY DESCRIPTION: As a user, I need to be able to see statistical data of lighting so that I can measure the behavior and energy performance of lighting throughout a given time.</a:t>
            </a:r>
          </a:p>
          <a:p>
            <a:r>
              <a:rPr lang="en-US" dirty="0"/>
              <a:t>ACTORS: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User</a:t>
            </a:r>
          </a:p>
          <a:p>
            <a:r>
              <a:rPr lang="en-US" dirty="0"/>
              <a:t>PRE-CONDITIONS:</a:t>
            </a:r>
          </a:p>
          <a:p>
            <a:pPr marL="285750" lvl="0" indent="-285750" fontAlgn="base">
              <a:buFont typeface="Arial" panose="020B0604020202020204" pitchFamily="34" charset="0"/>
              <a:buChar char="•"/>
            </a:pPr>
            <a:r>
              <a:rPr lang="en-US" dirty="0"/>
              <a:t>User is logged in.</a:t>
            </a:r>
          </a:p>
          <a:p>
            <a:pPr marL="285750" lvl="0" indent="-285750" fontAlgn="base">
              <a:buFont typeface="Arial" panose="020B0604020202020204" pitchFamily="34" charset="0"/>
              <a:buChar char="•"/>
            </a:pPr>
            <a:r>
              <a:rPr lang="en-US" dirty="0"/>
              <a:t>User is the ZonesDescriptionView view</a:t>
            </a:r>
          </a:p>
          <a:p>
            <a:pPr marL="285750" lvl="0" indent="-285750" fontAlgn="base">
              <a:buFont typeface="Arial" panose="020B0604020202020204" pitchFamily="34" charset="0"/>
              <a:buChar char="•"/>
            </a:pPr>
            <a:r>
              <a:rPr lang="en-US" dirty="0"/>
              <a:t>User selects a zone.</a:t>
            </a:r>
          </a:p>
          <a:p>
            <a:r>
              <a:rPr lang="en-US" dirty="0"/>
              <a:t>DESCRIPTION:</a:t>
            </a:r>
          </a:p>
          <a:p>
            <a:pPr marL="342900" lvl="0" indent="-342900" fontAlgn="base">
              <a:buFont typeface="+mj-lt"/>
              <a:buAutoNum type="arabicPeriod"/>
            </a:pPr>
            <a:r>
              <a:rPr lang="en-US" u="sng" dirty="0"/>
              <a:t>Use case begins</a:t>
            </a:r>
            <a:r>
              <a:rPr lang="en-US" dirty="0"/>
              <a:t> when the User clicks on the Lighting button in my ZoneDescriptionView.</a:t>
            </a:r>
          </a:p>
          <a:p>
            <a:pPr marL="342900" lvl="0" indent="-342900" fontAlgn="base">
              <a:buFont typeface="+mj-lt"/>
              <a:buAutoNum type="arabicPeriod"/>
            </a:pPr>
            <a:r>
              <a:rPr lang="en-US" dirty="0"/>
              <a:t>The System responds by getting the Statistics for Lighting for that zone from the Statistical Calculation class which access the External Database, makes the statistical calculations and returns it.</a:t>
            </a:r>
          </a:p>
          <a:p>
            <a:pPr marL="342900" lvl="0" indent="-342900" fontAlgn="base">
              <a:buFont typeface="+mj-lt"/>
              <a:buAutoNum type="arabicPeriod"/>
            </a:pPr>
            <a:r>
              <a:rPr lang="en-US" dirty="0"/>
              <a:t> </a:t>
            </a:r>
            <a:r>
              <a:rPr lang="en-US" u="sng" dirty="0"/>
              <a:t>Use case ends</a:t>
            </a:r>
            <a:r>
              <a:rPr lang="en-US" dirty="0"/>
              <a:t> when the User is able to see the Statistic information for lighting View</a:t>
            </a:r>
            <a:r>
              <a:rPr lang="en-US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0302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UML Sequence Diagram</a:t>
            </a:r>
            <a:endParaRPr lang="en-US" dirty="0"/>
          </a:p>
        </p:txBody>
      </p:sp>
      <p:pic>
        <p:nvPicPr>
          <p:cNvPr id="11266" name="Picture 2" descr="C:\Users\Maria\Desktop\Maria\SeniorProject\jpg\Use Case Model__View statistic Information for Lighting__Interaction1__StatLightSequenceDiagram_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6037" y="1828800"/>
            <a:ext cx="8349635" cy="4435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302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Design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4665" y="936965"/>
            <a:ext cx="6289964" cy="5422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014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9CC26709-368C-4D72-9060-94E5B3FF3CD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3839</TotalTime>
  <Words>442</Words>
  <Application>Microsoft Office PowerPoint</Application>
  <PresentationFormat>Custom</PresentationFormat>
  <Paragraphs>70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Retrospect</vt:lpstr>
      <vt:lpstr>PowerPoint Presentation</vt:lpstr>
      <vt:lpstr>Problem Definition</vt:lpstr>
      <vt:lpstr>Project Management</vt:lpstr>
      <vt:lpstr>Project Management</vt:lpstr>
      <vt:lpstr>User Stories  Implemented</vt:lpstr>
      <vt:lpstr>UML Use  Case Model</vt:lpstr>
      <vt:lpstr>SSOBEC11- View statistic information for lighting</vt:lpstr>
      <vt:lpstr>UML Sequence Diagram</vt:lpstr>
      <vt:lpstr>System Design</vt:lpstr>
      <vt:lpstr>System Deployment</vt:lpstr>
      <vt:lpstr>Persistent Data Design</vt:lpstr>
      <vt:lpstr>Minimal Class  Diagram</vt:lpstr>
      <vt:lpstr>State Machine</vt:lpstr>
      <vt:lpstr>Main algorithm used for ‘’View statistic information for lighting” </vt:lpstr>
      <vt:lpstr>View statistic information for lighting sunny day</vt:lpstr>
      <vt:lpstr>View statistic information for lighting rainy day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 Manual</dc:title>
  <dc:creator>Fresa</dc:creator>
  <cp:lastModifiedBy>Maria</cp:lastModifiedBy>
  <cp:revision>74</cp:revision>
  <dcterms:created xsi:type="dcterms:W3CDTF">2015-03-01T20:57:05Z</dcterms:created>
  <dcterms:modified xsi:type="dcterms:W3CDTF">2015-05-02T13:32:50Z</dcterms:modified>
</cp:coreProperties>
</file>