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63" r:id="rId1"/>
  </p:sldMasterIdLst>
  <p:handoutMasterIdLst>
    <p:handoutMasterId r:id="rId15"/>
  </p:handoutMasterIdLst>
  <p:sldIdLst>
    <p:sldId id="256" r:id="rId2"/>
    <p:sldId id="257" r:id="rId3"/>
    <p:sldId id="258" r:id="rId4"/>
    <p:sldId id="262" r:id="rId5"/>
    <p:sldId id="264" r:id="rId6"/>
    <p:sldId id="261" r:id="rId7"/>
    <p:sldId id="273" r:id="rId8"/>
    <p:sldId id="274" r:id="rId9"/>
    <p:sldId id="275" r:id="rId10"/>
    <p:sldId id="259" r:id="rId11"/>
    <p:sldId id="277" r:id="rId12"/>
    <p:sldId id="266" r:id="rId13"/>
    <p:sldId id="276" r:id="rId14"/>
  </p:sldIdLst>
  <p:sldSz cx="9144000" cy="6858000" type="screen4x3"/>
  <p:notesSz cx="6985000" cy="92837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mc="http://schemas.openxmlformats.org/markup-compatibility/2006" xmlns:mv="urn:schemas-microsoft-com:mac:vml"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mc="http://schemas.openxmlformats.org/markup-compatibility/2006" xmlns:mv="urn:schemas-microsoft-com:mac:vml"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24" autoAdjust="0"/>
    <p:restoredTop sz="94660"/>
  </p:normalViewPr>
  <p:slideViewPr>
    <p:cSldViewPr snapToGrid="0" snapToObjects="1">
      <p:cViewPr>
        <p:scale>
          <a:sx n="116" d="100"/>
          <a:sy n="116" d="100"/>
        </p:scale>
        <p:origin x="-776" y="7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handoutMaster" Target="handoutMasters/handout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6050" y="0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52A7D7-E072-0441-B9CB-7939F622F976}" type="datetimeFigureOut">
              <a:rPr lang="en-US" smtClean="0"/>
              <a:pPr/>
              <a:t>7/24/14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18563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6050" y="8818563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EE210B-9B4F-F54D-915B-0AC2CD33E3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0944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pPr/>
              <a:t>7/24/14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pPr/>
              <a:t>7/24/14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pPr/>
              <a:t>7/24/14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pPr/>
              <a:t>7/24/14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pPr/>
              <a:t>7/24/14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pPr/>
              <a:t>7/24/14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pPr/>
              <a:t>7/24/14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pPr/>
              <a:t>7/24/14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pPr/>
              <a:t>7/24/14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pPr/>
              <a:t>7/24/14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pPr/>
              <a:t>7/24/14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85F5E3B-79E0-2A43-A71E-66D55277D6A3}" type="datetimeFigureOut">
              <a:rPr lang="en-US" smtClean="0"/>
              <a:pPr/>
              <a:t>7/24/14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3578" y="532016"/>
            <a:ext cx="7884622" cy="2569672"/>
          </a:xfrm>
        </p:spPr>
        <p:txBody>
          <a:bodyPr>
            <a:noAutofit/>
          </a:bodyPr>
          <a:lstStyle/>
          <a:p>
            <a:r>
              <a:rPr lang="en-US" sz="3600" dirty="0" smtClean="0"/>
              <a:t>Project: Collaborative Platform</a:t>
            </a:r>
            <a:br>
              <a:rPr lang="en-US" sz="3600" dirty="0" smtClean="0"/>
            </a:br>
            <a:r>
              <a:rPr lang="en-US" sz="3600" dirty="0" smtClean="0"/>
              <a:t>Student: </a:t>
            </a:r>
            <a:r>
              <a:rPr lang="en-US" sz="3600" dirty="0"/>
              <a:t>Jonathan Santiago</a:t>
            </a:r>
            <a:r>
              <a:rPr lang="en-US" sz="3600" dirty="0" smtClean="0"/>
              <a:t>, </a:t>
            </a:r>
            <a:r>
              <a:rPr lang="en-US" sz="3600" dirty="0"/>
              <a:t>Ramon </a:t>
            </a:r>
            <a:r>
              <a:rPr lang="en-US" sz="3600" dirty="0" smtClean="0"/>
              <a:t>Gomez</a:t>
            </a:r>
            <a:br>
              <a:rPr lang="en-US" sz="3600" dirty="0" smtClean="0"/>
            </a:br>
            <a:r>
              <a:rPr lang="en-US" sz="3600" dirty="0" smtClean="0"/>
              <a:t>Mentor: Juan Caraballo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2155725"/>
          </a:xfrm>
        </p:spPr>
        <p:txBody>
          <a:bodyPr>
            <a:normAutofit lnSpcReduction="10000"/>
          </a:bodyPr>
          <a:lstStyle/>
          <a:p>
            <a:r>
              <a:rPr lang="en-US" sz="4129" b="1" dirty="0" smtClean="0">
                <a:solidFill>
                  <a:srgbClr val="FF0000"/>
                </a:solidFill>
              </a:rPr>
              <a:t>Project Presentation</a:t>
            </a:r>
          </a:p>
          <a:p>
            <a:endParaRPr lang="en-US" dirty="0" smtClean="0"/>
          </a:p>
          <a:p>
            <a:r>
              <a:rPr lang="en-US" dirty="0" smtClean="0"/>
              <a:t>CIS 4911 Senior Project</a:t>
            </a:r>
          </a:p>
          <a:p>
            <a:r>
              <a:rPr lang="en-US" dirty="0" smtClean="0"/>
              <a:t>School of Computing and Information Sciences</a:t>
            </a:r>
          </a:p>
          <a:p>
            <a:r>
              <a:rPr lang="en-US" dirty="0" smtClean="0"/>
              <a:t>Florida International University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560828" y="6231850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&lt;07/25/2014&gt;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0242" y="149562"/>
            <a:ext cx="7620000" cy="1143000"/>
          </a:xfrm>
        </p:spPr>
        <p:txBody>
          <a:bodyPr/>
          <a:lstStyle/>
          <a:p>
            <a:r>
              <a:rPr lang="en-US" dirty="0" smtClean="0"/>
              <a:t>Use Case Diagram</a:t>
            </a:r>
            <a:endParaRPr lang="en-US" dirty="0"/>
          </a:p>
        </p:txBody>
      </p:sp>
      <p:pic>
        <p:nvPicPr>
          <p:cNvPr id="6" name="image57.jpg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340242" y="1174113"/>
            <a:ext cx="7929562" cy="5586903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9754362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Ticket Workflow</a:t>
            </a:r>
            <a:br>
              <a:rPr lang="en-US" sz="4800" dirty="0"/>
            </a:br>
            <a:endParaRPr lang="en-US" dirty="0"/>
          </a:p>
        </p:txBody>
      </p:sp>
      <p:pic>
        <p:nvPicPr>
          <p:cNvPr id="1026" name="Picture 2" descr="C:\Users\Tito\Desktop\FinalPresentation\new diagrams\Ramon Ticket workflow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4" y="752475"/>
            <a:ext cx="8262936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29180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96975" y="197687"/>
            <a:ext cx="3423607" cy="6919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/>
              <a:t>Database Design</a:t>
            </a:r>
            <a:endParaRPr lang="en-US" sz="36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75" y="893529"/>
            <a:ext cx="737235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390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		Thanks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37987"/>
            <a:ext cx="7620000" cy="441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28900" y="1094472"/>
            <a:ext cx="34239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http://</a:t>
            </a:r>
            <a:r>
              <a:rPr lang="en-US" dirty="0" err="1"/>
              <a:t>bit.ly</a:t>
            </a:r>
            <a:r>
              <a:rPr lang="en-US" dirty="0"/>
              <a:t>/</a:t>
            </a:r>
            <a:r>
              <a:rPr lang="en-US" dirty="0" err="1"/>
              <a:t>CollaborativePlatform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6449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611" y="294095"/>
            <a:ext cx="7801457" cy="1143000"/>
          </a:xfrm>
        </p:spPr>
        <p:txBody>
          <a:bodyPr/>
          <a:lstStyle/>
          <a:p>
            <a:r>
              <a:rPr lang="en-US" dirty="0" smtClean="0"/>
              <a:t>Problem Definition &amp; Current Limitations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9611" y="1960415"/>
            <a:ext cx="762354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 </a:t>
            </a:r>
            <a:r>
              <a:rPr lang="en-US" sz="3200" b="1" dirty="0" smtClean="0"/>
              <a:t>Problem Definition</a:t>
            </a:r>
          </a:p>
          <a:p>
            <a:pPr marL="285750" indent="-285750">
              <a:buFontTx/>
              <a:buChar char="-"/>
            </a:pPr>
            <a:r>
              <a:rPr lang="en-US" sz="2400" dirty="0" smtClean="0"/>
              <a:t>Students need help from experts on complex questions</a:t>
            </a:r>
            <a:endParaRPr lang="en-US" sz="2400" dirty="0" smtClean="0"/>
          </a:p>
          <a:p>
            <a:pPr marL="285750" indent="-285750">
              <a:buFontTx/>
              <a:buChar char="-"/>
            </a:pPr>
            <a:r>
              <a:rPr lang="en-US" sz="2400" dirty="0" smtClean="0"/>
              <a:t>Communication is weak between students and mentors</a:t>
            </a:r>
            <a:endParaRPr lang="en-US" sz="2400" dirty="0" smtClean="0"/>
          </a:p>
          <a:p>
            <a:r>
              <a:rPr lang="en-US" sz="3200" b="1" dirty="0" smtClean="0"/>
              <a:t> System status </a:t>
            </a:r>
            <a:endParaRPr lang="en-US" sz="3200" b="1" dirty="0" smtClean="0"/>
          </a:p>
          <a:p>
            <a:pPr marL="285750" indent="-285750">
              <a:buFontTx/>
              <a:buChar char="-"/>
            </a:pPr>
            <a:r>
              <a:rPr lang="en-US" sz="2400" dirty="0" smtClean="0"/>
              <a:t>Ticket workflow needed more functionalities such us escalation and automatic reassignment</a:t>
            </a:r>
          </a:p>
          <a:p>
            <a:pPr marL="285750" indent="-285750">
              <a:buFontTx/>
              <a:buChar char="-"/>
            </a:pPr>
            <a:r>
              <a:rPr lang="en-US" sz="2400" dirty="0" smtClean="0"/>
              <a:t>Registration was incomplete and the system couldn’t import data from SPW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20141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Schedule</a:t>
            </a:r>
            <a:endParaRPr lang="en-US" dirty="0"/>
          </a:p>
        </p:txBody>
      </p:sp>
      <p:pic>
        <p:nvPicPr>
          <p:cNvPr id="4" name="image47.png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457200" y="1274617"/>
            <a:ext cx="7620000" cy="4752109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29368611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r>
              <a:rPr lang="en-US" dirty="0" smtClean="0"/>
              <a:t>System </a:t>
            </a:r>
            <a:r>
              <a:rPr lang="en-US" dirty="0"/>
              <a:t>Design</a:t>
            </a:r>
            <a:br>
              <a:rPr lang="en-US" dirty="0"/>
            </a:br>
            <a:r>
              <a:rPr lang="en-US" sz="2400" dirty="0"/>
              <a:t>MVC</a:t>
            </a:r>
          </a:p>
        </p:txBody>
      </p:sp>
      <p:grpSp>
        <p:nvGrpSpPr>
          <p:cNvPr id="64" name="Group 63"/>
          <p:cNvGrpSpPr/>
          <p:nvPr/>
        </p:nvGrpSpPr>
        <p:grpSpPr>
          <a:xfrm>
            <a:off x="1230645" y="1697238"/>
            <a:ext cx="5953197" cy="4500102"/>
            <a:chOff x="1377950" y="19221450"/>
            <a:chExt cx="10133013" cy="7659682"/>
          </a:xfrm>
        </p:grpSpPr>
        <p:sp>
          <p:nvSpPr>
            <p:cNvPr id="65" name="Rounded Rectangle 64"/>
            <p:cNvSpPr>
              <a:spLocks noChangeArrowheads="1"/>
            </p:cNvSpPr>
            <p:nvPr/>
          </p:nvSpPr>
          <p:spPr bwMode="auto">
            <a:xfrm>
              <a:off x="4794250" y="25158700"/>
              <a:ext cx="2743200" cy="9874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>
              <a:solidFill>
                <a:srgbClr val="89A4A7"/>
              </a:solidFill>
              <a:round/>
              <a:headEnd/>
              <a:tailEnd/>
            </a:ln>
            <a:effectLst>
              <a:outerShdw blurRad="50800" dist="38100" dir="2700000" algn="tl" rotWithShape="0">
                <a:srgbClr val="808080">
                  <a:alpha val="39998"/>
                </a:srgbClr>
              </a:outerShdw>
            </a:effectLst>
          </p:spPr>
          <p:txBody>
            <a:bodyPr/>
            <a:lstStyle/>
            <a:p>
              <a:pPr algn="ctr">
                <a:defRPr/>
              </a:pPr>
              <a:r>
                <a:rPr lang="en-US" sz="2000" dirty="0">
                  <a:solidFill>
                    <a:schemeClr val="lt1"/>
                  </a:solidFill>
                  <a:latin typeface="+mn-lt"/>
                  <a:ea typeface="+mn-ea"/>
                </a:rPr>
                <a:t>Controller</a:t>
              </a:r>
            </a:p>
          </p:txBody>
        </p:sp>
        <p:sp>
          <p:nvSpPr>
            <p:cNvPr id="66" name="Rounded Rectangle 65"/>
            <p:cNvSpPr>
              <a:spLocks noChangeArrowheads="1"/>
            </p:cNvSpPr>
            <p:nvPr/>
          </p:nvSpPr>
          <p:spPr bwMode="auto">
            <a:xfrm>
              <a:off x="9302750" y="25052338"/>
              <a:ext cx="1965325" cy="1017587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>
              <a:solidFill>
                <a:srgbClr val="89A4A7"/>
              </a:solidFill>
              <a:round/>
              <a:headEnd/>
              <a:tailEnd/>
            </a:ln>
            <a:effectLst>
              <a:outerShdw blurRad="50800" dist="38100" dir="2700000" algn="tl" rotWithShape="0">
                <a:srgbClr val="808080">
                  <a:alpha val="39998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sz="2000" dirty="0">
                  <a:solidFill>
                    <a:schemeClr val="lt1"/>
                  </a:solidFill>
                  <a:latin typeface="+mn-lt"/>
                  <a:ea typeface="+mn-ea"/>
                </a:rPr>
                <a:t>Model</a:t>
              </a:r>
            </a:p>
          </p:txBody>
        </p:sp>
        <p:sp>
          <p:nvSpPr>
            <p:cNvPr id="67" name="Rounded Rectangle 66"/>
            <p:cNvSpPr>
              <a:spLocks noChangeArrowheads="1"/>
            </p:cNvSpPr>
            <p:nvPr/>
          </p:nvSpPr>
          <p:spPr bwMode="auto">
            <a:xfrm>
              <a:off x="1377950" y="25158700"/>
              <a:ext cx="2012950" cy="9874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>
              <a:solidFill>
                <a:srgbClr val="89A4A7"/>
              </a:solidFill>
              <a:round/>
              <a:headEnd/>
              <a:tailEnd/>
            </a:ln>
            <a:effectLst>
              <a:outerShdw blurRad="50800" dist="38100" dir="2700000" algn="tl" rotWithShape="0">
                <a:srgbClr val="808080">
                  <a:alpha val="39998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sz="2000" dirty="0">
                  <a:solidFill>
                    <a:schemeClr val="lt1"/>
                  </a:solidFill>
                  <a:latin typeface="+mn-lt"/>
                  <a:ea typeface="+mn-ea"/>
                </a:rPr>
                <a:t>View</a:t>
              </a:r>
            </a:p>
          </p:txBody>
        </p:sp>
        <p:sp>
          <p:nvSpPr>
            <p:cNvPr id="68" name="Diamond 67"/>
            <p:cNvSpPr>
              <a:spLocks noChangeArrowheads="1"/>
            </p:cNvSpPr>
            <p:nvPr/>
          </p:nvSpPr>
          <p:spPr bwMode="auto">
            <a:xfrm>
              <a:off x="8288338" y="19221450"/>
              <a:ext cx="3222625" cy="2108200"/>
            </a:xfrm>
            <a:prstGeom prst="diamond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srgbClr val="808080">
                  <a:alpha val="39998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sz="2000" dirty="0">
                  <a:solidFill>
                    <a:schemeClr val="lt1"/>
                  </a:solidFill>
                  <a:latin typeface="+mn-lt"/>
                  <a:ea typeface="+mn-ea"/>
                </a:rPr>
                <a:t>Yii Router</a:t>
              </a:r>
            </a:p>
          </p:txBody>
        </p:sp>
        <p:cxnSp>
          <p:nvCxnSpPr>
            <p:cNvPr id="69" name="Straight Arrow Connector 68"/>
            <p:cNvCxnSpPr>
              <a:stCxn id="83" idx="3"/>
              <a:endCxn id="68" idx="1"/>
            </p:cNvCxnSpPr>
            <p:nvPr/>
          </p:nvCxnSpPr>
          <p:spPr>
            <a:xfrm>
              <a:off x="3124200" y="20275550"/>
              <a:ext cx="5164138" cy="0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TextBox 82"/>
            <p:cNvSpPr txBox="1">
              <a:spLocks noChangeArrowheads="1"/>
            </p:cNvSpPr>
            <p:nvPr/>
          </p:nvSpPr>
          <p:spPr bwMode="auto">
            <a:xfrm>
              <a:off x="4098925" y="19250881"/>
              <a:ext cx="4133850" cy="1100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5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3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12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>
                <a:defRPr/>
              </a:pPr>
              <a:r>
                <a:rPr lang="en-US" altLang="en-US" sz="2000" dirty="0" smtClean="0">
                  <a:solidFill>
                    <a:srgbClr val="212121"/>
                  </a:solidFill>
                  <a:latin typeface="+mn-lt"/>
                </a:rPr>
                <a:t>1-HTTP</a:t>
              </a:r>
              <a:r>
                <a:rPr lang="en-US" altLang="en-US" sz="3600" dirty="0" smtClean="0">
                  <a:solidFill>
                    <a:srgbClr val="212121"/>
                  </a:solidFill>
                  <a:latin typeface="+mn-lt"/>
                </a:rPr>
                <a:t> </a:t>
              </a:r>
              <a:r>
                <a:rPr lang="en-US" altLang="en-US" sz="2000" dirty="0" smtClean="0">
                  <a:solidFill>
                    <a:srgbClr val="212121"/>
                  </a:solidFill>
                  <a:latin typeface="+mn-lt"/>
                </a:rPr>
                <a:t>Request</a:t>
              </a:r>
            </a:p>
          </p:txBody>
        </p:sp>
        <p:cxnSp>
          <p:nvCxnSpPr>
            <p:cNvPr id="71" name="Straight Arrow Connector 70"/>
            <p:cNvCxnSpPr>
              <a:stCxn id="68" idx="2"/>
              <a:endCxn id="65" idx="0"/>
            </p:cNvCxnSpPr>
            <p:nvPr/>
          </p:nvCxnSpPr>
          <p:spPr>
            <a:xfrm flipH="1">
              <a:off x="6165850" y="21329650"/>
              <a:ext cx="3733800" cy="3829050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84"/>
            <p:cNvSpPr txBox="1">
              <a:spLocks noChangeArrowheads="1"/>
            </p:cNvSpPr>
            <p:nvPr/>
          </p:nvSpPr>
          <p:spPr bwMode="auto">
            <a:xfrm rot="18876366">
              <a:off x="6784182" y="22321047"/>
              <a:ext cx="1930400" cy="681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5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3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12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>
                <a:defRPr/>
              </a:pPr>
              <a:r>
                <a:rPr lang="en-US" altLang="en-US" sz="2000" dirty="0" smtClean="0">
                  <a:solidFill>
                    <a:srgbClr val="212121"/>
                  </a:solidFill>
                  <a:latin typeface="+mn-lt"/>
                </a:rPr>
                <a:t>2-Action</a:t>
              </a:r>
            </a:p>
          </p:txBody>
        </p:sp>
        <p:cxnSp>
          <p:nvCxnSpPr>
            <p:cNvPr id="73" name="Straight Arrow Connector 72"/>
            <p:cNvCxnSpPr/>
            <p:nvPr/>
          </p:nvCxnSpPr>
          <p:spPr>
            <a:xfrm flipV="1">
              <a:off x="7537450" y="25306338"/>
              <a:ext cx="1765300" cy="1587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TextBox 86"/>
            <p:cNvSpPr txBox="1">
              <a:spLocks noChangeArrowheads="1"/>
            </p:cNvSpPr>
            <p:nvPr/>
          </p:nvSpPr>
          <p:spPr bwMode="auto">
            <a:xfrm>
              <a:off x="7678738" y="24453849"/>
              <a:ext cx="1420811" cy="681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5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3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12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>
                <a:defRPr/>
              </a:pPr>
              <a:r>
                <a:rPr lang="en-US" altLang="en-US" sz="2000" dirty="0" smtClean="0">
                  <a:solidFill>
                    <a:srgbClr val="212121"/>
                  </a:solidFill>
                  <a:latin typeface="+mn-lt"/>
                </a:rPr>
                <a:t>3-Call</a:t>
              </a:r>
            </a:p>
          </p:txBody>
        </p:sp>
        <p:cxnSp>
          <p:nvCxnSpPr>
            <p:cNvPr id="75" name="Straight Arrow Connector 74"/>
            <p:cNvCxnSpPr/>
            <p:nvPr/>
          </p:nvCxnSpPr>
          <p:spPr>
            <a:xfrm flipH="1">
              <a:off x="7537450" y="25936575"/>
              <a:ext cx="1765300" cy="0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TextBox 88"/>
            <p:cNvSpPr txBox="1">
              <a:spLocks noChangeArrowheads="1"/>
            </p:cNvSpPr>
            <p:nvPr/>
          </p:nvSpPr>
          <p:spPr bwMode="auto">
            <a:xfrm>
              <a:off x="6902450" y="26200100"/>
              <a:ext cx="3603625" cy="681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5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3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12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>
                <a:defRPr/>
              </a:pPr>
              <a:r>
                <a:rPr lang="en-US" altLang="en-US" sz="2000" dirty="0" smtClean="0">
                  <a:solidFill>
                    <a:srgbClr val="212121"/>
                  </a:solidFill>
                  <a:latin typeface="+mn-lt"/>
                </a:rPr>
                <a:t>4-Send Content</a:t>
              </a:r>
            </a:p>
          </p:txBody>
        </p:sp>
        <p:sp>
          <p:nvSpPr>
            <p:cNvPr id="77" name="TextBox 89"/>
            <p:cNvSpPr txBox="1">
              <a:spLocks noChangeArrowheads="1"/>
            </p:cNvSpPr>
            <p:nvPr/>
          </p:nvSpPr>
          <p:spPr bwMode="auto">
            <a:xfrm>
              <a:off x="3244849" y="24453849"/>
              <a:ext cx="1968500" cy="681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5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3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12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>
                <a:defRPr/>
              </a:pPr>
              <a:r>
                <a:rPr lang="en-US" altLang="en-US" sz="2000" dirty="0" smtClean="0">
                  <a:solidFill>
                    <a:srgbClr val="212121"/>
                  </a:solidFill>
                  <a:latin typeface="+mn-lt"/>
                </a:rPr>
                <a:t>5-Invoke</a:t>
              </a:r>
            </a:p>
          </p:txBody>
        </p:sp>
        <p:cxnSp>
          <p:nvCxnSpPr>
            <p:cNvPr id="78" name="Straight Arrow Connector 77"/>
            <p:cNvCxnSpPr/>
            <p:nvPr/>
          </p:nvCxnSpPr>
          <p:spPr>
            <a:xfrm flipH="1" flipV="1">
              <a:off x="2384425" y="21031200"/>
              <a:ext cx="3559175" cy="4127500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Box 91"/>
            <p:cNvSpPr txBox="1">
              <a:spLocks noChangeArrowheads="1"/>
            </p:cNvSpPr>
            <p:nvPr/>
          </p:nvSpPr>
          <p:spPr bwMode="auto">
            <a:xfrm>
              <a:off x="3244849" y="26200100"/>
              <a:ext cx="2031999" cy="681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5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3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12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>
                <a:defRPr/>
              </a:pPr>
              <a:r>
                <a:rPr lang="en-US" altLang="en-US" sz="2000" dirty="0" smtClean="0">
                  <a:solidFill>
                    <a:srgbClr val="212121"/>
                  </a:solidFill>
                  <a:latin typeface="+mn-lt"/>
                </a:rPr>
                <a:t>6-HTML</a:t>
              </a:r>
            </a:p>
          </p:txBody>
        </p:sp>
        <p:sp>
          <p:nvSpPr>
            <p:cNvPr id="80" name="TextBox 92"/>
            <p:cNvSpPr txBox="1">
              <a:spLocks noChangeArrowheads="1"/>
            </p:cNvSpPr>
            <p:nvPr/>
          </p:nvSpPr>
          <p:spPr bwMode="auto">
            <a:xfrm rot="2844411">
              <a:off x="3405188" y="22314698"/>
              <a:ext cx="1873250" cy="681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5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defRPr sz="13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defRPr sz="112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hangingPunct="0">
                <a:defRPr sz="9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>
                <a:defRPr/>
              </a:pPr>
              <a:r>
                <a:rPr lang="en-US" altLang="en-US" sz="2000" dirty="0" smtClean="0">
                  <a:solidFill>
                    <a:srgbClr val="212121"/>
                  </a:solidFill>
                  <a:latin typeface="+mn-lt"/>
                </a:rPr>
                <a:t>7-HTML</a:t>
              </a:r>
            </a:p>
          </p:txBody>
        </p:sp>
        <p:cxnSp>
          <p:nvCxnSpPr>
            <p:cNvPr id="81" name="Straight Arrow Connector 80"/>
            <p:cNvCxnSpPr/>
            <p:nvPr/>
          </p:nvCxnSpPr>
          <p:spPr>
            <a:xfrm>
              <a:off x="3390900" y="25993725"/>
              <a:ext cx="1403350" cy="0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Arrow Connector 81"/>
            <p:cNvCxnSpPr/>
            <p:nvPr/>
          </p:nvCxnSpPr>
          <p:spPr>
            <a:xfrm flipH="1">
              <a:off x="3384550" y="25304750"/>
              <a:ext cx="1409700" cy="1588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3" name="Picture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7950" y="19402425"/>
              <a:ext cx="1746250" cy="174625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srgbClr val="808080">
                  <a:alpha val="39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020722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4600" dirty="0" smtClean="0"/>
              <a:t>SPW REST API Class Diagram</a:t>
            </a:r>
            <a:endParaRPr lang="en-US" sz="4600" dirty="0"/>
          </a:p>
        </p:txBody>
      </p:sp>
      <p:pic>
        <p:nvPicPr>
          <p:cNvPr id="3" name="Picture 2" descr="Clas diagram API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1935298"/>
            <a:ext cx="7137400" cy="385716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62000" y="2362200"/>
            <a:ext cx="1371600" cy="2806700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348204" y="2923592"/>
            <a:ext cx="1285551" cy="238449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7624" y="4019421"/>
            <a:ext cx="1843315" cy="238449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194767" y="5258318"/>
            <a:ext cx="1285551" cy="238449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06840" y="3509347"/>
            <a:ext cx="1285551" cy="183502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3523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3499880"/>
              </p:ext>
            </p:extLst>
          </p:nvPr>
        </p:nvGraphicFramePr>
        <p:xfrm>
          <a:off x="419100" y="1523998"/>
          <a:ext cx="7620000" cy="39754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97949"/>
                <a:gridCol w="6122051"/>
              </a:tblGrid>
              <a:tr h="64762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US" sz="1100" dirty="0">
                          <a:effectLst/>
                        </a:rPr>
                        <a:t>Use Case ID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</a:rPr>
                        <a:t>MP-Allow the admin to register mentors (project/domain/personal</a:t>
                      </a:r>
                      <a:r>
                        <a:rPr lang="en-US" sz="1100" dirty="0" smtClean="0">
                          <a:effectLst/>
                        </a:rPr>
                        <a:t>)</a:t>
                      </a:r>
                      <a:endParaRPr lang="en-US" sz="1100" dirty="0">
                        <a:effectLst/>
                      </a:endParaRPr>
                    </a:p>
                  </a:txBody>
                  <a:tcPr marL="68580" marR="68580" marT="0" marB="0"/>
                </a:tc>
              </a:tr>
              <a:tr h="2344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</a:rPr>
                        <a:t>Description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</a:rPr>
                        <a:t>The admin should be able to register mentors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2344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</a:rPr>
                        <a:t>Actor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US" sz="1100" dirty="0">
                          <a:effectLst/>
                        </a:rPr>
                        <a:t>Admin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2344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</a:rPr>
                        <a:t>Pre-conditions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Font typeface="Arial"/>
                        <a:buChar char="●"/>
                      </a:pPr>
                      <a:r>
                        <a:rPr lang="en-US" sz="1100">
                          <a:effectLst/>
                        </a:rPr>
                        <a:t>The admin is in his home page (dashboard)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12307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</a:rPr>
                        <a:t> screenSteps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100" u="none" strike="noStrike">
                          <a:effectLst/>
                        </a:rPr>
                        <a:t>The use case begins when the admin goes to “Manage users ” and click on “Add user”</a:t>
                      </a: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100" u="none" strike="noStrike">
                          <a:effectLst/>
                        </a:rPr>
                        <a:t>The admin inputs the basic information for the new user and clicks next.</a:t>
                      </a: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100" u="none" strike="noStrike">
                          <a:effectLst/>
                        </a:rPr>
                        <a:t>The admin is taken to a wizard where he sets the roles </a:t>
                      </a: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100" u="none" strike="noStrike">
                          <a:effectLst/>
                        </a:rPr>
                        <a:t>The admin clicks submit</a:t>
                      </a:r>
                      <a:endParaRPr lang="en-US" sz="110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</a:tr>
              <a:tr h="115922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</a:rPr>
                        <a:t>Post-conditions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5</a:t>
                      </a:r>
                      <a:r>
                        <a:rPr lang="en-US" sz="1100" dirty="0">
                          <a:effectLst/>
                        </a:rPr>
                        <a:t>.   The new user is added to users list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6</a:t>
                      </a:r>
                      <a:r>
                        <a:rPr lang="en-US" sz="1100" dirty="0">
                          <a:effectLst/>
                        </a:rPr>
                        <a:t>.   The system sends an email to the new user with his/her credentials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2344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</a:rPr>
                        <a:t>Exceptions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7</a:t>
                      </a:r>
                      <a:r>
                        <a:rPr lang="en-US" sz="1100" dirty="0">
                          <a:effectLst/>
                        </a:rPr>
                        <a:t>.   The user might already exists, but that’s taken care of in the first screen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072388" y="657225"/>
            <a:ext cx="18950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/>
              <a:t>Use Case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5608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</a:t>
            </a:r>
            <a:endParaRPr lang="en-US" dirty="0"/>
          </a:p>
        </p:txBody>
      </p:sp>
      <p:pic>
        <p:nvPicPr>
          <p:cNvPr id="3" name="Picture 2" descr="Registration by Admi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38" y="1609461"/>
            <a:ext cx="7910262" cy="4293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8718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72388" y="657225"/>
            <a:ext cx="18950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/>
              <a:t>Use Case</a:t>
            </a:r>
            <a:endParaRPr lang="en-US" sz="3600" b="1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7554421"/>
              </p:ext>
            </p:extLst>
          </p:nvPr>
        </p:nvGraphicFramePr>
        <p:xfrm>
          <a:off x="809625" y="1581148"/>
          <a:ext cx="7134225" cy="40100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2454"/>
                <a:gridCol w="5731771"/>
              </a:tblGrid>
              <a:tr h="2707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US" sz="1100" dirty="0">
                          <a:effectLst/>
                        </a:rPr>
                        <a:t>Use Case ID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</a:rPr>
                        <a:t>MP-</a:t>
                      </a:r>
                      <a:r>
                        <a:rPr lang="en-US" sz="700">
                          <a:effectLst/>
                        </a:rPr>
                        <a:t> </a:t>
                      </a:r>
                      <a:r>
                        <a:rPr lang="en-US" sz="1100">
                          <a:effectLst/>
                        </a:rPr>
                        <a:t>Escalate Ticket 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2707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</a:rPr>
                        <a:t>Description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</a:rPr>
                        <a:t>The domain mentor in tier 1 is able to escalate a ticket.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2707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</a:rPr>
                        <a:t>Actor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</a:rPr>
                        <a:t>Domain mentor tier 1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8443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</a:rPr>
                        <a:t>Pre-conditions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/>
                        <a:buChar char="●"/>
                      </a:pPr>
                      <a:r>
                        <a:rPr lang="en-US" sz="1100">
                          <a:effectLst/>
                        </a:rPr>
                        <a:t>Domain mentor has logged into the system</a:t>
                      </a: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●"/>
                      </a:pPr>
                      <a:r>
                        <a:rPr lang="en-US" sz="1100">
                          <a:effectLst/>
                        </a:rPr>
                        <a:t>A ticket is pending.</a:t>
                      </a: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Font typeface="Arial"/>
                        <a:buChar char="●"/>
                      </a:pPr>
                      <a:r>
                        <a:rPr lang="en-US" sz="1100">
                          <a:effectLst/>
                        </a:rPr>
                        <a:t>The domain mentor has click on the ticket to view the details.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147350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US" sz="1100" dirty="0">
                          <a:effectLst/>
                        </a:rPr>
                        <a:t>Steps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dirty="0">
                          <a:effectLst/>
                        </a:rPr>
                        <a:t>The use case begins when the </a:t>
                      </a:r>
                      <a:r>
                        <a:rPr lang="en-US" sz="1200" dirty="0" smtClean="0">
                          <a:effectLst/>
                        </a:rPr>
                        <a:t>mentor open the ticket and click</a:t>
                      </a:r>
                      <a:r>
                        <a:rPr lang="en-US" sz="1100" dirty="0" smtClean="0">
                          <a:effectLst/>
                        </a:rPr>
                        <a:t>s</a:t>
                      </a:r>
                      <a:r>
                        <a:rPr lang="en-US" sz="1200" dirty="0" smtClean="0">
                          <a:effectLst/>
                        </a:rPr>
                        <a:t> </a:t>
                      </a:r>
                      <a:r>
                        <a:rPr lang="en-US" sz="1200" dirty="0">
                          <a:effectLst/>
                        </a:rPr>
                        <a:t>on the escalation </a:t>
                      </a:r>
                      <a:r>
                        <a:rPr lang="en-US" sz="1200" dirty="0" smtClean="0">
                          <a:effectLst/>
                        </a:rPr>
                        <a:t>button.</a:t>
                      </a:r>
                      <a:endParaRPr lang="en-US" sz="110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 dirty="0">
                          <a:effectLst/>
                        </a:rPr>
                        <a:t>T</a:t>
                      </a:r>
                      <a:r>
                        <a:rPr lang="en-US" sz="1100" dirty="0">
                          <a:effectLst/>
                        </a:rPr>
                        <a:t>he system creates a new ticket with all the comments that already exist in the original ticket and assigns the new ticket to mentor in tier 2.</a:t>
                      </a: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A comment created by the system is added to the original ticket and to the new one linking both tickets. 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60914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</a:rPr>
                        <a:t>Post-conditions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200">
                          <a:effectLst/>
                        </a:rPr>
                        <a:t>A new  Ticket is created and  assigned to a domain mentor tier 2</a:t>
                      </a:r>
                      <a:endParaRPr lang="en-US" sz="110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US" sz="1200">
                          <a:effectLst/>
                        </a:rPr>
                        <a:t>The system send a notification to the assigned domain mentor tier 2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2707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</a:rPr>
                        <a:t>Exceptions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marR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US" sz="1100" dirty="0">
                          <a:effectLst/>
                        </a:rPr>
                        <a:t>-If you are not a domain mentor in tier 1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01542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Sequence Diagram</a:t>
            </a:r>
          </a:p>
        </p:txBody>
      </p:sp>
      <p:pic>
        <p:nvPicPr>
          <p:cNvPr id="4" name="Content Placeholder 3" descr="C:\Users\Tito\Desktop\FinalPresentation\new diagrams\Escalation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88735"/>
            <a:ext cx="7620000" cy="32235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5103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1219</TotalTime>
  <Words>434</Words>
  <Application>Microsoft Macintosh PowerPoint</Application>
  <PresentationFormat>On-screen Show (4:3)</PresentationFormat>
  <Paragraphs>75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Adjacency</vt:lpstr>
      <vt:lpstr>Project: Collaborative Platform Student: Jonathan Santiago, Ramon Gomez Mentor: Juan Caraballo</vt:lpstr>
      <vt:lpstr>Problem Definition &amp; Current Limitations</vt:lpstr>
      <vt:lpstr>Schedule</vt:lpstr>
      <vt:lpstr>System Design MVC</vt:lpstr>
      <vt:lpstr>PowerPoint Presentation</vt:lpstr>
      <vt:lpstr>PowerPoint Presentation</vt:lpstr>
      <vt:lpstr>Sequence Diagram</vt:lpstr>
      <vt:lpstr>PowerPoint Presentation</vt:lpstr>
      <vt:lpstr>Sequence Diagram</vt:lpstr>
      <vt:lpstr>Use Case Diagram</vt:lpstr>
      <vt:lpstr>Ticket Workflow </vt:lpstr>
      <vt:lpstr>PowerPoint Presentation</vt:lpstr>
      <vt:lpstr>   Thanks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Project: &lt;Project Title&gt; Student: &lt;Your Name&gt; Mentor: &lt;Mentor’s Name&gt;</dc:title>
  <dc:creator>SCS Admin</dc:creator>
  <cp:lastModifiedBy>Jonathan Santiago</cp:lastModifiedBy>
  <cp:revision>92</cp:revision>
  <cp:lastPrinted>2014-04-21T18:24:20Z</cp:lastPrinted>
  <dcterms:created xsi:type="dcterms:W3CDTF">2014-04-21T20:29:12Z</dcterms:created>
  <dcterms:modified xsi:type="dcterms:W3CDTF">2014-07-25T02:31:28Z</dcterms:modified>
</cp:coreProperties>
</file>