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74" r:id="rId1"/>
  </p:sldMasterIdLst>
  <p:notesMasterIdLst>
    <p:notesMasterId r:id="rId23"/>
  </p:notesMasterIdLst>
  <p:sldIdLst>
    <p:sldId id="256" r:id="rId2"/>
    <p:sldId id="284" r:id="rId3"/>
    <p:sldId id="274" r:id="rId4"/>
    <p:sldId id="283" r:id="rId5"/>
    <p:sldId id="287" r:id="rId6"/>
    <p:sldId id="269" r:id="rId7"/>
    <p:sldId id="279" r:id="rId8"/>
    <p:sldId id="289" r:id="rId9"/>
    <p:sldId id="285" r:id="rId10"/>
    <p:sldId id="286" r:id="rId11"/>
    <p:sldId id="282" r:id="rId12"/>
    <p:sldId id="290" r:id="rId13"/>
    <p:sldId id="291" r:id="rId14"/>
    <p:sldId id="277" r:id="rId15"/>
    <p:sldId id="292" r:id="rId16"/>
    <p:sldId id="296" r:id="rId17"/>
    <p:sldId id="294" r:id="rId18"/>
    <p:sldId id="297" r:id="rId19"/>
    <p:sldId id="298" r:id="rId20"/>
    <p:sldId id="270" r:id="rId21"/>
    <p:sldId id="299" r:id="rId22"/>
  </p:sldIdLst>
  <p:sldSz cx="9144000" cy="6858000" type="screen4x3"/>
  <p:notesSz cx="6985000" cy="9283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6BC"/>
    <a:srgbClr val="F2F4AE"/>
    <a:srgbClr val="F1F3A3"/>
    <a:srgbClr val="FFE8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 autoAdjust="0"/>
    <p:restoredTop sz="95222" autoAdjust="0"/>
  </p:normalViewPr>
  <p:slideViewPr>
    <p:cSldViewPr snapToGrid="0" snapToObjects="1">
      <p:cViewPr>
        <p:scale>
          <a:sx n="75" d="100"/>
          <a:sy n="75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E7EF5-8AE0-4912-BAAC-D15403935076}" type="datetimeFigureOut">
              <a:rPr lang="en-US" smtClean="0"/>
              <a:t>7/26/2014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10075"/>
            <a:ext cx="5588000" cy="417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75379-0164-4BB7-8FC0-424EF210B6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4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75379-0164-4BB7-8FC0-424EF210B6F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15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7FAA53-4B39-474E-AF30-09E5C703F6DC}" type="datetime1">
              <a:rPr lang="en-US" smtClean="0"/>
              <a:t>7/26/2014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DC5B47-7B09-4B50-AEBF-779BF120B997}" type="datetime1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C30DAC-340B-4745-A63B-E46A77849EF5}" type="datetime1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A19C26-5A90-4433-82ED-251A38F71137}" type="datetime1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0EB352-44EB-45C6-981C-EF7383692304}" type="datetime1">
              <a:rPr lang="en-US" smtClean="0"/>
              <a:t>7/26/2014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4C5462-0141-49FE-886B-BAB6CB2469B5}" type="datetime1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DA43B0-410F-4BDE-8CD9-5A27A6B5B4C3}" type="datetime1">
              <a:rPr lang="en-US" smtClean="0"/>
              <a:t>7/26/2014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BD21B2-0418-490D-9874-181ECB91209B}" type="datetime1">
              <a:rPr lang="en-US" smtClean="0"/>
              <a:t>7/26/2014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446993-19F0-4FAC-9657-43D67CBC2CC3}" type="datetime1">
              <a:rPr lang="en-US" smtClean="0"/>
              <a:t>7/26/2014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E9AB2F-8948-4BAB-BFFB-143F14A68F66}" type="datetime1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A51E8-EC0B-4956-B6AD-A01AFE5F89B8}" type="datetime1">
              <a:rPr lang="en-US" smtClean="0"/>
              <a:t>7/26/2014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2096070-5A1D-4009-8083-B904DC0FB8E0}" type="datetime1">
              <a:rPr lang="en-US" smtClean="0"/>
              <a:t>7/26/2014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1190DD4-60FC-C240-AF70-70A48DFD025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5300" y="508000"/>
            <a:ext cx="6502400" cy="4063999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800" b="1" dirty="0">
                <a:solidFill>
                  <a:schemeClr val="tx1"/>
                </a:solidFill>
              </a:rPr>
              <a:t>Virtual Job Fair v3.0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>
                <a:solidFill>
                  <a:srgbClr val="000000"/>
                </a:solidFill>
              </a:rPr>
              <a:t>Team Members: </a:t>
            </a: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Ana L. Hernandez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Manuel  Bouza 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Enio Peña Navarro    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Tomas Acosta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/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b="1" dirty="0" smtClean="0">
                <a:solidFill>
                  <a:srgbClr val="000000"/>
                </a:solidFill>
              </a:rPr>
              <a:t>Mentor: </a:t>
            </a:r>
            <a:r>
              <a:rPr lang="en-US" sz="2800" dirty="0" smtClean="0">
                <a:solidFill>
                  <a:srgbClr val="000000"/>
                </a:solidFill>
              </a:rPr>
              <a:t>Masoud Sadjadi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5300" y="4978400"/>
            <a:ext cx="6400800" cy="1676400"/>
          </a:xfrm>
        </p:spPr>
        <p:txBody>
          <a:bodyPr>
            <a:normAutofit/>
          </a:bodyPr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CIS </a:t>
            </a:r>
            <a:r>
              <a:rPr lang="en-US" sz="2200" dirty="0">
                <a:solidFill>
                  <a:schemeClr val="tx1"/>
                </a:solidFill>
              </a:rPr>
              <a:t>4911 Senior Project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</a:rPr>
              <a:t>School of Computing and Information Sciences</a:t>
            </a:r>
          </a:p>
          <a:p>
            <a:pPr algn="ctr"/>
            <a:r>
              <a:rPr lang="en-US" sz="2200" dirty="0">
                <a:solidFill>
                  <a:schemeClr val="tx1"/>
                </a:solidFill>
              </a:rPr>
              <a:t>Florida International </a:t>
            </a:r>
            <a:r>
              <a:rPr lang="en-US" sz="2200" dirty="0" smtClean="0">
                <a:solidFill>
                  <a:schemeClr val="tx1"/>
                </a:solidFill>
              </a:rPr>
              <a:t>University</a:t>
            </a:r>
          </a:p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July 25</a:t>
            </a:r>
            <a:r>
              <a:rPr lang="en-US" sz="2200" baseline="30000" dirty="0" smtClean="0">
                <a:solidFill>
                  <a:schemeClr val="tx1"/>
                </a:solidFill>
              </a:rPr>
              <a:t>th</a:t>
            </a:r>
            <a:r>
              <a:rPr lang="en-US" sz="2200" dirty="0" smtClean="0">
                <a:solidFill>
                  <a:schemeClr val="tx1"/>
                </a:solidFill>
              </a:rPr>
              <a:t>, 2014</a:t>
            </a:r>
            <a:endParaRPr lang="en-US" sz="2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Elbow Connector 21"/>
          <p:cNvCxnSpPr>
            <a:stCxn id="20" idx="2"/>
            <a:endCxn id="2050" idx="0"/>
          </p:cNvCxnSpPr>
          <p:nvPr/>
        </p:nvCxnSpPr>
        <p:spPr>
          <a:xfrm rot="5400000">
            <a:off x="4503952" y="2885141"/>
            <a:ext cx="1579952" cy="1753050"/>
          </a:xfrm>
          <a:prstGeom prst="bentConnector3">
            <a:avLst/>
          </a:prstGeom>
          <a:ln w="76200">
            <a:headEnd type="none" w="med" len="med"/>
            <a:tailEnd type="triangl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Account Merging Process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2050" name="Picture 2" descr="http://www.rascalcast.com/wp-content/uploads/2014/01/mer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898" y="4551642"/>
            <a:ext cx="3599009" cy="215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183262" y="1671137"/>
            <a:ext cx="1277814" cy="1300553"/>
            <a:chOff x="1435608" y="1969117"/>
            <a:chExt cx="1277814" cy="1300553"/>
          </a:xfrm>
        </p:grpSpPr>
        <p:sp>
          <p:nvSpPr>
            <p:cNvPr id="5" name="Rounded Rectangle 4"/>
            <p:cNvSpPr/>
            <p:nvPr/>
          </p:nvSpPr>
          <p:spPr>
            <a:xfrm>
              <a:off x="1435608" y="1969117"/>
              <a:ext cx="1086294" cy="1002573"/>
            </a:xfrm>
            <a:prstGeom prst="roundRect">
              <a:avLst/>
            </a:prstGeom>
            <a:effectLst>
              <a:outerShdw blurRad="63500" dist="25400" dir="5400000" rotWithShape="0">
                <a:srgbClr val="000000">
                  <a:alpha val="43137"/>
                </a:srgbClr>
              </a:outerShdw>
              <a:reflection stA="45000" endPos="17000" dist="50800" dir="5400000" sy="-100000" algn="bl" rotWithShape="0"/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VJF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54" name="Picture 6" descr="https://en.opensuse.org/images/0/0b/Icon-user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755" y="2535003"/>
              <a:ext cx="734667" cy="734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6685164" y="1373154"/>
            <a:ext cx="1598537" cy="1598537"/>
            <a:chOff x="6403244" y="1671133"/>
            <a:chExt cx="1598537" cy="1598537"/>
          </a:xfrm>
        </p:grpSpPr>
        <p:pic>
          <p:nvPicPr>
            <p:cNvPr id="2052" name="Picture 4" descr="https://www.softnas.com/wp/wp-content/uploads/2012/12/linkedin-logo-300x300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3244" y="1671133"/>
              <a:ext cx="1598537" cy="1598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s://en.opensuse.org/images/0/0b/Icon-user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2511" y="2470400"/>
              <a:ext cx="799270" cy="799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2617898" y="1671137"/>
            <a:ext cx="1277814" cy="1300553"/>
            <a:chOff x="1435608" y="1969117"/>
            <a:chExt cx="1277814" cy="1300553"/>
          </a:xfrm>
        </p:grpSpPr>
        <p:sp>
          <p:nvSpPr>
            <p:cNvPr id="15" name="Rounded Rectangle 14"/>
            <p:cNvSpPr/>
            <p:nvPr/>
          </p:nvSpPr>
          <p:spPr>
            <a:xfrm>
              <a:off x="1435608" y="1969117"/>
              <a:ext cx="1086294" cy="1002573"/>
            </a:xfrm>
            <a:prstGeom prst="roundRect">
              <a:avLst/>
            </a:prstGeom>
            <a:effectLst>
              <a:outerShdw blurRad="63500" dist="25400" dir="5400000" rotWithShape="0">
                <a:srgbClr val="000000">
                  <a:alpha val="43137"/>
                </a:srgbClr>
              </a:outerShdw>
              <a:reflection stA="45000" endPos="17000" dist="50800" dir="5400000" sy="-100000" algn="bl" rotWithShape="0"/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VJF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6" descr="https://en.opensuse.org/images/0/0b/Icon-user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755" y="2535003"/>
              <a:ext cx="734667" cy="734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/>
          <p:cNvGrpSpPr/>
          <p:nvPr/>
        </p:nvGrpSpPr>
        <p:grpSpPr>
          <a:xfrm>
            <a:off x="5259972" y="1671137"/>
            <a:ext cx="1277814" cy="1300553"/>
            <a:chOff x="1435608" y="1969117"/>
            <a:chExt cx="1277814" cy="1300553"/>
          </a:xfrm>
        </p:grpSpPr>
        <p:sp>
          <p:nvSpPr>
            <p:cNvPr id="19" name="Rounded Rectangle 18"/>
            <p:cNvSpPr/>
            <p:nvPr/>
          </p:nvSpPr>
          <p:spPr>
            <a:xfrm>
              <a:off x="1435608" y="1969117"/>
              <a:ext cx="1086294" cy="1002573"/>
            </a:xfrm>
            <a:prstGeom prst="roundRect">
              <a:avLst/>
            </a:prstGeom>
            <a:effectLst>
              <a:outerShdw blurRad="63500" dist="25400" dir="5400000" rotWithShape="0">
                <a:srgbClr val="000000">
                  <a:alpha val="43137"/>
                </a:srgbClr>
              </a:outerShdw>
              <a:reflection stA="45000" endPos="17000" dist="50800" dir="5400000" sy="-100000" algn="bl" rotWithShape="0"/>
            </a:effectLst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VJF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6" descr="https://en.opensuse.org/images/0/0b/Icon-user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755" y="2535003"/>
              <a:ext cx="734667" cy="734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Elbow Connector 12"/>
          <p:cNvCxnSpPr>
            <a:stCxn id="2056" idx="2"/>
            <a:endCxn id="2050" idx="0"/>
          </p:cNvCxnSpPr>
          <p:nvPr/>
        </p:nvCxnSpPr>
        <p:spPr>
          <a:xfrm rot="5400000">
            <a:off x="5360760" y="2028335"/>
            <a:ext cx="1579951" cy="3466663"/>
          </a:xfrm>
          <a:prstGeom prst="bentConnector3">
            <a:avLst/>
          </a:prstGeom>
          <a:ln w="76200">
            <a:headEnd type="none" w="med" len="med"/>
            <a:tailEnd type="triangl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16" idx="2"/>
            <a:endCxn id="2050" idx="0"/>
          </p:cNvCxnSpPr>
          <p:nvPr/>
        </p:nvCxnSpPr>
        <p:spPr>
          <a:xfrm rot="16200000" flipH="1">
            <a:off x="3182915" y="3317154"/>
            <a:ext cx="1579952" cy="889024"/>
          </a:xfrm>
          <a:prstGeom prst="bentConnector3">
            <a:avLst/>
          </a:prstGeom>
          <a:ln w="76200">
            <a:headEnd type="none" w="med" len="med"/>
            <a:tailEnd type="triangl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4" name="Elbow Connector 53"/>
          <p:cNvCxnSpPr>
            <a:stCxn id="2054" idx="2"/>
            <a:endCxn id="2050" idx="0"/>
          </p:cNvCxnSpPr>
          <p:nvPr/>
        </p:nvCxnSpPr>
        <p:spPr>
          <a:xfrm rot="16200000" flipH="1">
            <a:off x="2465597" y="2599836"/>
            <a:ext cx="1579952" cy="2323660"/>
          </a:xfrm>
          <a:prstGeom prst="bentConnector3">
            <a:avLst>
              <a:gd name="adj1" fmla="val 50000"/>
            </a:avLst>
          </a:prstGeom>
          <a:ln w="76200">
            <a:headEnd type="none" w="med" len="med"/>
            <a:tailEnd type="triangle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026753" y="3787919"/>
            <a:ext cx="2268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Conflict Resolution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15483" y="3805887"/>
            <a:ext cx="2268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Conflict Resolution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06929" y="6471046"/>
            <a:ext cx="1719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Merge Successful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45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93800" y="0"/>
            <a:ext cx="762000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5000" endPos="12000" dist="152400" dir="5400000" sy="-100000" algn="bl" rotWithShape="0"/>
          </a:effectLst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CareerPath API Integration</a:t>
            </a:r>
            <a:endParaRPr lang="en-US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2469477"/>
            <a:ext cx="3133141" cy="1979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m.c.lnkd.licdn.com/mpr/mpr/p/1/005/05e/075/118a1c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627" y="2469477"/>
            <a:ext cx="1292225" cy="96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Left Arrow 21"/>
          <p:cNvSpPr/>
          <p:nvPr/>
        </p:nvSpPr>
        <p:spPr>
          <a:xfrm flipH="1">
            <a:off x="3513643" y="3509627"/>
            <a:ext cx="3026360" cy="5588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urved Up Arrow 23"/>
          <p:cNvSpPr/>
          <p:nvPr/>
        </p:nvSpPr>
        <p:spPr>
          <a:xfrm>
            <a:off x="2819399" y="4841288"/>
            <a:ext cx="4900428" cy="746711"/>
          </a:xfrm>
          <a:prstGeom prst="curvedUp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9266" y="4079289"/>
            <a:ext cx="886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PUSH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66627" y="5694840"/>
            <a:ext cx="1922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BULK IMPORT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705103" y="2712158"/>
            <a:ext cx="2273300" cy="1961634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stA="45000" endPos="17000" dist="50800" dir="5400000" sy="-100000" algn="bl" rotWithShape="0"/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VJF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19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Administrative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Interface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Manage:</a:t>
            </a:r>
          </a:p>
          <a:p>
            <a:pPr marL="859536" lvl="1" indent="-457200"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</a:p>
          <a:p>
            <a:pPr marL="859536" lvl="1" indent="-457200"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Skills</a:t>
            </a:r>
          </a:p>
          <a:p>
            <a:pPr marL="859536" lvl="1" indent="-457200"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Postings</a:t>
            </a:r>
          </a:p>
          <a:p>
            <a:pPr marL="859536" lvl="1" indent="-457200">
              <a:buAutoNum type="arabicPeriod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2336" lvl="1" indent="0">
              <a:buNone/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Configure: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CareerPath API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Notifications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1624743"/>
            <a:ext cx="3216148" cy="3633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584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039318"/>
              </p:ext>
            </p:extLst>
          </p:nvPr>
        </p:nvGraphicFramePr>
        <p:xfrm>
          <a:off x="1019630" y="60977"/>
          <a:ext cx="7943395" cy="6821407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1748970"/>
                <a:gridCol w="6194425"/>
              </a:tblGrid>
              <a:tr h="483645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Case</a:t>
                      </a:r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VJF-057 Advanced search</a:t>
                      </a:r>
                      <a:endParaRPr lang="en-US" sz="2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445334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Allow students to search for job.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445334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Actor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695652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Pre-conditions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285750" marR="0" indent="-28575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must be logged in as Student</a:t>
                      </a:r>
                      <a:r>
                        <a:rPr lang="en-US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285750" marR="0" indent="-28575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User must be in the ‘Jobs’ page.</a:t>
                      </a:r>
                      <a:endParaRPr lang="en-US" sz="18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2700127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fills the following fields:</a:t>
                      </a:r>
                    </a:p>
                    <a:p>
                      <a:pPr marL="800100" marR="0" lvl="1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these words: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+java</a:t>
                      </a:r>
                    </a:p>
                    <a:p>
                      <a:pPr marL="800100" marR="0" lvl="1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 exact word or phrase: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“developer”</a:t>
                      </a:r>
                    </a:p>
                    <a:p>
                      <a:pPr marL="800100" marR="0" lvl="1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any of these words: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full-time OR part-time</a:t>
                      </a:r>
                    </a:p>
                    <a:p>
                      <a:pPr marL="800100" marR="0" lvl="1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none of these words: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php</a:t>
                      </a:r>
                      <a:endParaRPr lang="en-US" sz="18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selects the ‘Include jobs from outside sources’ checkbox</a:t>
                      </a:r>
                    </a:p>
                    <a:p>
                      <a:pPr marL="800100" marR="0" lvl="1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Enters ‘Miami, Florida’ in the input box</a:t>
                      </a:r>
                    </a:p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clicks the ‘Search’ button</a:t>
                      </a:r>
                    </a:p>
                  </a:txBody>
                  <a:tcPr marL="52523" marR="52523" marT="52523" marB="52523" anchor="ctr"/>
                </a:tc>
              </a:tr>
              <a:tr h="694918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Post-conditions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63500" marR="0" indent="-227965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Page reloads with job results from CareerPath, Indeed.com, and CareerBuilder.com.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785419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0" marR="0" lvl="0" indent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jobs matched the search criteria.</a:t>
                      </a:r>
                      <a:endParaRPr lang="en-US" sz="180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9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168401" y="3460668"/>
            <a:ext cx="7419847" cy="3371931"/>
            <a:chOff x="1055687" y="2726292"/>
            <a:chExt cx="8088313" cy="4055507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7287" y="3095624"/>
              <a:ext cx="7986713" cy="368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055687" y="2726292"/>
              <a:ext cx="2353507" cy="42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Search Results: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Title 1"/>
          <p:cNvSpPr txBox="1">
            <a:spLocks/>
          </p:cNvSpPr>
          <p:nvPr/>
        </p:nvSpPr>
        <p:spPr>
          <a:xfrm>
            <a:off x="1193800" y="0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Advanced Search: Overview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143000"/>
            <a:ext cx="2584450" cy="527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6987" y="1308100"/>
            <a:ext cx="38846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Advanced Search Form: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Intuitive User Interface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Save Queries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Outside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Ranked results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7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93800" y="0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Advanced Search: Save Query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596329" y="2873029"/>
            <a:ext cx="1692501" cy="2247770"/>
            <a:chOff x="1420812" y="1613030"/>
            <a:chExt cx="1692501" cy="2247770"/>
          </a:xfrm>
        </p:grpSpPr>
        <p:pic>
          <p:nvPicPr>
            <p:cNvPr id="8194" name="Picture 2" descr="http://3.bp.blogspot.com/_NP2JqFozr4g/THkbIuxKAQI/AAAAAAAAAGU/CLYBIIqkfg8/s1600/query.20815310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0812" y="1613030"/>
              <a:ext cx="1692501" cy="22477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466962" y="3553023"/>
              <a:ext cx="1600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Complex Query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Right Arrow 3"/>
          <p:cNvSpPr/>
          <p:nvPr/>
        </p:nvSpPr>
        <p:spPr>
          <a:xfrm>
            <a:off x="3566417" y="3761964"/>
            <a:ext cx="2451100" cy="4699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200" name="Picture 8" descr="http://www.veryicon.com/icon/png/Application/Toolbar%20Icons/Sav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203" y="3090451"/>
            <a:ext cx="671513" cy="67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05610" y="4813022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Email Results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202" name="Picture 10" descr="http://thinkprogress.org/wp-content/uploads/2013/03/emai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424" y="2906668"/>
            <a:ext cx="1318986" cy="134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colquitt.high.schooldesk.net/Portals/Colquitt/Chs/images/gen/documents.jpg?dummy=2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10" y="3829189"/>
            <a:ext cx="838200" cy="84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891059" y="2538363"/>
            <a:ext cx="170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Save Query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65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Notifications: Overview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27200" y="1765300"/>
            <a:ext cx="64135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system that enables the students to receive emails of job listings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Search queries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Student profile skill match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Configure notification settings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Time interval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 system that enable employers to receive emails listing students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	Matching job posting description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	</a:t>
            </a:r>
            <a:r>
              <a:rPr lang="en-US" dirty="0" smtClean="0"/>
              <a:t>Configure notification setting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A system that enable admin users to control the notification engine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17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74638"/>
            <a:ext cx="7943088" cy="11430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Notifications:  Admin Interface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image37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196974" y="1257300"/>
            <a:ext cx="7736714" cy="53213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41687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/>
          <p:cNvCxnSpPr>
            <a:stCxn id="6" idx="3"/>
            <a:endCxn id="8" idx="1"/>
          </p:cNvCxnSpPr>
          <p:nvPr/>
        </p:nvCxnSpPr>
        <p:spPr>
          <a:xfrm flipV="1">
            <a:off x="1881295" y="2286042"/>
            <a:ext cx="529061" cy="5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27573" y="1931706"/>
            <a:ext cx="4475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true</a:t>
            </a:r>
            <a:endParaRPr lang="en-US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5896" y="187623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Notification Engine Flow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0191" y="1823941"/>
            <a:ext cx="1271104" cy="9253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Command</a:t>
            </a:r>
          </a:p>
          <a:p>
            <a:pPr algn="ctr"/>
            <a:r>
              <a:rPr lang="en-US" sz="1200" dirty="0" smtClean="0"/>
              <a:t>Cronjob</a:t>
            </a:r>
          </a:p>
          <a:p>
            <a:pPr algn="ctr"/>
            <a:r>
              <a:rPr lang="en-US" sz="1200" dirty="0" smtClean="0"/>
              <a:t>(daily, weekly, monthly)</a:t>
            </a:r>
            <a:endParaRPr lang="en-US" sz="1200" dirty="0"/>
          </a:p>
        </p:txBody>
      </p:sp>
      <p:cxnSp>
        <p:nvCxnSpPr>
          <p:cNvPr id="12" name="Straight Arrow Connector 11"/>
          <p:cNvCxnSpPr>
            <a:stCxn id="8" idx="3"/>
            <a:endCxn id="17" idx="1"/>
          </p:cNvCxnSpPr>
          <p:nvPr/>
        </p:nvCxnSpPr>
        <p:spPr>
          <a:xfrm>
            <a:off x="4305114" y="2286042"/>
            <a:ext cx="616277" cy="5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iamond 7"/>
          <p:cNvSpPr/>
          <p:nvPr/>
        </p:nvSpPr>
        <p:spPr>
          <a:xfrm>
            <a:off x="2410356" y="1687703"/>
            <a:ext cx="1894758" cy="1196677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Notification Status</a:t>
            </a:r>
            <a:endParaRPr lang="en-US" sz="1200" dirty="0"/>
          </a:p>
        </p:txBody>
      </p:sp>
      <p:grpSp>
        <p:nvGrpSpPr>
          <p:cNvPr id="4153" name="Group 4152"/>
          <p:cNvGrpSpPr/>
          <p:nvPr/>
        </p:nvGrpSpPr>
        <p:grpSpPr>
          <a:xfrm>
            <a:off x="2445912" y="2884380"/>
            <a:ext cx="1225989" cy="555784"/>
            <a:chOff x="2445912" y="2884380"/>
            <a:chExt cx="1225989" cy="555784"/>
          </a:xfrm>
        </p:grpSpPr>
        <p:sp>
          <p:nvSpPr>
            <p:cNvPr id="14" name="TextBox 13"/>
            <p:cNvSpPr txBox="1"/>
            <p:nvPr/>
          </p:nvSpPr>
          <p:spPr>
            <a:xfrm>
              <a:off x="3216327" y="3023772"/>
              <a:ext cx="4555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false</a:t>
              </a:r>
              <a:endParaRPr lang="en-US" sz="1200" dirty="0"/>
            </a:p>
          </p:txBody>
        </p:sp>
        <p:cxnSp>
          <p:nvCxnSpPr>
            <p:cNvPr id="16" name="Straight Arrow Connector 15"/>
            <p:cNvCxnSpPr>
              <a:stCxn id="8" idx="2"/>
              <a:endCxn id="20" idx="0"/>
            </p:cNvCxnSpPr>
            <p:nvPr/>
          </p:nvCxnSpPr>
          <p:spPr>
            <a:xfrm flipH="1">
              <a:off x="2445912" y="2884380"/>
              <a:ext cx="911823" cy="55578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/>
          <p:cNvSpPr/>
          <p:nvPr/>
        </p:nvSpPr>
        <p:spPr>
          <a:xfrm>
            <a:off x="4921391" y="1881939"/>
            <a:ext cx="1084552" cy="8093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Fetch active students </a:t>
            </a:r>
            <a:endParaRPr lang="en-US" sz="1200" dirty="0"/>
          </a:p>
        </p:txBody>
      </p:sp>
      <p:sp>
        <p:nvSpPr>
          <p:cNvPr id="19" name="Diamond 18"/>
          <p:cNvSpPr/>
          <p:nvPr/>
        </p:nvSpPr>
        <p:spPr>
          <a:xfrm>
            <a:off x="4921157" y="3696044"/>
            <a:ext cx="2027901" cy="1030888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Student Match Notification Interval</a:t>
            </a:r>
            <a:endParaRPr lang="en-US" sz="1000" dirty="0"/>
          </a:p>
        </p:txBody>
      </p:sp>
      <p:sp>
        <p:nvSpPr>
          <p:cNvPr id="20" name="Rectangle 19"/>
          <p:cNvSpPr/>
          <p:nvPr/>
        </p:nvSpPr>
        <p:spPr>
          <a:xfrm>
            <a:off x="1897410" y="3440164"/>
            <a:ext cx="1097004" cy="635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Command exits</a:t>
            </a:r>
            <a:endParaRPr lang="en-US" sz="1200" dirty="0"/>
          </a:p>
        </p:txBody>
      </p:sp>
      <p:sp>
        <p:nvSpPr>
          <p:cNvPr id="21" name="Rectangle 20"/>
          <p:cNvSpPr/>
          <p:nvPr/>
        </p:nvSpPr>
        <p:spPr>
          <a:xfrm>
            <a:off x="3444114" y="5348789"/>
            <a:ext cx="1256380" cy="65010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/>
              <a:t>YiiMailer</a:t>
            </a:r>
            <a:endParaRPr lang="en-US" sz="1200" dirty="0" smtClean="0"/>
          </a:p>
          <a:p>
            <a:pPr algn="ctr"/>
            <a:r>
              <a:rPr lang="en-US" sz="1200" dirty="0" smtClean="0"/>
              <a:t>(SMTP wrapper)</a:t>
            </a:r>
            <a:endParaRPr lang="en-US" sz="1200" dirty="0"/>
          </a:p>
        </p:txBody>
      </p:sp>
      <p:sp>
        <p:nvSpPr>
          <p:cNvPr id="22" name="Rectangle 21"/>
          <p:cNvSpPr/>
          <p:nvPr/>
        </p:nvSpPr>
        <p:spPr>
          <a:xfrm>
            <a:off x="3357735" y="4558958"/>
            <a:ext cx="1429137" cy="553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Query job matches</a:t>
            </a:r>
            <a:endParaRPr 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532" y="5768651"/>
            <a:ext cx="1013149" cy="101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Arrow Connector 30"/>
          <p:cNvCxnSpPr>
            <a:stCxn id="22" idx="2"/>
            <a:endCxn id="21" idx="0"/>
          </p:cNvCxnSpPr>
          <p:nvPr/>
        </p:nvCxnSpPr>
        <p:spPr>
          <a:xfrm>
            <a:off x="4072304" y="5112833"/>
            <a:ext cx="0" cy="2359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25" name="Rectangle 4124"/>
          <p:cNvSpPr/>
          <p:nvPr/>
        </p:nvSpPr>
        <p:spPr>
          <a:xfrm>
            <a:off x="6968101" y="2037813"/>
            <a:ext cx="939337" cy="4964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Count = 0</a:t>
            </a:r>
            <a:endParaRPr lang="en-US" sz="1200" dirty="0"/>
          </a:p>
        </p:txBody>
      </p:sp>
      <p:cxnSp>
        <p:nvCxnSpPr>
          <p:cNvPr id="4127" name="Straight Arrow Connector 4126"/>
          <p:cNvCxnSpPr>
            <a:stCxn id="17" idx="3"/>
            <a:endCxn id="4125" idx="1"/>
          </p:cNvCxnSpPr>
          <p:nvPr/>
        </p:nvCxnSpPr>
        <p:spPr>
          <a:xfrm flipV="1">
            <a:off x="6005943" y="2286041"/>
            <a:ext cx="962158" cy="5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Diamond 31"/>
          <p:cNvSpPr/>
          <p:nvPr/>
        </p:nvSpPr>
        <p:spPr>
          <a:xfrm>
            <a:off x="6693059" y="2884380"/>
            <a:ext cx="1489422" cy="105446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Count &lt; Students</a:t>
            </a:r>
            <a:endParaRPr lang="en-US" sz="1200" dirty="0"/>
          </a:p>
        </p:txBody>
      </p:sp>
      <p:cxnSp>
        <p:nvCxnSpPr>
          <p:cNvPr id="34" name="Straight Arrow Connector 33"/>
          <p:cNvCxnSpPr>
            <a:stCxn id="4125" idx="2"/>
            <a:endCxn id="32" idx="0"/>
          </p:cNvCxnSpPr>
          <p:nvPr/>
        </p:nvCxnSpPr>
        <p:spPr>
          <a:xfrm>
            <a:off x="7437770" y="2534268"/>
            <a:ext cx="0" cy="350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41" name="Group 4140"/>
          <p:cNvGrpSpPr/>
          <p:nvPr/>
        </p:nvGrpSpPr>
        <p:grpSpPr>
          <a:xfrm>
            <a:off x="4072305" y="3859195"/>
            <a:ext cx="848853" cy="699763"/>
            <a:chOff x="4072305" y="3859195"/>
            <a:chExt cx="848853" cy="699763"/>
          </a:xfrm>
        </p:grpSpPr>
        <p:sp>
          <p:nvSpPr>
            <p:cNvPr id="28" name="TextBox 27"/>
            <p:cNvSpPr txBox="1"/>
            <p:nvPr/>
          </p:nvSpPr>
          <p:spPr>
            <a:xfrm>
              <a:off x="4473599" y="3859195"/>
              <a:ext cx="4475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true</a:t>
              </a:r>
              <a:endParaRPr lang="en-US" sz="1200" dirty="0"/>
            </a:p>
          </p:txBody>
        </p:sp>
        <p:cxnSp>
          <p:nvCxnSpPr>
            <p:cNvPr id="43" name="Elbow Connector 42"/>
            <p:cNvCxnSpPr>
              <a:stCxn id="19" idx="1"/>
              <a:endCxn id="22" idx="0"/>
            </p:cNvCxnSpPr>
            <p:nvPr/>
          </p:nvCxnSpPr>
          <p:spPr>
            <a:xfrm rot="10800000" flipV="1">
              <a:off x="4072305" y="4211488"/>
              <a:ext cx="848853" cy="347470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Straight Arrow Connector 53"/>
          <p:cNvCxnSpPr>
            <a:stCxn id="4098" idx="0"/>
            <a:endCxn id="227" idx="2"/>
          </p:cNvCxnSpPr>
          <p:nvPr/>
        </p:nvCxnSpPr>
        <p:spPr>
          <a:xfrm flipH="1" flipV="1">
            <a:off x="5933335" y="5413581"/>
            <a:ext cx="1772" cy="3550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40" name="Group 4139"/>
          <p:cNvGrpSpPr/>
          <p:nvPr/>
        </p:nvGrpSpPr>
        <p:grpSpPr>
          <a:xfrm>
            <a:off x="5935109" y="3134611"/>
            <a:ext cx="757951" cy="561433"/>
            <a:chOff x="5935109" y="3134611"/>
            <a:chExt cx="757951" cy="561433"/>
          </a:xfrm>
        </p:grpSpPr>
        <p:sp>
          <p:nvSpPr>
            <p:cNvPr id="83" name="TextBox 82"/>
            <p:cNvSpPr txBox="1"/>
            <p:nvPr/>
          </p:nvSpPr>
          <p:spPr>
            <a:xfrm>
              <a:off x="6055539" y="3134611"/>
              <a:ext cx="4475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true</a:t>
              </a:r>
              <a:endParaRPr lang="en-US" sz="1200" dirty="0"/>
            </a:p>
          </p:txBody>
        </p:sp>
        <p:cxnSp>
          <p:nvCxnSpPr>
            <p:cNvPr id="74" name="Elbow Connector 73"/>
            <p:cNvCxnSpPr>
              <a:stCxn id="32" idx="1"/>
              <a:endCxn id="19" idx="0"/>
            </p:cNvCxnSpPr>
            <p:nvPr/>
          </p:nvCxnSpPr>
          <p:spPr>
            <a:xfrm rot="10800000" flipV="1">
              <a:off x="5935109" y="3411610"/>
              <a:ext cx="757951" cy="284434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39" name="Group 4138"/>
          <p:cNvGrpSpPr/>
          <p:nvPr/>
        </p:nvGrpSpPr>
        <p:grpSpPr>
          <a:xfrm>
            <a:off x="2445912" y="3411610"/>
            <a:ext cx="6448064" cy="663554"/>
            <a:chOff x="2445912" y="3411610"/>
            <a:chExt cx="6448064" cy="663554"/>
          </a:xfrm>
        </p:grpSpPr>
        <p:cxnSp>
          <p:nvCxnSpPr>
            <p:cNvPr id="80" name="Elbow Connector 79"/>
            <p:cNvCxnSpPr>
              <a:stCxn id="32" idx="3"/>
              <a:endCxn id="20" idx="2"/>
            </p:cNvCxnSpPr>
            <p:nvPr/>
          </p:nvCxnSpPr>
          <p:spPr>
            <a:xfrm flipH="1">
              <a:off x="2445912" y="3411610"/>
              <a:ext cx="5736569" cy="663554"/>
            </a:xfrm>
            <a:prstGeom prst="bentConnector4">
              <a:avLst>
                <a:gd name="adj1" fmla="val -3985"/>
                <a:gd name="adj2" fmla="val 503840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8438402" y="3523468"/>
              <a:ext cx="4555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false</a:t>
              </a:r>
              <a:endParaRPr lang="en-US" sz="1200" dirty="0"/>
            </a:p>
          </p:txBody>
        </p:sp>
      </p:grpSp>
      <p:grpSp>
        <p:nvGrpSpPr>
          <p:cNvPr id="4138" name="Group 4137"/>
          <p:cNvGrpSpPr/>
          <p:nvPr/>
        </p:nvGrpSpPr>
        <p:grpSpPr>
          <a:xfrm>
            <a:off x="6875016" y="3938840"/>
            <a:ext cx="562754" cy="620118"/>
            <a:chOff x="6875016" y="3938840"/>
            <a:chExt cx="562754" cy="620118"/>
          </a:xfrm>
        </p:grpSpPr>
        <p:cxnSp>
          <p:nvCxnSpPr>
            <p:cNvPr id="100" name="Elbow Connector 99"/>
            <p:cNvCxnSpPr>
              <a:stCxn id="19" idx="3"/>
              <a:endCxn id="32" idx="2"/>
            </p:cNvCxnSpPr>
            <p:nvPr/>
          </p:nvCxnSpPr>
          <p:spPr>
            <a:xfrm flipV="1">
              <a:off x="6949058" y="3938840"/>
              <a:ext cx="488712" cy="272648"/>
            </a:xfrm>
            <a:prstGeom prst="bentConnector2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Box 137"/>
            <p:cNvSpPr txBox="1"/>
            <p:nvPr/>
          </p:nvSpPr>
          <p:spPr>
            <a:xfrm>
              <a:off x="6875016" y="4281959"/>
              <a:ext cx="4555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false</a:t>
              </a:r>
              <a:endParaRPr lang="en-US" sz="1200" dirty="0"/>
            </a:p>
          </p:txBody>
        </p:sp>
      </p:grpSp>
      <p:cxnSp>
        <p:nvCxnSpPr>
          <p:cNvPr id="4162" name="Elbow Connector 4161"/>
          <p:cNvCxnSpPr>
            <a:stCxn id="21" idx="2"/>
            <a:endCxn id="4098" idx="1"/>
          </p:cNvCxnSpPr>
          <p:nvPr/>
        </p:nvCxnSpPr>
        <p:spPr>
          <a:xfrm rot="16200000" flipH="1">
            <a:off x="4612250" y="5458944"/>
            <a:ext cx="276336" cy="135622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7" name="Rectangle 226"/>
          <p:cNvSpPr/>
          <p:nvPr/>
        </p:nvSpPr>
        <p:spPr>
          <a:xfrm>
            <a:off x="5463667" y="5136644"/>
            <a:ext cx="939336" cy="27693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Count++</a:t>
            </a:r>
            <a:endParaRPr lang="en-US" sz="1200" dirty="0"/>
          </a:p>
        </p:txBody>
      </p:sp>
      <p:cxnSp>
        <p:nvCxnSpPr>
          <p:cNvPr id="230" name="Straight Arrow Connector 229"/>
          <p:cNvCxnSpPr>
            <a:stCxn id="227" idx="0"/>
            <a:endCxn id="19" idx="2"/>
          </p:cNvCxnSpPr>
          <p:nvPr/>
        </p:nvCxnSpPr>
        <p:spPr>
          <a:xfrm flipV="1">
            <a:off x="5933335" y="4726932"/>
            <a:ext cx="1773" cy="4097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555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4125" grpId="0" animBg="1"/>
      <p:bldP spid="32" grpId="0" animBg="1"/>
      <p:bldP spid="2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Notifications: Student Email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20" y="1282703"/>
            <a:ext cx="8128380" cy="549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1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 and Limitations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en-US" sz="3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Problem </a:t>
            </a:r>
            <a:r>
              <a:rPr lang="en-US" sz="3700" b="1" dirty="0">
                <a:latin typeface="Arial" panose="020B0604020202020204" pitchFamily="34" charset="0"/>
                <a:cs typeface="Arial" panose="020B0604020202020204" pitchFamily="34" charset="0"/>
              </a:rPr>
              <a:t>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Recruiters are constantly seeking to increase the number of qualified candidates reached by their job postings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FIU SCIS students would greatly benefit from a system which immediately notifies them of relevant jobs.</a:t>
            </a:r>
          </a:p>
          <a:p>
            <a:pPr marL="82296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en-US" sz="3700" b="1" dirty="0">
                <a:latin typeface="Arial" panose="020B0604020202020204" pitchFamily="34" charset="0"/>
                <a:cs typeface="Arial" panose="020B0604020202020204" pitchFamily="34" charset="0"/>
              </a:rPr>
              <a:t>Current System problems / limitations</a:t>
            </a: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Primitive user authentication.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Students don’t benefit from external job opportunities.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Job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search 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lacking features.</a:t>
            </a:r>
          </a:p>
          <a:p>
            <a:pPr marL="342900" indent="-342900">
              <a:buFont typeface="Arial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Rudimentary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administrative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interface and notification system.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47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Security and Privacy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628" y="1417638"/>
            <a:ext cx="7676060" cy="4830762"/>
          </a:xfrm>
        </p:spPr>
        <p:txBody>
          <a:bodyPr>
            <a:normAutofit/>
          </a:bodyPr>
          <a:lstStyle/>
          <a:p>
            <a:r>
              <a:rPr lang="en-US" sz="2600" b="1" dirty="0">
                <a:solidFill>
                  <a:srgbClr val="000000"/>
                </a:solidFill>
              </a:rPr>
              <a:t>Privacy</a:t>
            </a:r>
            <a:endParaRPr lang="en-US" sz="2600" dirty="0">
              <a:solidFill>
                <a:srgbClr val="000000"/>
              </a:solidFill>
            </a:endParaRP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Document repository hosted locally on FIU servers (Data is never sent to third parties).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Unix file permissions restrictions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Yii Access Control Rules restrictions</a:t>
            </a:r>
          </a:p>
          <a:p>
            <a:pPr marL="82296" indent="0">
              <a:buNone/>
            </a:pPr>
            <a:endParaRPr lang="en-US" sz="2400" dirty="0" smtClean="0">
              <a:solidFill>
                <a:srgbClr val="000000"/>
              </a:solidFill>
            </a:endParaRPr>
          </a:p>
          <a:p>
            <a:r>
              <a:rPr lang="en-US" sz="2400" b="1" dirty="0" smtClean="0">
                <a:solidFill>
                  <a:srgbClr val="000000"/>
                </a:solidFill>
              </a:rPr>
              <a:t>Security</a:t>
            </a:r>
            <a:endParaRPr lang="en-US" sz="3000" b="1" dirty="0">
              <a:solidFill>
                <a:srgbClr val="000000"/>
              </a:solidFill>
            </a:endParaRP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XSS Mitigation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</a:rPr>
              <a:t>SQL Injection Mitigation </a:t>
            </a:r>
          </a:p>
          <a:p>
            <a:pPr marL="342900" lvl="1">
              <a:buClr>
                <a:schemeClr val="accent1"/>
              </a:buClr>
            </a:pPr>
            <a:endParaRPr lang="en-US" sz="2400" dirty="0" smtClean="0"/>
          </a:p>
          <a:p>
            <a:pPr marL="342900" lvl="1">
              <a:buClr>
                <a:schemeClr val="accent1"/>
              </a:buClr>
            </a:pPr>
            <a:endParaRPr lang="en-US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1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Information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799"/>
            <a:ext cx="7498080" cy="5139267"/>
          </a:xfrm>
        </p:spPr>
        <p:txBody>
          <a:bodyPr/>
          <a:lstStyle/>
          <a:p>
            <a:r>
              <a:rPr lang="en-US" dirty="0" smtClean="0"/>
              <a:t>Checkout our system tutorial at:</a:t>
            </a:r>
          </a:p>
          <a:p>
            <a:pPr marL="82296" indent="0">
              <a:buNone/>
            </a:pPr>
            <a:r>
              <a:rPr lang="en-US" sz="5400" dirty="0" smtClean="0"/>
              <a:t>http://bit.ly/</a:t>
            </a:r>
            <a:r>
              <a:rPr lang="en-US" sz="5400" dirty="0" err="1" smtClean="0">
                <a:solidFill>
                  <a:srgbClr val="922223"/>
                </a:solidFill>
              </a:rPr>
              <a:t>fiuvjf</a:t>
            </a:r>
            <a:r>
              <a:rPr lang="en-US" sz="5400" dirty="0" smtClean="0">
                <a:solidFill>
                  <a:srgbClr val="922223"/>
                </a:solidFill>
              </a:rPr>
              <a:t> </a:t>
            </a:r>
          </a:p>
          <a:p>
            <a:pPr marL="82296" indent="0">
              <a:buNone/>
            </a:pPr>
            <a:r>
              <a:rPr lang="en-US" sz="5400" dirty="0"/>
              <a:t>http://</a:t>
            </a:r>
            <a:r>
              <a:rPr lang="en-US" sz="5400" dirty="0" err="1"/>
              <a:t>bit.ly</a:t>
            </a:r>
            <a:r>
              <a:rPr lang="en-US" sz="5400" dirty="0"/>
              <a:t>/</a:t>
            </a:r>
            <a:r>
              <a:rPr lang="en-US" sz="5400" dirty="0" err="1">
                <a:solidFill>
                  <a:schemeClr val="accent3">
                    <a:lumMod val="75000"/>
                  </a:schemeClr>
                </a:solidFill>
              </a:rPr>
              <a:t>fiuvjfadmin</a:t>
            </a:r>
            <a:endParaRPr lang="en-US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2" descr="C:\Users\enio\Desktop\qrcode.234375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490" y="3967818"/>
            <a:ext cx="2619248" cy="2619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7446772" y="374269"/>
            <a:ext cx="1219200" cy="1073531"/>
          </a:xfrm>
          <a:prstGeom prst="round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reflection blurRad="203200" stA="45000" endPos="15000" dist="50800" dir="5400000" sy="-100000" algn="bl" rotWithShape="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VJF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qrcode.2344134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772" y="3967818"/>
            <a:ext cx="2619248" cy="2619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509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689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Tools and Methodologies</a:t>
            </a:r>
            <a:endParaRPr lang="en-US" sz="4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8308" y="1417638"/>
            <a:ext cx="662889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PHP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Programming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Widely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for web development.</a:t>
            </a:r>
            <a:endParaRPr lang="en-US" sz="2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PHPStorm IDE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PHP/HTML/CSS/JavaScript Editor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 Bootstrap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-end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JQuery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Flexible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JavaScript </a:t>
            </a:r>
            <a:r>
              <a:rPr lang="en-US" sz="2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library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Yii Framework: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Flexible MVC based PHP Framework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Built in DB Migration support.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MySQL DBMS: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Popular scalable database management system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Case Diagram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 descr="D:\Users\ENiO\Desktop\USE_CASE_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44377"/>
            <a:ext cx="7127748" cy="568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46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Database Design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image06.png" descr="LATEST_ER_DIAGR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8100" y="1181101"/>
            <a:ext cx="7111999" cy="5676899"/>
          </a:xfrm>
          <a:prstGeom prst="rect">
            <a:avLst/>
          </a:prstGeom>
          <a:ln/>
        </p:spPr>
      </p:pic>
      <p:sp>
        <p:nvSpPr>
          <p:cNvPr id="7" name="Rectangle 6"/>
          <p:cNvSpPr/>
          <p:nvPr/>
        </p:nvSpPr>
        <p:spPr>
          <a:xfrm>
            <a:off x="3543300" y="4306887"/>
            <a:ext cx="1904999" cy="574675"/>
          </a:xfrm>
          <a:prstGeom prst="rect">
            <a:avLst/>
          </a:prstGeom>
          <a:noFill/>
          <a:ln w="44450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6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600700" y="812800"/>
            <a:ext cx="793750" cy="56769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375150" y="1638300"/>
            <a:ext cx="793750" cy="466725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616200" y="1638300"/>
            <a:ext cx="952500" cy="466725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02575" y="-125528"/>
            <a:ext cx="7498080" cy="1143000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Class Diagram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616200" y="1199634"/>
            <a:ext cx="93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Models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40200" y="1199634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Controllers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524500" y="443468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Views</a:t>
            </a:r>
            <a:endParaRPr lang="en-US" dirty="0"/>
          </a:p>
        </p:txBody>
      </p:sp>
      <p:pic>
        <p:nvPicPr>
          <p:cNvPr id="1026" name="Picture 2" descr="C:\Users\manuel\Downloads\NEW_C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1124" y="1009650"/>
            <a:ext cx="3487126" cy="529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743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02575" y="-1255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Class Diagram (Cont.)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26" name="Picture 2" descr="C:\Users\manuel\Downloads\NEW_C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5600" y="190500"/>
            <a:ext cx="6556248" cy="9180104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1447800" y="1460500"/>
            <a:ext cx="1498600" cy="1104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508500" y="2165350"/>
            <a:ext cx="1498600" cy="15811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81800" y="127000"/>
            <a:ext cx="1498600" cy="2425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568700" y="1202138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API Implementation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9300" y="1202138"/>
            <a:ext cx="314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Messaging &amp; Notifications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47800" y="2159000"/>
            <a:ext cx="1498600" cy="4457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447800" y="2540000"/>
            <a:ext cx="1498600" cy="2044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508500" y="3746500"/>
            <a:ext cx="1498600" cy="1993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781800" y="2514600"/>
            <a:ext cx="1498600" cy="172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508500" y="2857500"/>
            <a:ext cx="1498600" cy="2641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781800" y="2324100"/>
            <a:ext cx="1498600" cy="51288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190703" y="1202138"/>
            <a:ext cx="3248197" cy="369332"/>
          </a:xfrm>
          <a:prstGeom prst="rect">
            <a:avLst/>
          </a:prstGeom>
          <a:solidFill>
            <a:schemeClr val="lt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Job Search &amp; Administration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43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6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/>
      <p:bldP spid="17" grpId="1"/>
      <p:bldP spid="18" grpId="0"/>
      <p:bldP spid="18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Deployment</a:t>
            </a:r>
            <a:endParaRPr lang="en-US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2" descr="\\buffalo.cs.fiu.edu\homes\Desktop\DeploymentDiagram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574" y="1417638"/>
            <a:ext cx="73152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78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90DD4-60FC-C240-AF70-70A48DFD0256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949170"/>
              </p:ext>
            </p:extLst>
          </p:nvPr>
        </p:nvGraphicFramePr>
        <p:xfrm>
          <a:off x="1019630" y="60976"/>
          <a:ext cx="7943395" cy="6849128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1748970"/>
                <a:gridCol w="6194425"/>
              </a:tblGrid>
              <a:tr h="465612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 </a:t>
                      </a: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Case</a:t>
                      </a:r>
                      <a:endParaRPr lang="en-US" sz="2800" b="1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VJF-067 Merge Account</a:t>
                      </a:r>
                      <a:endParaRPr lang="en-US" sz="2800" b="1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</a:tr>
              <a:tr h="722978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Provide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user with a view containing any merge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conflicts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generated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during the account merging process.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491657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Actor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491657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Pre-conditions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must be logged in as Student.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2159629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clicks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‘Merge Accounts’ button found in the navigation bar</a:t>
                      </a:r>
                      <a:endParaRPr lang="en-US" sz="18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enters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credentials for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account that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he/she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wants merge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current account with</a:t>
                      </a:r>
                      <a:endParaRPr lang="en-US" sz="18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chooses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information that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he/she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wants to keep  </a:t>
                      </a:r>
                    </a:p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clicks on the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‘Fix Conflict’ button</a:t>
                      </a:r>
                      <a:endParaRPr lang="en-US" sz="180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923926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Post-conditions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63500" marR="0" indent="-227965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User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prompted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 a notification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letting him/her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know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merging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process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succeeded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  <a:tr h="1264417">
                <a:tc>
                  <a:txBody>
                    <a:bodyPr/>
                    <a:lstStyle/>
                    <a:p>
                      <a:pPr marL="63500" marR="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tabLst>
                          <a:tab pos="6858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Exceptions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provides invalid credentials</a:t>
                      </a:r>
                    </a:p>
                    <a:p>
                      <a:pPr marL="342900" marR="0" lvl="0" indent="-3429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685800" algn="l"/>
                        </a:tabLst>
                      </a:pP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account is disabled</a:t>
                      </a:r>
                      <a:endParaRPr lang="en-US" sz="180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23" marR="52523" marT="52523" marB="5252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57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Solstice.thmx</Template>
  <TotalTime>1427</TotalTime>
  <Words>612</Words>
  <Application>Microsoft Office PowerPoint</Application>
  <PresentationFormat>On-screen Show (4:3)</PresentationFormat>
  <Paragraphs>184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Solstice</vt:lpstr>
      <vt:lpstr>  Virtual Job Fair v3.0  Team Members:  Ana L. Hernandez Manuel  Bouza  Enio Peña Navarro     Tomas Acosta  Mentor: Masoud Sadjadi</vt:lpstr>
      <vt:lpstr>Problems and Limitations</vt:lpstr>
      <vt:lpstr>PowerPoint Presentation</vt:lpstr>
      <vt:lpstr>Use Case Diagram</vt:lpstr>
      <vt:lpstr>Database Design</vt:lpstr>
      <vt:lpstr>Minimal Class Diagram</vt:lpstr>
      <vt:lpstr>Minimal Class Diagram (Cont.)</vt:lpstr>
      <vt:lpstr>System Deployment</vt:lpstr>
      <vt:lpstr>PowerPoint Presentation</vt:lpstr>
      <vt:lpstr>Account Merging Process</vt:lpstr>
      <vt:lpstr>PowerPoint Presentation</vt:lpstr>
      <vt:lpstr>Administrative Interface</vt:lpstr>
      <vt:lpstr>PowerPoint Presentation</vt:lpstr>
      <vt:lpstr>PowerPoint Presentation</vt:lpstr>
      <vt:lpstr>PowerPoint Presentation</vt:lpstr>
      <vt:lpstr>Notifications: Overview</vt:lpstr>
      <vt:lpstr>Notifications:  Admin Interface</vt:lpstr>
      <vt:lpstr>Notification Engine Flow</vt:lpstr>
      <vt:lpstr>Notifications: Student Email</vt:lpstr>
      <vt:lpstr>Security and Privacy</vt:lpstr>
      <vt:lpstr>More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Project: &lt;Project Title&gt; Student: &lt;Your Name&gt; Mentor: &lt;Mentor’s Name&gt;</dc:title>
  <dc:creator>SCS Admin</dc:creator>
  <cp:lastModifiedBy>ENiO</cp:lastModifiedBy>
  <cp:revision>154</cp:revision>
  <cp:lastPrinted>2013-12-09T16:08:48Z</cp:lastPrinted>
  <dcterms:created xsi:type="dcterms:W3CDTF">2012-09-03T15:24:37Z</dcterms:created>
  <dcterms:modified xsi:type="dcterms:W3CDTF">2014-07-26T10:19:36Z</dcterms:modified>
</cp:coreProperties>
</file>