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5" r:id="rId1"/>
  </p:sldMasterIdLst>
  <p:notesMasterIdLst>
    <p:notesMasterId r:id="rId25"/>
  </p:notesMasterIdLst>
  <p:sldIdLst>
    <p:sldId id="290" r:id="rId2"/>
    <p:sldId id="291" r:id="rId3"/>
    <p:sldId id="292" r:id="rId4"/>
    <p:sldId id="293" r:id="rId5"/>
    <p:sldId id="294" r:id="rId6"/>
    <p:sldId id="295" r:id="rId7"/>
    <p:sldId id="297" r:id="rId8"/>
    <p:sldId id="298" r:id="rId9"/>
    <p:sldId id="299" r:id="rId10"/>
    <p:sldId id="300" r:id="rId11"/>
    <p:sldId id="304" r:id="rId12"/>
    <p:sldId id="305" r:id="rId13"/>
    <p:sldId id="306" r:id="rId14"/>
    <p:sldId id="307" r:id="rId15"/>
    <p:sldId id="296" r:id="rId16"/>
    <p:sldId id="301" r:id="rId17"/>
    <p:sldId id="302" r:id="rId18"/>
    <p:sldId id="303" r:id="rId19"/>
    <p:sldId id="286" r:id="rId20"/>
    <p:sldId id="287" r:id="rId21"/>
    <p:sldId id="288" r:id="rId22"/>
    <p:sldId id="289" r:id="rId23"/>
    <p:sldId id="285" r:id="rId2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cardo Vazquez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7835446-7985-49E2-9210-E571B8E5A974}">
  <a:tblStyle styleId="{F7835446-7985-49E2-9210-E571B8E5A974}" styleName="Table_0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BE5A1542-8954-4438-AB8D-D402088D3B1F}" styleName="Table_1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C957F5FB-D6BF-43D9-8865-03A5C7299F5C}" styleName="Table_2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0CE4CE5A-EC0B-4D9C-B5BF-123D2F40781E}" styleName="Table_3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22DF63F1-0D5B-49C3-BE06-C83BE7A738AC}" styleName="Table_4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308DE17F-DA42-4C23-8946-C6C70BCEDA3A}" styleName="Table_5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CFFD5D64-3F9E-4CA0-897C-CD92928A9B36}" styleName="Table_6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392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005048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We chose</a:t>
            </a:r>
            <a:r>
              <a:rPr lang="en-US" baseline="0" dirty="0" smtClean="0"/>
              <a:t> to take on different roles throughout the phases of the project. That way there was equal opportunity for each member to see what it is like to be in that position.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Self Explanatory</a:t>
            </a: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I’m </a:t>
            </a:r>
            <a:r>
              <a:rPr lang="en-US" dirty="0" err="1" smtClean="0"/>
              <a:t>gonna</a:t>
            </a:r>
            <a:r>
              <a:rPr lang="en-US" dirty="0" smtClean="0"/>
              <a:t> give you a brief</a:t>
            </a:r>
            <a:r>
              <a:rPr lang="en-US" baseline="0" dirty="0" smtClean="0"/>
              <a:t> description of IAEA. </a:t>
            </a:r>
            <a:r>
              <a:rPr lang="en-US" dirty="0" smtClean="0"/>
              <a:t>Main Introduction</a:t>
            </a:r>
            <a:r>
              <a:rPr lang="en-US" baseline="0" dirty="0" smtClean="0"/>
              <a:t> Letting the audience know what the purpose of the System is. We are making a revolutionary change in a 90 year old industry.</a:t>
            </a: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Speak of the</a:t>
            </a:r>
            <a:r>
              <a:rPr lang="en-US" baseline="0" dirty="0" smtClean="0"/>
              <a:t> Functionalities of the Current System, and how they are very basic and a much more sophisticated system is required.</a:t>
            </a: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Give details on each of the subsystems</a:t>
            </a:r>
            <a:r>
              <a:rPr lang="en-US" baseline="0" dirty="0" smtClean="0"/>
              <a:t> and who is involved in their implementation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Our</a:t>
            </a:r>
            <a:r>
              <a:rPr lang="en-US" baseline="0" dirty="0" smtClean="0"/>
              <a:t> implementation shows Present because we continue to work with our mentor to ensure the released product will be as perfect as possible.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 smtClean="0"/>
              <a:t>Although</a:t>
            </a:r>
            <a:r>
              <a:rPr lang="en-US" baseline="0" dirty="0" smtClean="0"/>
              <a:t> there are more use-cases we wanted to show the main aspects of every different subsystem.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41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14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77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5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02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983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8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837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375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22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250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Shape 24"/>
          <p:cNvGraphicFramePr/>
          <p:nvPr>
            <p:extLst>
              <p:ext uri="{D42A27DB-BD31-4B8C-83A1-F6EECF244321}">
                <p14:modId xmlns:p14="http://schemas.microsoft.com/office/powerpoint/2010/main" val="2698787060"/>
              </p:ext>
            </p:extLst>
          </p:nvPr>
        </p:nvGraphicFramePr>
        <p:xfrm>
          <a:off x="692200" y="2650498"/>
          <a:ext cx="7759600" cy="3386535"/>
        </p:xfrm>
        <a:graphic>
          <a:graphicData uri="http://schemas.openxmlformats.org/drawingml/2006/table">
            <a:tbl>
              <a:tblPr>
                <a:noFill/>
                <a:tableStyleId>{F7835446-7985-49E2-9210-E571B8E5A974}</a:tableStyleId>
              </a:tblPr>
              <a:tblGrid>
                <a:gridCol w="1939900"/>
                <a:gridCol w="1939900"/>
                <a:gridCol w="1939900"/>
                <a:gridCol w="1939900"/>
              </a:tblGrid>
              <a:tr h="4605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b="1" dirty="0"/>
                        <a:t>Team Members: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b="1"/>
                        <a:t>Phase 1: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b="1"/>
                        <a:t>Phase 2: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b="1"/>
                        <a:t>Phase 3:</a:t>
                      </a:r>
                    </a:p>
                  </a:txBody>
                  <a:tcPr marL="91425" marR="91425" marT="91425" marB="91425"/>
                </a:tc>
              </a:tr>
              <a:tr h="4605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dirty="0" smtClean="0"/>
                        <a:t>Leandro</a:t>
                      </a:r>
                      <a:r>
                        <a:rPr lang="en" baseline="0" dirty="0" smtClean="0"/>
                        <a:t> Calderin</a:t>
                      </a:r>
                      <a:endParaRPr lang="en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/>
                        <a:t>Team Leader / 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dirty="0"/>
                        <a:t>Timekeeper / 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 dirty="0" smtClean="0"/>
                        <a:t>Design </a:t>
                      </a:r>
                      <a:r>
                        <a:rPr lang="en" dirty="0"/>
                        <a:t>/</a:t>
                      </a:r>
                    </a:p>
                    <a:p>
                      <a:pPr lvl="0" algn="ctr" rtl="0">
                        <a:buNone/>
                      </a:pPr>
                      <a:r>
                        <a:rPr lang="en" dirty="0" smtClean="0"/>
                        <a:t>Tester</a:t>
                      </a:r>
                      <a:endParaRPr lang="en" dirty="0"/>
                    </a:p>
                  </a:txBody>
                  <a:tcPr marL="91425" marR="91425" marT="91425" marB="91425"/>
                </a:tc>
              </a:tr>
              <a:tr h="460575"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 dirty="0" smtClean="0"/>
                        <a:t>Fernando</a:t>
                      </a:r>
                      <a:r>
                        <a:rPr lang="en" baseline="0" dirty="0" smtClean="0"/>
                        <a:t> Diaz</a:t>
                      </a:r>
                      <a:endParaRPr lang="en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 dirty="0"/>
                        <a:t>Timekeeper /</a:t>
                      </a:r>
                    </a:p>
                    <a:p>
                      <a:pPr algn="ctr">
                        <a:buNone/>
                      </a:pPr>
                      <a:r>
                        <a:rPr lang="en" dirty="0"/>
                        <a:t>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/>
                        <a:t>Team Leader /</a:t>
                      </a:r>
                    </a:p>
                    <a:p>
                      <a:pPr algn="ctr">
                        <a:buNone/>
                      </a:pPr>
                      <a:r>
                        <a:rPr lang="en"/>
                        <a:t>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 dirty="0"/>
                        <a:t>Minute Taker 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dirty="0" smtClean="0"/>
                        <a:t>Tester</a:t>
                      </a:r>
                    </a:p>
                  </a:txBody>
                  <a:tcPr marL="91425" marR="91425" marT="91425" marB="91425"/>
                </a:tc>
              </a:tr>
              <a:tr h="4605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dirty="0" smtClean="0"/>
                        <a:t>Jerry</a:t>
                      </a:r>
                      <a:r>
                        <a:rPr lang="en" baseline="0" dirty="0" smtClean="0"/>
                        <a:t> Flores</a:t>
                      </a:r>
                      <a:endParaRPr lang="en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/>
                        <a:t>Minute Taker /</a:t>
                      </a:r>
                    </a:p>
                    <a:p>
                      <a:pPr algn="ctr">
                        <a:buNone/>
                      </a:pPr>
                      <a:r>
                        <a:rPr lang="en"/>
                        <a:t>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/>
                        <a:t>Design / 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 dirty="0"/>
                        <a:t>Timekeeper /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dirty="0" smtClean="0"/>
                        <a:t>Tester</a:t>
                      </a:r>
                    </a:p>
                  </a:txBody>
                  <a:tcPr marL="91425" marR="91425" marT="91425" marB="91425"/>
                </a:tc>
              </a:tr>
              <a:tr h="4605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 dirty="0" smtClean="0"/>
                        <a:t>Yishi</a:t>
                      </a:r>
                      <a:r>
                        <a:rPr lang="en" baseline="0" dirty="0" smtClean="0"/>
                        <a:t> Liu</a:t>
                      </a:r>
                      <a:endParaRPr lang="en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"/>
                        <a:t>Design / 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/>
                        <a:t>Design / Development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en" dirty="0"/>
                        <a:t>Team Leader /</a:t>
                      </a:r>
                    </a:p>
                    <a:p>
                      <a:pPr algn="ctr">
                        <a:buNone/>
                      </a:pPr>
                      <a:r>
                        <a:rPr lang="en" dirty="0"/>
                        <a:t>Tester</a:t>
                      </a: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  <p:sp>
        <p:nvSpPr>
          <p:cNvPr id="25" name="Shape 25"/>
          <p:cNvSpPr txBox="1"/>
          <p:nvPr/>
        </p:nvSpPr>
        <p:spPr>
          <a:xfrm>
            <a:off x="2547650" y="1841725"/>
            <a:ext cx="3948600" cy="549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" sz="1800" dirty="0"/>
              <a:t>Mentor: </a:t>
            </a:r>
            <a:r>
              <a:rPr lang="en" sz="1800" dirty="0" smtClean="0"/>
              <a:t>Dr. Hooman Rezaei</a:t>
            </a:r>
            <a:endParaRPr lang="en" sz="1800" dirty="0"/>
          </a:p>
        </p:txBody>
      </p:sp>
      <p:pic>
        <p:nvPicPr>
          <p:cNvPr id="5" name="Picture 4" descr="t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01" y="633132"/>
            <a:ext cx="7759600" cy="1208593"/>
          </a:xfrm>
          <a:prstGeom prst="rect">
            <a:avLst/>
          </a:prstGeom>
          <a:noFill/>
          <a:effectLst>
            <a:outerShdw blurRad="180975" dist="685800" dir="20580000" sx="83000" sy="83000" algn="t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032277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sz="4000" dirty="0" smtClean="0"/>
              <a:t>Requirements</a:t>
            </a:r>
            <a:endParaRPr lang="en" sz="4000" dirty="0"/>
          </a:p>
          <a:p>
            <a:pPr algn="ctr">
              <a:buNone/>
            </a:pPr>
            <a:r>
              <a:rPr lang="en" sz="2400" b="0" dirty="0" smtClean="0"/>
              <a:t>Adding a Resume</a:t>
            </a:r>
            <a:endParaRPr lang="en" sz="2400" b="0" dirty="0"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1250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b="1" dirty="0"/>
              <a:t>Functional Requirements</a:t>
            </a:r>
          </a:p>
          <a:p>
            <a:pPr marL="457200" lvl="0" indent="-3810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Transfer resume files to server.</a:t>
            </a:r>
            <a:endParaRPr lang="en" sz="2400" dirty="0"/>
          </a:p>
          <a:p>
            <a:pPr marL="457200" lvl="0" indent="-3810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Resume Listing appears </a:t>
            </a:r>
            <a:r>
              <a:rPr lang="en" sz="2400" dirty="0"/>
              <a:t>immediately in </a:t>
            </a:r>
            <a:r>
              <a:rPr lang="en" sz="2400" dirty="0" smtClean="0"/>
              <a:t>User listing and Market Listing.</a:t>
            </a:r>
            <a:endParaRPr lang="en" sz="2400" dirty="0"/>
          </a:p>
          <a:p>
            <a:r>
              <a:rPr lang="en" sz="2400" dirty="0" smtClean="0"/>
              <a:t>Resume file and listing must be viewable by other users in the system.</a:t>
            </a:r>
            <a:endParaRPr lang="en" sz="2400" dirty="0"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b="1" dirty="0"/>
              <a:t>Non-Functional </a:t>
            </a:r>
            <a:r>
              <a:rPr lang="en" b="1" dirty="0" smtClean="0"/>
              <a:t>Requirements</a:t>
            </a:r>
            <a:endParaRPr lang="en" sz="2400" dirty="0" smtClean="0"/>
          </a:p>
          <a:p>
            <a:pPr marL="457200" lvl="0" indent="-3810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Input UI must be intuitive and easy to use. Design must be clear enough that no training would be required to make full use of use case.</a:t>
            </a:r>
            <a:endParaRPr lang="en" sz="2400" dirty="0"/>
          </a:p>
        </p:txBody>
      </p:sp>
    </p:spTree>
    <p:extLst>
      <p:ext uri="{BB962C8B-B14F-4D97-AF65-F5344CB8AC3E}">
        <p14:creationId xmlns:p14="http://schemas.microsoft.com/office/powerpoint/2010/main" val="111383068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dirty="0"/>
              <a:t>System </a:t>
            </a:r>
            <a:r>
              <a:rPr lang="en" dirty="0" smtClean="0"/>
              <a:t>Decomposition</a:t>
            </a:r>
            <a:endParaRPr lang="en" dirty="0"/>
          </a:p>
        </p:txBody>
      </p:sp>
      <p:pic>
        <p:nvPicPr>
          <p:cNvPr id="5" name="Picture 4" descr="Screen Shot 2014-04-21 at 6.29.2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16" y="1536175"/>
            <a:ext cx="7023100" cy="46279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31266" y="107451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-US" sz="2400" dirty="0" smtClean="0"/>
              <a:t>Subsystems</a:t>
            </a:r>
          </a:p>
        </p:txBody>
      </p:sp>
    </p:spTree>
    <p:extLst>
      <p:ext uri="{BB962C8B-B14F-4D97-AF65-F5344CB8AC3E}">
        <p14:creationId xmlns:p14="http://schemas.microsoft.com/office/powerpoint/2010/main" val="417667601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" b="1" dirty="0"/>
              <a:t>System </a:t>
            </a:r>
            <a:r>
              <a:rPr lang="en" b="1" dirty="0" smtClean="0"/>
              <a:t>Architecture</a:t>
            </a:r>
            <a:r>
              <a:rPr lang="en" dirty="0" smtClean="0"/>
              <a:t> </a:t>
            </a:r>
            <a:endParaRPr lang="en" b="1" dirty="0"/>
          </a:p>
        </p:txBody>
      </p:sp>
      <p:pic>
        <p:nvPicPr>
          <p:cNvPr id="3" name="Picture 2" descr="Screen Shot 2014-04-21 at 4.27.1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057" y="1417638"/>
            <a:ext cx="5026743" cy="45847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247502" y="1419093"/>
            <a:ext cx="32780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-US" sz="2400" dirty="0" smtClean="0"/>
              <a:t>MVC Architecture</a:t>
            </a:r>
            <a:endParaRPr lang="en" sz="2400" dirty="0"/>
          </a:p>
          <a:p>
            <a:pPr marL="914400" lvl="1" indent="-3810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-US" sz="2400" dirty="0" smtClean="0"/>
              <a:t>Model</a:t>
            </a:r>
            <a:endParaRPr lang="en" sz="2400" dirty="0"/>
          </a:p>
          <a:p>
            <a:pPr marL="914400" lvl="1" indent="-3810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-US" sz="2400" dirty="0" smtClean="0"/>
              <a:t>View</a:t>
            </a:r>
          </a:p>
          <a:p>
            <a:pPr marL="914400" lvl="1" indent="-3810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-US" sz="2400" dirty="0" smtClean="0"/>
              <a:t>Controller</a:t>
            </a:r>
            <a:endParaRPr lang="en" sz="2400" dirty="0"/>
          </a:p>
        </p:txBody>
      </p:sp>
    </p:spTree>
    <p:extLst>
      <p:ext uri="{BB962C8B-B14F-4D97-AF65-F5344CB8AC3E}">
        <p14:creationId xmlns:p14="http://schemas.microsoft.com/office/powerpoint/2010/main" val="87405577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" b="1" dirty="0"/>
              <a:t>System </a:t>
            </a:r>
            <a:r>
              <a:rPr lang="en" b="1" dirty="0" smtClean="0"/>
              <a:t>Architecture</a:t>
            </a:r>
            <a:r>
              <a:rPr lang="en" dirty="0" smtClean="0"/>
              <a:t> </a:t>
            </a:r>
            <a:endParaRPr lang="en" b="1" dirty="0"/>
          </a:p>
        </p:txBody>
      </p:sp>
      <p:sp>
        <p:nvSpPr>
          <p:cNvPr id="19" name="Rectangle 18"/>
          <p:cNvSpPr/>
          <p:nvPr/>
        </p:nvSpPr>
        <p:spPr>
          <a:xfrm>
            <a:off x="247502" y="1419093"/>
            <a:ext cx="4197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191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-US" sz="2400" dirty="0" smtClean="0"/>
              <a:t>Deployment Diagram</a:t>
            </a:r>
            <a:endParaRPr lang="en" sz="2400" dirty="0"/>
          </a:p>
        </p:txBody>
      </p:sp>
      <p:pic>
        <p:nvPicPr>
          <p:cNvPr id="6" name="Picture 5" descr="Screen Shot 2014-04-21 at 6.30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22905"/>
            <a:ext cx="8229600" cy="420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54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" b="1" dirty="0"/>
              <a:t>Data Persistence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363900" y="1691033"/>
            <a:ext cx="4682699" cy="43763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buNone/>
            </a:pPr>
            <a:r>
              <a:rPr lang="en" sz="3000" b="1" dirty="0" smtClean="0"/>
              <a:t>Server</a:t>
            </a:r>
            <a:endParaRPr lang="en" sz="3000" b="1" dirty="0"/>
          </a:p>
          <a:p>
            <a:pPr marL="457200" lvl="0" indent="-317500" rtl="0">
              <a:buClr>
                <a:srgbClr val="000000"/>
              </a:buClr>
              <a:buSzPct val="97222"/>
              <a:buFont typeface="Arial"/>
              <a:buChar char="•"/>
            </a:pPr>
            <a:r>
              <a:rPr lang="en" sz="2400" dirty="0" smtClean="0"/>
              <a:t>A</a:t>
            </a:r>
            <a:r>
              <a:rPr lang="en-US" sz="2400" dirty="0" err="1" smtClean="0"/>
              <a:t>pache</a:t>
            </a:r>
            <a:endParaRPr lang="en-US" sz="2400" dirty="0"/>
          </a:p>
          <a:p>
            <a:pPr marL="139700" lvl="0" rtl="0">
              <a:buClr>
                <a:srgbClr val="000000"/>
              </a:buClr>
              <a:buSzPct val="97222"/>
            </a:pPr>
            <a:endParaRPr lang="en-US" sz="2400" dirty="0"/>
          </a:p>
          <a:p>
            <a:pPr marL="139700" lvl="0" rtl="0">
              <a:buClr>
                <a:srgbClr val="000000"/>
              </a:buClr>
              <a:buSzPct val="97222"/>
            </a:pPr>
            <a:r>
              <a:rPr lang="en-US" sz="2400" b="1" dirty="0" smtClean="0"/>
              <a:t>Database</a:t>
            </a:r>
            <a:endParaRPr lang="en" sz="2400" b="1" dirty="0"/>
          </a:p>
          <a:p>
            <a:pPr marL="457200" lvl="0" indent="-317500" rtl="0">
              <a:buClr>
                <a:srgbClr val="000000"/>
              </a:buClr>
              <a:buSzPct val="97222"/>
              <a:buFont typeface="Arial"/>
              <a:buChar char="•"/>
            </a:pPr>
            <a:r>
              <a:rPr lang="en-US" sz="2400" dirty="0" smtClean="0"/>
              <a:t>MySQL</a:t>
            </a:r>
            <a:endParaRPr lang="en" sz="2400" dirty="0"/>
          </a:p>
          <a:p>
            <a:endParaRPr lang="en" sz="2400" dirty="0"/>
          </a:p>
          <a:p>
            <a:endParaRPr lang="en" sz="2400" dirty="0"/>
          </a:p>
          <a:p>
            <a:endParaRPr lang="en" sz="2400" dirty="0"/>
          </a:p>
          <a:p>
            <a:endParaRPr lang="en" sz="2400" dirty="0"/>
          </a:p>
        </p:txBody>
      </p:sp>
      <p:pic>
        <p:nvPicPr>
          <p:cNvPr id="2" name="Picture 1" descr="Screen Shot 2014-04-21 at 4.17.4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096" y="1417638"/>
            <a:ext cx="5779434" cy="396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1920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" dirty="0"/>
              <a:t>Security / </a:t>
            </a:r>
            <a:r>
              <a:rPr lang="en" dirty="0" smtClean="0"/>
              <a:t>Privacy</a:t>
            </a:r>
            <a:endParaRPr lang="en" dirty="0"/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b="1" dirty="0" smtClean="0"/>
              <a:t>GUI</a:t>
            </a:r>
            <a:endParaRPr lang="en" b="1" dirty="0"/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/>
              <a:t>Registration is validated</a:t>
            </a:r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Password text is hidden</a:t>
            </a:r>
            <a:endParaRPr lang="en" sz="2000" dirty="0"/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Password can be changed via GUI</a:t>
            </a:r>
            <a:endParaRPr lang="en" sz="2000" dirty="0"/>
          </a:p>
        </p:txBody>
      </p:sp>
      <p:sp>
        <p:nvSpPr>
          <p:cNvPr id="144" name="Shape 144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b="1" dirty="0"/>
              <a:t>Back-end</a:t>
            </a:r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Adminstrator is able to Activate/Deactivate Users</a:t>
            </a:r>
            <a:endParaRPr lang="en" sz="2000" dirty="0"/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Passwords are hashed using BCrypt</a:t>
            </a:r>
            <a:endParaRPr lang="en" sz="2000" dirty="0"/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Profile edits can </a:t>
            </a:r>
            <a:r>
              <a:rPr lang="en" sz="2000" dirty="0"/>
              <a:t>only </a:t>
            </a:r>
            <a:r>
              <a:rPr lang="en" sz="2000" dirty="0" smtClean="0"/>
              <a:t>be performed by owning user</a:t>
            </a:r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Credit Card information is processes on separate secure Stripe Server</a:t>
            </a:r>
          </a:p>
          <a:p>
            <a:pPr marL="457200" lvl="0" indent="-3556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000" dirty="0" smtClean="0"/>
              <a:t>Forgotten Password can be reset through link sent to user’s email account</a:t>
            </a:r>
            <a:endParaRPr lang="en" sz="2000" dirty="0"/>
          </a:p>
        </p:txBody>
      </p:sp>
      <p:pic>
        <p:nvPicPr>
          <p:cNvPr id="2050" name="Picture 2" descr="\\buffalo.cs.fiu.edu\homes\Desktop\sear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150" y="51906"/>
            <a:ext cx="1209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6620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n" b="1" dirty="0"/>
              <a:t>Class </a:t>
            </a:r>
            <a:r>
              <a:rPr lang="en" b="1" dirty="0" smtClean="0"/>
              <a:t>Diagram</a:t>
            </a:r>
            <a:endParaRPr lang="en" b="1" dirty="0"/>
          </a:p>
        </p:txBody>
      </p:sp>
      <p:sp>
        <p:nvSpPr>
          <p:cNvPr id="151" name="Shape 151"/>
          <p:cNvSpPr txBox="1"/>
          <p:nvPr/>
        </p:nvSpPr>
        <p:spPr>
          <a:xfrm>
            <a:off x="228600" y="1410525"/>
            <a:ext cx="3542999" cy="33177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50000"/>
              </a:lnSpc>
              <a:buNone/>
            </a:pPr>
            <a:r>
              <a:rPr lang="en" sz="2000" dirty="0"/>
              <a:t>Design </a:t>
            </a:r>
            <a:r>
              <a:rPr lang="en" sz="2000" dirty="0" smtClean="0"/>
              <a:t>Patterns:</a:t>
            </a:r>
            <a:endParaRPr lang="en" sz="2000" dirty="0"/>
          </a:p>
          <a:p>
            <a:pPr marL="457200" lvl="0" indent="-317500" rtl="0">
              <a:lnSpc>
                <a:spcPct val="150000"/>
              </a:lnSpc>
              <a:buClr>
                <a:srgbClr val="000000"/>
              </a:buClr>
              <a:buSzPct val="116666"/>
              <a:buFont typeface="Arial"/>
              <a:buChar char="•"/>
            </a:pPr>
            <a:r>
              <a:rPr lang="en" sz="2000" dirty="0"/>
              <a:t>Singleton</a:t>
            </a:r>
          </a:p>
          <a:p>
            <a:pPr marL="457200" lvl="0" indent="-317500" rtl="0">
              <a:lnSpc>
                <a:spcPct val="150000"/>
              </a:lnSpc>
              <a:buClr>
                <a:srgbClr val="000000"/>
              </a:buClr>
              <a:buSzPct val="116666"/>
              <a:buFont typeface="Arial"/>
              <a:buChar char="•"/>
            </a:pPr>
            <a:r>
              <a:rPr lang="en" sz="2000" smtClean="0"/>
              <a:t>Observer</a:t>
            </a:r>
            <a:endParaRPr lang="en" sz="2000" dirty="0"/>
          </a:p>
        </p:txBody>
      </p:sp>
      <p:pic>
        <p:nvPicPr>
          <p:cNvPr id="1027" name="Picture 3" descr="C:\Users\Qicai_2\Downloads\SeniorProject\MinimalCla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280" y="1353635"/>
            <a:ext cx="6825511" cy="323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39954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en" b="1" dirty="0"/>
              <a:t>Sequence </a:t>
            </a:r>
            <a:r>
              <a:rPr lang="en" b="1" dirty="0" smtClean="0"/>
              <a:t>Diagram</a:t>
            </a:r>
          </a:p>
          <a:p>
            <a:pPr lvl="0" algn="ctr" rtl="0">
              <a:buNone/>
            </a:pPr>
            <a:r>
              <a:rPr lang="en" sz="2400" dirty="0" smtClean="0"/>
              <a:t>Registration</a:t>
            </a:r>
            <a:endParaRPr lang="en" sz="2400" b="0" dirty="0"/>
          </a:p>
        </p:txBody>
      </p:sp>
      <p:pic>
        <p:nvPicPr>
          <p:cNvPr id="3074" name="Picture 2" descr="C:\Users\Qicai_2\Downloads\SeniorProject\RegisterSeque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417638"/>
            <a:ext cx="8143875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0440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en" b="1" dirty="0"/>
              <a:t>Sequence </a:t>
            </a:r>
            <a:r>
              <a:rPr lang="en" b="1" dirty="0" smtClean="0"/>
              <a:t>Diagram</a:t>
            </a:r>
          </a:p>
          <a:p>
            <a:pPr algn="ctr">
              <a:buNone/>
            </a:pPr>
            <a:r>
              <a:rPr lang="en" sz="2400" dirty="0" smtClean="0"/>
              <a:t>Adding a Resume</a:t>
            </a:r>
            <a:endParaRPr lang="en" sz="2400" b="0" dirty="0"/>
          </a:p>
        </p:txBody>
      </p:sp>
      <p:pic>
        <p:nvPicPr>
          <p:cNvPr id="2051" name="Picture 3" descr="C:\Users\Qicai_2\Downloads\SeniorProject\AddResumeSeque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947" y="1557338"/>
            <a:ext cx="7243204" cy="422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73504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dirty="0"/>
              <a:t>Test Case: Sunny </a:t>
            </a:r>
            <a:r>
              <a:rPr lang="en" dirty="0" smtClean="0"/>
              <a:t>Day</a:t>
            </a:r>
          </a:p>
          <a:p>
            <a:pPr lvl="0" algn="ctr"/>
            <a:r>
              <a:rPr lang="en-US" sz="2400" dirty="0" smtClean="0"/>
              <a:t>Registration</a:t>
            </a:r>
            <a:endParaRPr lang="en" sz="2400" b="0" dirty="0"/>
          </a:p>
        </p:txBody>
      </p:sp>
      <p:graphicFrame>
        <p:nvGraphicFramePr>
          <p:cNvPr id="190" name="Shape 190"/>
          <p:cNvGraphicFramePr/>
          <p:nvPr>
            <p:extLst>
              <p:ext uri="{D42A27DB-BD31-4B8C-83A1-F6EECF244321}">
                <p14:modId xmlns:p14="http://schemas.microsoft.com/office/powerpoint/2010/main" val="2705941382"/>
              </p:ext>
            </p:extLst>
          </p:nvPr>
        </p:nvGraphicFramePr>
        <p:xfrm>
          <a:off x="323275" y="1364950"/>
          <a:ext cx="8497450" cy="5264390"/>
        </p:xfrm>
        <a:graphic>
          <a:graphicData uri="http://schemas.openxmlformats.org/drawingml/2006/table">
            <a:tbl>
              <a:tblPr>
                <a:noFill/>
                <a:tableStyleId>{0CE4CE5A-EC0B-4D9C-B5BF-123D2F40781E}</a:tableStyleId>
              </a:tblPr>
              <a:tblGrid>
                <a:gridCol w="3020000"/>
                <a:gridCol w="5477450"/>
              </a:tblGrid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Test Case ID: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ECS-001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Purpose: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To test </a:t>
                      </a:r>
                      <a:r>
                        <a:rPr lang="en" sz="1800" dirty="0" smtClean="0"/>
                        <a:t>user </a:t>
                      </a:r>
                      <a:r>
                        <a:rPr lang="en" sz="1800" dirty="0"/>
                        <a:t>can successfully </a:t>
                      </a:r>
                      <a:r>
                        <a:rPr lang="en-US" sz="1800" dirty="0" smtClean="0"/>
                        <a:t>purchase</a:t>
                      </a:r>
                      <a:r>
                        <a:rPr lang="en-US" sz="1800" baseline="0" dirty="0" smtClean="0"/>
                        <a:t> a membership </a:t>
                      </a:r>
                      <a:r>
                        <a:rPr lang="en" sz="1800" dirty="0" smtClean="0"/>
                        <a:t>on </a:t>
                      </a:r>
                      <a:r>
                        <a:rPr lang="en-US" sz="1800" dirty="0" smtClean="0"/>
                        <a:t>the platform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Related Use Case: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ECS-001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Registration</a:t>
                      </a:r>
                      <a:endParaRPr lang="en" sz="1800" dirty="0" smtClean="0"/>
                    </a:p>
                    <a:p>
                      <a:pPr lvl="0"/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Test Setup Environment: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user is in </a:t>
                      </a:r>
                      <a:r>
                        <a:rPr lang="en-US" sz="1800" dirty="0" smtClean="0"/>
                        <a:t>the register</a:t>
                      </a:r>
                      <a:r>
                        <a:rPr lang="en-US" sz="1800" baseline="0" dirty="0" smtClean="0"/>
                        <a:t> page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user has completed </a:t>
                      </a:r>
                      <a:r>
                        <a:rPr lang="en-US" sz="1800" dirty="0" smtClean="0"/>
                        <a:t>the registration form</a:t>
                      </a:r>
                      <a:r>
                        <a:rPr lang="en" sz="1800" dirty="0" smtClean="0"/>
                        <a:t>.</a:t>
                      </a:r>
                      <a:endParaRPr lang="en-US" sz="1800" dirty="0" smtClean="0"/>
                    </a:p>
                    <a:p>
                      <a:pPr marL="114300" lvl="0" indent="0" rtl="0">
                        <a:buClr>
                          <a:srgbClr val="000000"/>
                        </a:buClr>
                        <a:buSzPct val="100000"/>
                        <a:buFont typeface="Arial"/>
                        <a:buNone/>
                      </a:pPr>
                      <a:r>
                        <a:rPr lang="en-US" sz="1800" dirty="0" smtClean="0"/>
                        <a:t>3.   The</a:t>
                      </a:r>
                      <a:r>
                        <a:rPr lang="en-US" sz="1800" baseline="0" dirty="0" smtClean="0"/>
                        <a:t> user has provided a valid credit card information.</a:t>
                      </a:r>
                      <a:endParaRPr lang="en" sz="1800" dirty="0"/>
                    </a:p>
                    <a:p>
                      <a:pPr marL="114300" lvl="0" indent="0" rtl="0">
                        <a:buClr>
                          <a:srgbClr val="000000"/>
                        </a:buClr>
                        <a:buSzPct val="100000"/>
                        <a:buFont typeface="Arial"/>
                        <a:buNone/>
                      </a:pPr>
                      <a:r>
                        <a:rPr lang="en-US" sz="1800" dirty="0" smtClean="0"/>
                        <a:t>4.   </a:t>
                      </a:r>
                      <a:r>
                        <a:rPr lang="en" sz="1800" dirty="0" smtClean="0"/>
                        <a:t>The </a:t>
                      </a:r>
                      <a:r>
                        <a:rPr lang="en" sz="1800" dirty="0"/>
                        <a:t>user has selected to submit </a:t>
                      </a:r>
                      <a:r>
                        <a:rPr lang="en-US" sz="1800" dirty="0" smtClean="0"/>
                        <a:t>the</a:t>
                      </a:r>
                      <a:r>
                        <a:rPr lang="en-US" sz="1800" baseline="0" dirty="0" smtClean="0"/>
                        <a:t> form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Inputs: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baseline="0" dirty="0" smtClean="0"/>
                        <a:t>Valid credit card data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Expected Outputs: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-US" sz="1800" dirty="0" smtClean="0"/>
                        <a:t>platform</a:t>
                      </a:r>
                      <a:r>
                        <a:rPr lang="en" sz="1800" dirty="0" smtClean="0"/>
                        <a:t> </a:t>
                      </a:r>
                      <a:r>
                        <a:rPr lang="en" sz="1800" dirty="0"/>
                        <a:t>responds </a:t>
                      </a:r>
                      <a:r>
                        <a:rPr lang="en-US" sz="1800" dirty="0" smtClean="0"/>
                        <a:t> with  successful registration message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-US" sz="1800" dirty="0" smtClean="0"/>
                        <a:t>A user is redirected to login page.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89946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/>
            <a:r>
              <a:rPr lang="en" dirty="0" smtClean="0"/>
              <a:t>Introduction </a:t>
            </a:r>
            <a:endParaRPr lang="en"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1" indent="-457200"/>
            <a:r>
              <a:rPr lang="en-US" altLang="en-US" sz="2600" dirty="0"/>
              <a:t>International Aircraft Engine Association was formed as a global collaboration platform for manufacturers, operators, lessors, and maintenance providers. </a:t>
            </a:r>
            <a:endParaRPr lang="en-US" altLang="en-US" sz="2600" dirty="0" smtClean="0"/>
          </a:p>
          <a:p>
            <a:pPr marL="457200" lvl="1" indent="-457200"/>
            <a:r>
              <a:rPr lang="en-US" altLang="en-US" sz="2600" dirty="0" smtClean="0"/>
              <a:t>IAEA’s </a:t>
            </a:r>
            <a:r>
              <a:rPr lang="en-US" altLang="en-US" sz="2600" dirty="0"/>
              <a:t>main focus is to integrate the industry on a single global e-commerce cloud platform in order to share information about every aspect of the business. </a:t>
            </a:r>
            <a:endParaRPr lang="en-US" altLang="en-US" sz="2600" dirty="0" smtClean="0"/>
          </a:p>
          <a:p>
            <a:pPr marL="457200" lvl="1" indent="-457200"/>
            <a:r>
              <a:rPr lang="en-US" altLang="en-US" sz="2600" dirty="0" smtClean="0"/>
              <a:t>The </a:t>
            </a:r>
            <a:r>
              <a:rPr lang="en-US" altLang="en-US" sz="2600" dirty="0"/>
              <a:t>e-commerce cloud platform </a:t>
            </a:r>
            <a:r>
              <a:rPr lang="en-US" sz="2600" dirty="0">
                <a:solidFill>
                  <a:srgbClr val="000000"/>
                </a:solidFill>
                <a:ea typeface="ＭＳ Ｐゴシック" charset="-128"/>
              </a:rPr>
              <a:t>requires a Membership, Engine/Parts Listing, Conference, and Career Section.</a:t>
            </a:r>
            <a:endParaRPr lang="en-US" sz="2600" b="1" u="sng" dirty="0">
              <a:solidFill>
                <a:srgbClr val="000000"/>
              </a:solidFill>
              <a:ea typeface="ＭＳ Ｐゴシック" charset="-128"/>
            </a:endParaRPr>
          </a:p>
          <a:p>
            <a:pPr marL="0" indent="0">
              <a:buNone/>
            </a:pPr>
            <a:endParaRPr lang="en" dirty="0"/>
          </a:p>
          <a:p>
            <a:pPr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6004708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457200" y="216966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dirty="0"/>
              <a:t>Test Case: Rainy </a:t>
            </a:r>
            <a:r>
              <a:rPr lang="en" dirty="0" smtClean="0"/>
              <a:t>Day</a:t>
            </a:r>
            <a:endParaRPr lang="en" dirty="0"/>
          </a:p>
          <a:p>
            <a:pPr lvl="0" algn="ctr"/>
            <a:r>
              <a:rPr lang="en-US" sz="2400" dirty="0" smtClean="0"/>
              <a:t>Registration</a:t>
            </a:r>
            <a:endParaRPr lang="en" sz="2400" b="0" dirty="0"/>
          </a:p>
        </p:txBody>
      </p:sp>
      <p:graphicFrame>
        <p:nvGraphicFramePr>
          <p:cNvPr id="196" name="Shape 196"/>
          <p:cNvGraphicFramePr/>
          <p:nvPr>
            <p:extLst>
              <p:ext uri="{D42A27DB-BD31-4B8C-83A1-F6EECF244321}">
                <p14:modId xmlns:p14="http://schemas.microsoft.com/office/powerpoint/2010/main" val="1716006818"/>
              </p:ext>
            </p:extLst>
          </p:nvPr>
        </p:nvGraphicFramePr>
        <p:xfrm>
          <a:off x="323275" y="1202310"/>
          <a:ext cx="8497450" cy="5538710"/>
        </p:xfrm>
        <a:graphic>
          <a:graphicData uri="http://schemas.openxmlformats.org/drawingml/2006/table">
            <a:tbl>
              <a:tblPr>
                <a:noFill/>
                <a:tableStyleId>{22DF63F1-0D5B-49C3-BE06-C83BE7A738AC}</a:tableStyleId>
              </a:tblPr>
              <a:tblGrid>
                <a:gridCol w="3020000"/>
                <a:gridCol w="5477450"/>
              </a:tblGrid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Test Case ID: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ECS-001</a:t>
                      </a:r>
                      <a:endParaRPr lang="en" sz="1800" dirty="0" smtClean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Purpose: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 smtClean="0"/>
                        <a:t>To test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" sz="1800" dirty="0" smtClean="0"/>
                        <a:t>successfully </a:t>
                      </a:r>
                      <a:r>
                        <a:rPr lang="en-US" sz="1800" dirty="0" smtClean="0"/>
                        <a:t>for</a:t>
                      </a:r>
                      <a:r>
                        <a:rPr lang="en-US" sz="1800" baseline="0" dirty="0" smtClean="0"/>
                        <a:t> an invalid credit card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Related Use Case: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ECS-001 Registration</a:t>
                      </a:r>
                      <a:endParaRPr lang="en" sz="1800" dirty="0" smtClean="0"/>
                    </a:p>
                    <a:p>
                      <a:pPr lvl="0"/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Setup Environment: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 user is in </a:t>
                      </a:r>
                      <a:r>
                        <a:rPr lang="en-US" sz="1800" dirty="0" smtClean="0"/>
                        <a:t>the register</a:t>
                      </a:r>
                      <a:r>
                        <a:rPr lang="en-US" sz="1800" baseline="0" dirty="0" smtClean="0"/>
                        <a:t> page</a:t>
                      </a:r>
                      <a:r>
                        <a:rPr lang="en" sz="1800" dirty="0" smtClean="0"/>
                        <a:t>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 user has completed </a:t>
                      </a:r>
                      <a:r>
                        <a:rPr lang="en-US" sz="1800" dirty="0" smtClean="0"/>
                        <a:t>the registration form</a:t>
                      </a:r>
                      <a:r>
                        <a:rPr lang="en" sz="1800" dirty="0" smtClean="0"/>
                        <a:t>.</a:t>
                      </a:r>
                      <a:endParaRPr lang="en-US" sz="1800" dirty="0" smtClean="0"/>
                    </a:p>
                    <a:p>
                      <a:pPr marL="114300" lvl="0" indent="0" rtl="0">
                        <a:buClr>
                          <a:srgbClr val="000000"/>
                        </a:buClr>
                        <a:buSzPct val="100000"/>
                        <a:buFont typeface="Arial"/>
                        <a:buNone/>
                      </a:pPr>
                      <a:r>
                        <a:rPr lang="en-US" sz="1800" dirty="0" smtClean="0"/>
                        <a:t>3.   The</a:t>
                      </a:r>
                      <a:r>
                        <a:rPr lang="en-US" sz="1800" baseline="0" dirty="0" smtClean="0"/>
                        <a:t> user has provided an invalid credit card information.</a:t>
                      </a:r>
                      <a:endParaRPr lang="en" sz="1800" dirty="0" smtClean="0"/>
                    </a:p>
                    <a:p>
                      <a:pPr marL="114300" lvl="0" indent="0" rtl="0">
                        <a:buClr>
                          <a:srgbClr val="000000"/>
                        </a:buClr>
                        <a:buSzPct val="100000"/>
                        <a:buFont typeface="Arial"/>
                        <a:buNone/>
                      </a:pPr>
                      <a:r>
                        <a:rPr lang="en-US" sz="1800" dirty="0" smtClean="0"/>
                        <a:t>4.   </a:t>
                      </a:r>
                      <a:r>
                        <a:rPr lang="en" sz="1800" dirty="0" smtClean="0"/>
                        <a:t>The user has selected to submit </a:t>
                      </a:r>
                      <a:r>
                        <a:rPr lang="en-US" sz="1800" dirty="0" smtClean="0"/>
                        <a:t>the</a:t>
                      </a:r>
                      <a:r>
                        <a:rPr lang="en-US" sz="1800" baseline="0" dirty="0" smtClean="0"/>
                        <a:t> form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Inputs: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smtClean="0"/>
                        <a:t>Invalid credit card data</a:t>
                      </a:r>
                      <a:r>
                        <a:rPr lang="en" sz="1800" smtClean="0"/>
                        <a:t>.</a:t>
                      </a:r>
                    </a:p>
                    <a:p>
                      <a:pPr lvl="0" rtl="0">
                        <a:buNone/>
                      </a:pP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Expected Outputs: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-US" sz="1800" dirty="0" smtClean="0"/>
                        <a:t>platform responds with invalid</a:t>
                      </a:r>
                      <a:r>
                        <a:rPr lang="en-US" sz="1800" baseline="0" dirty="0" smtClean="0"/>
                        <a:t> data input message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user is informed </a:t>
                      </a:r>
                      <a:r>
                        <a:rPr lang="en" sz="1800" dirty="0" smtClean="0"/>
                        <a:t>that </a:t>
                      </a:r>
                      <a:r>
                        <a:rPr lang="en-US" sz="1800" dirty="0" smtClean="0"/>
                        <a:t>invalid</a:t>
                      </a:r>
                      <a:r>
                        <a:rPr lang="en-US" sz="1800" baseline="0" dirty="0" smtClean="0"/>
                        <a:t> data has been entered and needs to be corrected.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17989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dirty="0"/>
              <a:t>Test Case: Sunny </a:t>
            </a:r>
            <a:r>
              <a:rPr lang="en" dirty="0" smtClean="0"/>
              <a:t>Day</a:t>
            </a:r>
            <a:endParaRPr lang="en" dirty="0"/>
          </a:p>
          <a:p>
            <a:pPr lvl="0" algn="ctr" rtl="0">
              <a:buNone/>
            </a:pPr>
            <a:r>
              <a:rPr lang="en-US" sz="2400" dirty="0" smtClean="0"/>
              <a:t>Add Resume</a:t>
            </a:r>
            <a:endParaRPr lang="en" sz="2400" dirty="0"/>
          </a:p>
        </p:txBody>
      </p:sp>
      <p:graphicFrame>
        <p:nvGraphicFramePr>
          <p:cNvPr id="202" name="Shape 202"/>
          <p:cNvGraphicFramePr/>
          <p:nvPr>
            <p:extLst>
              <p:ext uri="{D42A27DB-BD31-4B8C-83A1-F6EECF244321}">
                <p14:modId xmlns:p14="http://schemas.microsoft.com/office/powerpoint/2010/main" val="1896710327"/>
              </p:ext>
            </p:extLst>
          </p:nvPr>
        </p:nvGraphicFramePr>
        <p:xfrm>
          <a:off x="323275" y="1364950"/>
          <a:ext cx="8497450" cy="4493920"/>
        </p:xfrm>
        <a:graphic>
          <a:graphicData uri="http://schemas.openxmlformats.org/drawingml/2006/table">
            <a:tbl>
              <a:tblPr>
                <a:noFill/>
                <a:tableStyleId>{308DE17F-DA42-4C23-8946-C6C70BCEDA3A}</a:tableStyleId>
              </a:tblPr>
              <a:tblGrid>
                <a:gridCol w="3020000"/>
                <a:gridCol w="5477450"/>
              </a:tblGrid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Test Case ID: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</a:t>
                      </a:r>
                      <a:r>
                        <a:rPr lang="en-US" sz="1800" dirty="0" smtClean="0"/>
                        <a:t>033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Purpose: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To test </a:t>
                      </a:r>
                      <a:r>
                        <a:rPr lang="en-US" sz="1800" dirty="0" smtClean="0"/>
                        <a:t>if resume file</a:t>
                      </a:r>
                      <a:r>
                        <a:rPr lang="en" sz="1800" dirty="0" smtClean="0"/>
                        <a:t> </a:t>
                      </a:r>
                      <a:r>
                        <a:rPr lang="en" sz="1800" dirty="0"/>
                        <a:t>is uploaded </a:t>
                      </a:r>
                      <a:r>
                        <a:rPr lang="en" sz="1800" dirty="0" smtClean="0"/>
                        <a:t>successfully.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Related Use Case: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ECS-033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Setup Environment: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user is logged in.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user is in </a:t>
                      </a:r>
                      <a:r>
                        <a:rPr lang="en-US" sz="1800" dirty="0" smtClean="0"/>
                        <a:t>add resume </a:t>
                      </a:r>
                      <a:r>
                        <a:rPr lang="en-US" sz="1800" baseline="0" dirty="0" smtClean="0"/>
                        <a:t>page</a:t>
                      </a:r>
                      <a:r>
                        <a:rPr lang="en" sz="1800" dirty="0" smtClean="0"/>
                        <a:t>.</a:t>
                      </a:r>
                      <a:endParaRPr lang="en-US" sz="1800" dirty="0" smtClean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-US" sz="1800" dirty="0" smtClean="0"/>
                        <a:t>Click</a:t>
                      </a:r>
                      <a:r>
                        <a:rPr lang="en-US" sz="1800" baseline="0" dirty="0" smtClean="0"/>
                        <a:t> submit resume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Inputs: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dirty="0" smtClean="0"/>
                        <a:t>Click upload</a:t>
                      </a:r>
                      <a:r>
                        <a:rPr lang="en-US" sz="1800" baseline="0" dirty="0" smtClean="0"/>
                        <a:t> file button</a:t>
                      </a:r>
                      <a:r>
                        <a:rPr lang="en" sz="1800" dirty="0" smtClean="0"/>
                        <a:t>, </a:t>
                      </a:r>
                      <a:r>
                        <a:rPr lang="en" sz="1800" dirty="0"/>
                        <a:t>and </a:t>
                      </a:r>
                      <a:r>
                        <a:rPr lang="en-US" sz="1800" dirty="0" smtClean="0"/>
                        <a:t>choose a </a:t>
                      </a:r>
                      <a:r>
                        <a:rPr lang="en-US" sz="1800" dirty="0" err="1" smtClean="0"/>
                        <a:t>pdf</a:t>
                      </a:r>
                      <a:r>
                        <a:rPr lang="en-US" sz="1800" dirty="0" smtClean="0"/>
                        <a:t> file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Expected Outputs: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-US" sz="1800" dirty="0" smtClean="0"/>
                        <a:t>resume</a:t>
                      </a:r>
                      <a:r>
                        <a:rPr lang="en-US" sz="1800" baseline="0" dirty="0" smtClean="0"/>
                        <a:t> listing is added to the database</a:t>
                      </a:r>
                      <a:endParaRPr lang="en" sz="1800" dirty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-US" sz="1800" dirty="0" smtClean="0"/>
                        <a:t>user is redirected</a:t>
                      </a:r>
                      <a:r>
                        <a:rPr lang="en-US" sz="1800" baseline="0" dirty="0" smtClean="0"/>
                        <a:t> to his/her “</a:t>
                      </a:r>
                      <a:r>
                        <a:rPr lang="en-US" sz="1800" baseline="0" dirty="0" err="1" smtClean="0"/>
                        <a:t>My_Resume_List</a:t>
                      </a:r>
                      <a:r>
                        <a:rPr lang="en-US" sz="1800" baseline="0" dirty="0" smtClean="0"/>
                        <a:t>” page.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15656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dirty="0"/>
              <a:t>Test Case: </a:t>
            </a:r>
            <a:r>
              <a:rPr lang="en-US" dirty="0" smtClean="0"/>
              <a:t>Fail Case</a:t>
            </a:r>
            <a:endParaRPr lang="en" dirty="0"/>
          </a:p>
          <a:p>
            <a:pPr lvl="0" algn="ctr"/>
            <a:r>
              <a:rPr lang="en-US" sz="2400" dirty="0"/>
              <a:t>Add Resume</a:t>
            </a:r>
            <a:endParaRPr lang="en" sz="2400" dirty="0"/>
          </a:p>
        </p:txBody>
      </p:sp>
      <p:graphicFrame>
        <p:nvGraphicFramePr>
          <p:cNvPr id="208" name="Shape 208"/>
          <p:cNvGraphicFramePr/>
          <p:nvPr>
            <p:extLst>
              <p:ext uri="{D42A27DB-BD31-4B8C-83A1-F6EECF244321}">
                <p14:modId xmlns:p14="http://schemas.microsoft.com/office/powerpoint/2010/main" val="1854979462"/>
              </p:ext>
            </p:extLst>
          </p:nvPr>
        </p:nvGraphicFramePr>
        <p:xfrm>
          <a:off x="323275" y="1364950"/>
          <a:ext cx="8497450" cy="4493920"/>
        </p:xfrm>
        <a:graphic>
          <a:graphicData uri="http://schemas.openxmlformats.org/drawingml/2006/table">
            <a:tbl>
              <a:tblPr>
                <a:noFill/>
                <a:tableStyleId>{CFFD5D64-3F9E-4CA0-897C-CD92928A9B36}</a:tableStyleId>
              </a:tblPr>
              <a:tblGrid>
                <a:gridCol w="3020000"/>
                <a:gridCol w="5477450"/>
              </a:tblGrid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Test Case ID: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</a:t>
                      </a:r>
                      <a:r>
                        <a:rPr lang="en-US" sz="1800" dirty="0" smtClean="0"/>
                        <a:t>033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Purpose: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 smtClean="0"/>
                        <a:t>To test </a:t>
                      </a:r>
                      <a:r>
                        <a:rPr lang="en-US" sz="1800" dirty="0" smtClean="0"/>
                        <a:t>if resume file</a:t>
                      </a:r>
                      <a:r>
                        <a:rPr lang="en" sz="1800" dirty="0" smtClean="0"/>
                        <a:t> is uploaded successfully.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Related Use Case: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ECS-033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Setup Environment: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 user is logged in.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 user is in </a:t>
                      </a:r>
                      <a:r>
                        <a:rPr lang="en-US" sz="1800" dirty="0" smtClean="0"/>
                        <a:t>add resume </a:t>
                      </a:r>
                      <a:r>
                        <a:rPr lang="en-US" sz="1800" baseline="0" dirty="0" smtClean="0"/>
                        <a:t>page</a:t>
                      </a:r>
                      <a:r>
                        <a:rPr lang="en" sz="1800" dirty="0" smtClean="0"/>
                        <a:t>.</a:t>
                      </a:r>
                      <a:endParaRPr lang="en-US" sz="1800" dirty="0" smtClean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-US" sz="1800" dirty="0" smtClean="0"/>
                        <a:t>Click</a:t>
                      </a:r>
                      <a:r>
                        <a:rPr lang="en-US" sz="1800" baseline="0" dirty="0" smtClean="0"/>
                        <a:t> submit resume.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Test Inputs: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smtClean="0"/>
                        <a:t>Click upload</a:t>
                      </a:r>
                      <a:r>
                        <a:rPr lang="en-US" sz="1800" baseline="0" smtClean="0"/>
                        <a:t> file button</a:t>
                      </a:r>
                      <a:r>
                        <a:rPr lang="en" sz="1800" smtClean="0"/>
                        <a:t>, </a:t>
                      </a:r>
                      <a:r>
                        <a:rPr lang="en" sz="1800" dirty="0" smtClean="0"/>
                        <a:t>and </a:t>
                      </a:r>
                      <a:r>
                        <a:rPr lang="en-US" sz="1800" dirty="0" smtClean="0"/>
                        <a:t>choose a </a:t>
                      </a:r>
                      <a:r>
                        <a:rPr lang="en-US" sz="1800" dirty="0" err="1" smtClean="0"/>
                        <a:t>pdf</a:t>
                      </a:r>
                      <a:r>
                        <a:rPr lang="en-US" sz="1800" dirty="0" smtClean="0"/>
                        <a:t> file</a:t>
                      </a:r>
                      <a:r>
                        <a:rPr lang="en" sz="1800" dirty="0" smtClean="0"/>
                        <a:t>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620575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Expected Outputs: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 </a:t>
                      </a:r>
                      <a:r>
                        <a:rPr lang="en-US" sz="1800" dirty="0" smtClean="0"/>
                        <a:t>resume</a:t>
                      </a:r>
                      <a:r>
                        <a:rPr lang="en-US" sz="1800" baseline="0" dirty="0" smtClean="0"/>
                        <a:t> listing is added to the database</a:t>
                      </a:r>
                      <a:endParaRPr lang="en" sz="1800" dirty="0" smtClean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 </a:t>
                      </a:r>
                      <a:r>
                        <a:rPr lang="en-US" sz="1800" dirty="0" smtClean="0"/>
                        <a:t>user is redirected</a:t>
                      </a:r>
                      <a:r>
                        <a:rPr lang="en-US" sz="1800" baseline="0" dirty="0" smtClean="0"/>
                        <a:t> to his/her “</a:t>
                      </a:r>
                      <a:r>
                        <a:rPr lang="en-US" sz="1800" baseline="0" dirty="0" err="1" smtClean="0"/>
                        <a:t>My_Resume_List</a:t>
                      </a:r>
                      <a:r>
                        <a:rPr lang="en-US" sz="1800" baseline="0" dirty="0" smtClean="0"/>
                        <a:t>” page.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892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Questions?</a:t>
            </a:r>
          </a:p>
        </p:txBody>
      </p:sp>
      <p:sp>
        <p:nvSpPr>
          <p:cNvPr id="214" name="Shape 214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-12598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/>
            <a:r>
              <a:rPr lang="en" dirty="0" smtClean="0"/>
              <a:t>Current System</a:t>
            </a:r>
            <a:endParaRPr lang="en" dirty="0"/>
          </a:p>
        </p:txBody>
      </p:sp>
      <p:pic>
        <p:nvPicPr>
          <p:cNvPr id="1026" name="Picture 2" descr="\\buffalo.cs.fiu.edu\homes\Desktop\Captu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202" y="1017013"/>
            <a:ext cx="6230410" cy="56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7618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-113670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/>
            <a:r>
              <a:rPr lang="en" dirty="0" smtClean="0"/>
              <a:t>New System</a:t>
            </a:r>
            <a:endParaRPr lang="en" dirty="0"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02933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000" b="1" dirty="0" smtClean="0"/>
              <a:t>Membership</a:t>
            </a:r>
          </a:p>
          <a:p>
            <a:pPr lvl="1"/>
            <a:r>
              <a:rPr lang="en" sz="1600" dirty="0" smtClean="0"/>
              <a:t>Provides a Secure Login in order to identify different members</a:t>
            </a:r>
          </a:p>
          <a:p>
            <a:pPr lvl="1"/>
            <a:r>
              <a:rPr lang="en" sz="1600" dirty="0" smtClean="0"/>
              <a:t>Provides a way for members to search and retreive contact information of other members.</a:t>
            </a:r>
          </a:p>
          <a:p>
            <a:pPr lvl="1"/>
            <a:r>
              <a:rPr lang="en" sz="1600" dirty="0" smtClean="0"/>
              <a:t>Administrative Section providing the Administrator with a way to mange users, membership prices, and view member activity.</a:t>
            </a:r>
          </a:p>
          <a:p>
            <a:r>
              <a:rPr lang="en" sz="2000" b="1" dirty="0" smtClean="0"/>
              <a:t>Engine/Parts Listing</a:t>
            </a:r>
          </a:p>
          <a:p>
            <a:pPr lvl="1"/>
            <a:r>
              <a:rPr lang="en" sz="1600" dirty="0" smtClean="0"/>
              <a:t>Allow members to list aircraft engines, as well as engine parts.</a:t>
            </a:r>
          </a:p>
          <a:p>
            <a:pPr lvl="1"/>
            <a:r>
              <a:rPr lang="en" sz="1600" dirty="0" smtClean="0"/>
              <a:t>Allow members to search for needed engines and parts.</a:t>
            </a:r>
          </a:p>
          <a:p>
            <a:r>
              <a:rPr lang="en" sz="2000" b="1" dirty="0" smtClean="0"/>
              <a:t>Conference/Events</a:t>
            </a:r>
          </a:p>
          <a:p>
            <a:pPr lvl="1"/>
            <a:r>
              <a:rPr lang="en" sz="1600" dirty="0" smtClean="0"/>
              <a:t>Allow members to add events, along with supporting documents.</a:t>
            </a:r>
          </a:p>
          <a:p>
            <a:pPr lvl="1"/>
            <a:r>
              <a:rPr lang="en" sz="1600" dirty="0" smtClean="0"/>
              <a:t>Allow general public to view detailed event information.</a:t>
            </a:r>
          </a:p>
          <a:p>
            <a:r>
              <a:rPr lang="en" sz="2000" b="1" dirty="0" smtClean="0"/>
              <a:t>Career</a:t>
            </a:r>
          </a:p>
          <a:p>
            <a:pPr lvl="1"/>
            <a:r>
              <a:rPr lang="en" sz="1600" dirty="0" smtClean="0"/>
              <a:t>Allow a member to post a Job with detailed information to the system.</a:t>
            </a:r>
          </a:p>
          <a:p>
            <a:pPr lvl="1"/>
            <a:r>
              <a:rPr lang="en" sz="1600" dirty="0" smtClean="0"/>
              <a:t>Allow a member to search the job database and submit their resume.</a:t>
            </a:r>
            <a:endParaRPr lang="en" sz="1600" dirty="0"/>
          </a:p>
        </p:txBody>
      </p:sp>
    </p:spTree>
    <p:extLst>
      <p:ext uri="{BB962C8B-B14F-4D97-AF65-F5344CB8AC3E}">
        <p14:creationId xmlns:p14="http://schemas.microsoft.com/office/powerpoint/2010/main" val="33437611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" b="1" dirty="0"/>
              <a:t>Project </a:t>
            </a:r>
            <a:r>
              <a:rPr lang="en" b="1" dirty="0" smtClean="0"/>
              <a:t>Schedule</a:t>
            </a:r>
            <a:endParaRPr lang="en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082447"/>
              </p:ext>
            </p:extLst>
          </p:nvPr>
        </p:nvGraphicFramePr>
        <p:xfrm>
          <a:off x="584546" y="861861"/>
          <a:ext cx="8246302" cy="5417249"/>
        </p:xfrm>
        <a:graphic>
          <a:graphicData uri="http://schemas.openxmlformats.org/drawingml/2006/table">
            <a:tbl>
              <a:tblPr firstRow="1" bandRow="1">
                <a:tableStyleId>{F7835446-7985-49E2-9210-E571B8E5A974}</a:tableStyleId>
              </a:tblPr>
              <a:tblGrid>
                <a:gridCol w="4123151"/>
                <a:gridCol w="4123151"/>
              </a:tblGrid>
              <a:tr h="49247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Description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Dates</a:t>
                      </a:r>
                      <a:endParaRPr lang="en-US" sz="2400" b="1" dirty="0"/>
                    </a:p>
                  </a:txBody>
                  <a:tcPr/>
                </a:tc>
              </a:tr>
              <a:tr h="886459">
                <a:tc>
                  <a:txBody>
                    <a:bodyPr/>
                    <a:lstStyle/>
                    <a:p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Feasibility Study and Project Plan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01/27/2014 – 02/03/2014</a:t>
                      </a:r>
                      <a:endParaRPr lang="en-US" sz="2400" dirty="0"/>
                    </a:p>
                  </a:txBody>
                  <a:tcPr/>
                </a:tc>
              </a:tr>
              <a:tr h="886459">
                <a:tc>
                  <a:txBody>
                    <a:bodyPr/>
                    <a:lstStyle/>
                    <a:p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Analysis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02/03/2014</a:t>
                      </a:r>
                      <a:r>
                        <a:rPr lang="en-US" sz="2400" baseline="0" dirty="0" smtClean="0"/>
                        <a:t> – 02/17/2014</a:t>
                      </a:r>
                      <a:endParaRPr lang="en-US" sz="2400" dirty="0" smtClean="0"/>
                    </a:p>
                  </a:txBody>
                  <a:tcPr/>
                </a:tc>
              </a:tr>
              <a:tr h="886459">
                <a:tc>
                  <a:txBody>
                    <a:bodyPr/>
                    <a:lstStyle/>
                    <a:p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and Detailed Design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smtClean="0"/>
                        <a:t>02/17/2014 – 02/24/2014</a:t>
                      </a:r>
                    </a:p>
                  </a:txBody>
                  <a:tcPr/>
                </a:tc>
              </a:tr>
              <a:tr h="886459">
                <a:tc>
                  <a:txBody>
                    <a:bodyPr/>
                    <a:lstStyle/>
                    <a:p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Implementation and Unit Testing 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02/24/2014</a:t>
                      </a:r>
                      <a:r>
                        <a:rPr lang="en-US" sz="2400" baseline="0" dirty="0" smtClean="0"/>
                        <a:t> – PRESENT</a:t>
                      </a:r>
                    </a:p>
                  </a:txBody>
                  <a:tcPr/>
                </a:tc>
              </a:tr>
              <a:tr h="886459">
                <a:tc>
                  <a:txBody>
                    <a:bodyPr/>
                    <a:lstStyle/>
                    <a:p>
                      <a:r>
                        <a:rPr lang="en-US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Integration and System Testing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03/17/2014 – PRESENT</a:t>
                      </a:r>
                    </a:p>
                  </a:txBody>
                  <a:tcPr/>
                </a:tc>
              </a:tr>
              <a:tr h="49247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Show</a:t>
                      </a:r>
                      <a:r>
                        <a:rPr lang="en-US" sz="2400" baseline="0" dirty="0" smtClean="0"/>
                        <a:t> Case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04/25/2014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65336" y="6433002"/>
            <a:ext cx="7014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Our Team followed the Course Schedule in the Development of the System.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7599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2632" y="200416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" dirty="0"/>
              <a:t>Implemented Use </a:t>
            </a:r>
            <a:r>
              <a:rPr lang="en" dirty="0" smtClean="0"/>
              <a:t>Cases</a:t>
            </a:r>
            <a:endParaRPr lang="en" dirty="0"/>
          </a:p>
        </p:txBody>
      </p:sp>
      <p:pic>
        <p:nvPicPr>
          <p:cNvPr id="1027" name="Picture 3" descr="\\buffalo.cs.fiu.edu\homes\Desktop\Use Case Di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688" y="1014605"/>
            <a:ext cx="5411437" cy="516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31774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199" y="136850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dirty="0" smtClean="0"/>
              <a:t>Registration</a:t>
            </a:r>
            <a:endParaRPr lang="en" dirty="0"/>
          </a:p>
        </p:txBody>
      </p:sp>
      <p:graphicFrame>
        <p:nvGraphicFramePr>
          <p:cNvPr id="61" name="Shape 61"/>
          <p:cNvGraphicFramePr/>
          <p:nvPr>
            <p:extLst>
              <p:ext uri="{D42A27DB-BD31-4B8C-83A1-F6EECF244321}">
                <p14:modId xmlns:p14="http://schemas.microsoft.com/office/powerpoint/2010/main" val="3752582692"/>
              </p:ext>
            </p:extLst>
          </p:nvPr>
        </p:nvGraphicFramePr>
        <p:xfrm>
          <a:off x="323274" y="862213"/>
          <a:ext cx="8363525" cy="5810081"/>
        </p:xfrm>
        <a:graphic>
          <a:graphicData uri="http://schemas.openxmlformats.org/drawingml/2006/table">
            <a:tbl>
              <a:tblPr>
                <a:noFill/>
                <a:tableStyleId>{BE5A1542-8954-4438-AB8D-D402088D3B1F}</a:tableStyleId>
              </a:tblPr>
              <a:tblGrid>
                <a:gridCol w="2972403"/>
                <a:gridCol w="5391122"/>
              </a:tblGrid>
              <a:tr h="399719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Use Case ID: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 smtClean="0"/>
                        <a:t>ECS001</a:t>
                      </a:r>
                      <a:endParaRPr lang="en" sz="1500" dirty="0"/>
                    </a:p>
                  </a:txBody>
                  <a:tcPr marL="91425" marR="91425" marT="91425" marB="91425"/>
                </a:tc>
              </a:tr>
              <a:tr h="628146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Purpose: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Registers and account on the server using the supplied information.</a:t>
                      </a:r>
                    </a:p>
                  </a:txBody>
                  <a:tcPr marL="91425" marR="91425" marT="91425" marB="91425"/>
                </a:tc>
              </a:tr>
              <a:tr h="399719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Actor: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User</a:t>
                      </a:r>
                    </a:p>
                  </a:txBody>
                  <a:tcPr marL="91425" marR="91425" marT="91425" marB="91425"/>
                </a:tc>
              </a:tr>
              <a:tr h="628146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Precondition: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dirty="0"/>
                        <a:t>The user is not logged in.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dirty="0"/>
                        <a:t>The user is on </a:t>
                      </a:r>
                      <a:r>
                        <a:rPr lang="en" sz="1500" dirty="0" smtClean="0"/>
                        <a:t>Home</a:t>
                      </a:r>
                      <a:r>
                        <a:rPr lang="en" sz="1500" baseline="0" dirty="0" smtClean="0"/>
                        <a:t> Page</a:t>
                      </a:r>
                      <a:r>
                        <a:rPr lang="en" sz="1500" dirty="0" smtClean="0"/>
                        <a:t>.</a:t>
                      </a:r>
                      <a:endParaRPr lang="en" sz="1500" dirty="0"/>
                    </a:p>
                  </a:txBody>
                  <a:tcPr marL="91425" marR="91425" marT="91425" marB="91425"/>
                </a:tc>
              </a:tr>
              <a:tr h="1998708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/>
                        <a:t>Trigger: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dirty="0" smtClean="0"/>
                        <a:t>The user</a:t>
                      </a:r>
                      <a:r>
                        <a:rPr lang="en" sz="1500" baseline="0" dirty="0" smtClean="0"/>
                        <a:t> clicks Sign Up.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baseline="0" dirty="0" smtClean="0"/>
                        <a:t>The user enters all of the required information.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baseline="0" dirty="0" smtClean="0"/>
                        <a:t>The user clicks Register.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baseline="0" dirty="0" smtClean="0"/>
                        <a:t>The user selects a payment option.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baseline="0" dirty="0" smtClean="0"/>
                        <a:t>The user enters credit card info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baseline="0" dirty="0" smtClean="0"/>
                        <a:t>User clicks pay.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endParaRPr lang="en" sz="1500" dirty="0" smtClean="0"/>
                    </a:p>
                  </a:txBody>
                  <a:tcPr marL="91425" marR="91425" marT="91425" marB="91425"/>
                </a:tc>
              </a:tr>
              <a:tr h="628146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 dirty="0"/>
                        <a:t>Postcondition: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dirty="0"/>
                        <a:t>The user's account is created.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500" dirty="0"/>
                        <a:t>The user is </a:t>
                      </a:r>
                      <a:r>
                        <a:rPr lang="en" sz="1500" dirty="0" smtClean="0"/>
                        <a:t>shown</a:t>
                      </a:r>
                      <a:r>
                        <a:rPr lang="en" sz="1500" baseline="0" dirty="0" smtClean="0"/>
                        <a:t> the login screen</a:t>
                      </a:r>
                      <a:endParaRPr lang="en" sz="1500" dirty="0"/>
                    </a:p>
                  </a:txBody>
                  <a:tcPr marL="91425" marR="91425" marT="91425" marB="91425"/>
                </a:tc>
              </a:tr>
              <a:tr h="628146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/>
                        <a:t>Alternate Courses of Action: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66666"/>
                        <a:buFont typeface="Arial"/>
                        <a:buChar char="•"/>
                      </a:pPr>
                      <a:r>
                        <a:rPr lang="en" sz="1500" dirty="0"/>
                        <a:t>User cancels registration.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66666"/>
                        <a:buFont typeface="Arial"/>
                        <a:buChar char="•"/>
                      </a:pPr>
                      <a:r>
                        <a:rPr lang="en" sz="1500" dirty="0"/>
                        <a:t>Registration is invalid.</a:t>
                      </a:r>
                    </a:p>
                  </a:txBody>
                  <a:tcPr marL="91425" marR="91425" marT="91425" marB="91425"/>
                </a:tc>
              </a:tr>
              <a:tr h="428273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500"/>
                        <a:t>Exceptions: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66666"/>
                        <a:buFont typeface="Arial"/>
                        <a:buChar char="•"/>
                      </a:pPr>
                      <a:r>
                        <a:rPr lang="en" sz="1500" dirty="0"/>
                        <a:t>Server does not respond.</a:t>
                      </a: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04115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sz="4000" dirty="0" smtClean="0"/>
              <a:t>Requirements </a:t>
            </a:r>
          </a:p>
          <a:p>
            <a:pPr lvl="0" algn="ctr" rtl="0">
              <a:buNone/>
            </a:pPr>
            <a:r>
              <a:rPr lang="en" sz="2400" b="0" dirty="0" smtClean="0"/>
              <a:t>Registration</a:t>
            </a:r>
            <a:endParaRPr lang="en" sz="2400" b="0" dirty="0"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Clr>
                <a:srgbClr val="000000"/>
              </a:buClr>
              <a:buSzPct val="36666"/>
              <a:buFont typeface="Arial"/>
              <a:buNone/>
            </a:pPr>
            <a:r>
              <a:rPr lang="en" b="1" dirty="0"/>
              <a:t>Functional Requirement</a:t>
            </a:r>
          </a:p>
          <a:p>
            <a:pPr marL="457200" lvl="0" indent="-381000" rtl="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Given user information and payment, </a:t>
            </a:r>
            <a:r>
              <a:rPr lang="en" sz="2400" dirty="0"/>
              <a:t>an account should be created so that a user may log in with said </a:t>
            </a:r>
            <a:r>
              <a:rPr lang="en" sz="2400" dirty="0" smtClean="0"/>
              <a:t>account.</a:t>
            </a:r>
            <a:endParaRPr lang="en" sz="2400" dirty="0"/>
          </a:p>
          <a:p>
            <a:endParaRPr lang="en" sz="2400"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b="1" dirty="0"/>
              <a:t>Non-Functional Requirements</a:t>
            </a:r>
          </a:p>
          <a:p>
            <a:pPr marL="457200" lvl="0" indent="-38100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User information needs to be secure (especially credit card info).</a:t>
            </a:r>
          </a:p>
          <a:p>
            <a:pPr marL="457200" indent="-381000">
              <a:lnSpc>
                <a:spcPct val="115000"/>
              </a:lnSpc>
              <a:buClr>
                <a:schemeClr val="dk1"/>
              </a:buClr>
              <a:buSzPct val="166666"/>
            </a:pPr>
            <a:r>
              <a:rPr lang="en" sz="2400" dirty="0"/>
              <a:t>Input UI must be intuitive and easy to use. Design must be clear enough that no training would be required to make full use of use case.</a:t>
            </a:r>
          </a:p>
          <a:p>
            <a:pPr marL="457200" lvl="0" indent="-381000">
              <a:lnSpc>
                <a:spcPct val="115000"/>
              </a:lnSpc>
              <a:buClr>
                <a:schemeClr val="dk1"/>
              </a:buClr>
              <a:buSzPct val="166666"/>
              <a:buFont typeface="Arial"/>
              <a:buChar char="•"/>
            </a:pPr>
            <a:endParaRPr lang="en" sz="2400" dirty="0"/>
          </a:p>
        </p:txBody>
      </p:sp>
    </p:spTree>
    <p:extLst>
      <p:ext uri="{BB962C8B-B14F-4D97-AF65-F5344CB8AC3E}">
        <p14:creationId xmlns:p14="http://schemas.microsoft.com/office/powerpoint/2010/main" val="41608113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/>
            <a:r>
              <a:rPr lang="en" dirty="0" smtClean="0"/>
              <a:t>Add Resume</a:t>
            </a:r>
            <a:endParaRPr lang="en" dirty="0"/>
          </a:p>
        </p:txBody>
      </p:sp>
      <p:graphicFrame>
        <p:nvGraphicFramePr>
          <p:cNvPr id="74" name="Shape 74"/>
          <p:cNvGraphicFramePr/>
          <p:nvPr>
            <p:extLst>
              <p:ext uri="{D42A27DB-BD31-4B8C-83A1-F6EECF244321}">
                <p14:modId xmlns:p14="http://schemas.microsoft.com/office/powerpoint/2010/main" val="4196157448"/>
              </p:ext>
            </p:extLst>
          </p:nvPr>
        </p:nvGraphicFramePr>
        <p:xfrm>
          <a:off x="323275" y="1012526"/>
          <a:ext cx="8497450" cy="5720820"/>
        </p:xfrm>
        <a:graphic>
          <a:graphicData uri="http://schemas.openxmlformats.org/drawingml/2006/table">
            <a:tbl>
              <a:tblPr>
                <a:noFill/>
                <a:tableStyleId>{C957F5FB-D6BF-43D9-8865-03A5C7299F5C}</a:tableStyleId>
              </a:tblPr>
              <a:tblGrid>
                <a:gridCol w="3020000"/>
                <a:gridCol w="5477450"/>
              </a:tblGrid>
              <a:tr h="485814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/>
                        <a:t>Use Case ID: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ECS-033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485814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Purpose: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 smtClean="0"/>
                        <a:t>Adds</a:t>
                      </a:r>
                      <a:r>
                        <a:rPr lang="en" sz="1800" baseline="0" dirty="0" smtClean="0"/>
                        <a:t> a New Resume for current User.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485814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Actor: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 dirty="0" smtClean="0"/>
                        <a:t>Member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485814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Precondition: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" sz="1800" dirty="0" smtClean="0"/>
                        <a:t>user</a:t>
                      </a:r>
                      <a:r>
                        <a:rPr lang="en" sz="1800" baseline="0" dirty="0" smtClean="0"/>
                        <a:t> is on the “My_Resume_List” view.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1243360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Trigger: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User </a:t>
                      </a:r>
                      <a:r>
                        <a:rPr lang="en" sz="1800" dirty="0" smtClean="0"/>
                        <a:t>clicks</a:t>
                      </a:r>
                      <a:r>
                        <a:rPr lang="en" sz="1800" baseline="0" dirty="0" smtClean="0"/>
                        <a:t> “Add New Resume” Button</a:t>
                      </a:r>
                      <a:endParaRPr lang="en" sz="1800" dirty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" sz="1800" dirty="0" smtClean="0"/>
                        <a:t>“Add_Resume” View is shown.</a:t>
                      </a:r>
                      <a:endParaRPr lang="en" sz="1800" dirty="0"/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User completes required fields.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User </a:t>
                      </a:r>
                      <a:r>
                        <a:rPr lang="en" sz="1800" dirty="0" smtClean="0"/>
                        <a:t>clicks </a:t>
                      </a:r>
                      <a:r>
                        <a:rPr lang="en" sz="1800" dirty="0"/>
                        <a:t>"Save" button.</a:t>
                      </a:r>
                    </a:p>
                  </a:txBody>
                  <a:tcPr marL="91425" marR="91425" marT="91425" marB="91425"/>
                </a:tc>
              </a:tr>
              <a:tr h="1243360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Postcondition: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/>
                        <a:t>The </a:t>
                      </a:r>
                      <a:r>
                        <a:rPr lang="en" sz="1800" dirty="0" smtClean="0"/>
                        <a:t>resume listing</a:t>
                      </a:r>
                      <a:r>
                        <a:rPr lang="en" sz="1800" baseline="0" dirty="0" smtClean="0"/>
                        <a:t> is added to the database</a:t>
                      </a:r>
                      <a:r>
                        <a:rPr lang="en" sz="1800" dirty="0" smtClean="0"/>
                        <a:t>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dirty="0" smtClean="0"/>
                        <a:t>The</a:t>
                      </a:r>
                      <a:r>
                        <a:rPr lang="en" sz="1800" baseline="0" dirty="0" smtClean="0"/>
                        <a:t> resume file is uploaded onto the server.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00000"/>
                        <a:buFont typeface="Arial"/>
                        <a:buAutoNum type="arabicPeriod"/>
                      </a:pPr>
                      <a:r>
                        <a:rPr lang="en" sz="1800" baseline="0" dirty="0" smtClean="0"/>
                        <a:t>The user is directed back to his “My_Resume_List” view.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  <a:tr h="485814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Alternate Courses of Action: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66666"/>
                        <a:buFont typeface="Arial"/>
                        <a:buChar char="•"/>
                      </a:pPr>
                      <a:r>
                        <a:rPr lang="en" sz="1800" dirty="0"/>
                        <a:t>User completes optional fields.</a:t>
                      </a:r>
                    </a:p>
                  </a:txBody>
                  <a:tcPr marL="91425" marR="91425" marT="91425" marB="91425"/>
                </a:tc>
              </a:tr>
              <a:tr h="710479">
                <a:tc>
                  <a:txBody>
                    <a:bodyPr/>
                    <a:lstStyle/>
                    <a:p>
                      <a:pPr lvl="0" rtl="0">
                        <a:buNone/>
                      </a:pPr>
                      <a:r>
                        <a:rPr lang="en" sz="1800"/>
                        <a:t>Exceptions: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42900" rtl="0">
                        <a:buClr>
                          <a:srgbClr val="000000"/>
                        </a:buClr>
                        <a:buSzPct val="166666"/>
                        <a:buFont typeface="Arial"/>
                        <a:buChar char="•"/>
                      </a:pPr>
                      <a:r>
                        <a:rPr lang="en" sz="1800" dirty="0"/>
                        <a:t>Server does not </a:t>
                      </a:r>
                      <a:r>
                        <a:rPr lang="en" sz="1800" dirty="0" smtClean="0"/>
                        <a:t>respond.</a:t>
                      </a:r>
                    </a:p>
                    <a:p>
                      <a:pPr marL="457200" lvl="0" indent="-342900" rtl="0">
                        <a:buClr>
                          <a:srgbClr val="000000"/>
                        </a:buClr>
                        <a:buSzPct val="166666"/>
                        <a:buFont typeface="Arial"/>
                        <a:buChar char="•"/>
                      </a:pPr>
                      <a:r>
                        <a:rPr lang="en" sz="1800" dirty="0" smtClean="0"/>
                        <a:t>User</a:t>
                      </a:r>
                      <a:r>
                        <a:rPr lang="en" sz="1800" baseline="0" dirty="0" smtClean="0"/>
                        <a:t> does not submit a resume file.</a:t>
                      </a:r>
                      <a:endParaRPr lang="en" sz="1800" dirty="0"/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03687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1312</Words>
  <Application>Microsoft Office PowerPoint</Application>
  <PresentationFormat>On-screen Show (4:3)</PresentationFormat>
  <Paragraphs>241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Introduction </vt:lpstr>
      <vt:lpstr>Current System</vt:lpstr>
      <vt:lpstr>New System</vt:lpstr>
      <vt:lpstr>Project Schedule</vt:lpstr>
      <vt:lpstr>Implemented Use Cases</vt:lpstr>
      <vt:lpstr>Registration</vt:lpstr>
      <vt:lpstr>Requirements  Registration</vt:lpstr>
      <vt:lpstr>Add Resume</vt:lpstr>
      <vt:lpstr>Requirements Adding a Resume</vt:lpstr>
      <vt:lpstr>System Decomposition</vt:lpstr>
      <vt:lpstr>System Architecture </vt:lpstr>
      <vt:lpstr>System Architecture </vt:lpstr>
      <vt:lpstr>Data Persistence</vt:lpstr>
      <vt:lpstr>Security / Privacy</vt:lpstr>
      <vt:lpstr>Class Diagram</vt:lpstr>
      <vt:lpstr>Sequence Diagram Registration</vt:lpstr>
      <vt:lpstr>Sequence Diagram Adding a Resume</vt:lpstr>
      <vt:lpstr>Test Case: Sunny Day Registration</vt:lpstr>
      <vt:lpstr>Test Case: Rainy Day Registration</vt:lpstr>
      <vt:lpstr>Test Case: Sunny Day Add Resume</vt:lpstr>
      <vt:lpstr>Test Case: Fail Case Add Resume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Shout!</dc:title>
  <cp:lastModifiedBy>fernando j diaz</cp:lastModifiedBy>
  <cp:revision>33</cp:revision>
  <dcterms:modified xsi:type="dcterms:W3CDTF">2014-04-21T23:00:04Z</dcterms:modified>
</cp:coreProperties>
</file>