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60" r:id="rId4"/>
    <p:sldId id="277" r:id="rId5"/>
    <p:sldId id="268" r:id="rId6"/>
    <p:sldId id="278" r:id="rId7"/>
    <p:sldId id="290" r:id="rId8"/>
    <p:sldId id="287" r:id="rId9"/>
    <p:sldId id="289" r:id="rId10"/>
    <p:sldId id="270" r:id="rId11"/>
    <p:sldId id="294" r:id="rId12"/>
    <p:sldId id="295" r:id="rId13"/>
    <p:sldId id="293" r:id="rId14"/>
    <p:sldId id="292" r:id="rId15"/>
    <p:sldId id="291" r:id="rId16"/>
    <p:sldId id="296" r:id="rId17"/>
    <p:sldId id="311" r:id="rId18"/>
    <p:sldId id="310" r:id="rId19"/>
    <p:sldId id="309" r:id="rId20"/>
    <p:sldId id="298" r:id="rId21"/>
    <p:sldId id="300" r:id="rId22"/>
    <p:sldId id="299" r:id="rId23"/>
    <p:sldId id="312" r:id="rId24"/>
    <p:sldId id="297" r:id="rId25"/>
    <p:sldId id="303" r:id="rId26"/>
    <p:sldId id="304" r:id="rId27"/>
    <p:sldId id="305" r:id="rId28"/>
    <p:sldId id="307" r:id="rId29"/>
    <p:sldId id="30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5" autoAdjust="0"/>
    <p:restoredTop sz="94660"/>
  </p:normalViewPr>
  <p:slideViewPr>
    <p:cSldViewPr>
      <p:cViewPr>
        <p:scale>
          <a:sx n="70" d="100"/>
          <a:sy n="70" d="100"/>
        </p:scale>
        <p:origin x="-1380" y="-18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4EBAC7-8497-4CF7-9DC4-77905AB352DD}" type="datetimeFigureOut">
              <a:rPr lang="en-US" smtClean="0"/>
              <a:t>4/21/2014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3B172E-3BB3-40C4-A2C0-D05B80498D49}" type="slidenum">
              <a:rPr lang="en-US" smtClean="0"/>
              <a:t>‹#›</a:t>
            </a:fld>
            <a:endParaRPr lang="en-US"/>
          </a:p>
        </p:txBody>
      </p:sp>
    </p:spTree>
    <p:extLst>
      <p:ext uri="{BB962C8B-B14F-4D97-AF65-F5344CB8AC3E}">
        <p14:creationId xmlns:p14="http://schemas.microsoft.com/office/powerpoint/2010/main" val="1578268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EBFB7E-E24E-46FD-AD52-30DFAFDF6420}" type="datetime1">
              <a:rPr lang="en-US" smtClean="0"/>
              <a:t>4/21/2014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585090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8E23AA-5D84-429B-BAB1-E2AF5D83A2CC}" type="datetime1">
              <a:rPr lang="en-US" smtClean="0"/>
              <a:t>4/21/2014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839508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56C150-740A-4305-B64C-6AA7763007F9}" type="datetime1">
              <a:rPr lang="en-US" smtClean="0"/>
              <a:t>4/21/2014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1051675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EBFB7E-E24E-46FD-AD52-30DFAFDF6420}" type="datetime1">
              <a:rPr lang="en-US" smtClean="0">
                <a:solidFill>
                  <a:prstClr val="black">
                    <a:tint val="75000"/>
                  </a:prstClr>
                </a:solidFill>
              </a:rPr>
              <a:pPr/>
              <a:t>4/21/2014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5841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E25F9-1A2F-4CD2-8E06-FD921201E3BD}" type="datetime1">
              <a:rPr lang="en-US" smtClean="0">
                <a:solidFill>
                  <a:prstClr val="black">
                    <a:tint val="75000"/>
                  </a:prstClr>
                </a:solidFill>
              </a:rPr>
              <a:pPr/>
              <a:t>4/21/2014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0948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478877-A839-4978-BE42-74325AC9F80F}" type="datetime1">
              <a:rPr lang="en-US" smtClean="0">
                <a:solidFill>
                  <a:prstClr val="black">
                    <a:tint val="75000"/>
                  </a:prstClr>
                </a:solidFill>
              </a:rPr>
              <a:pPr/>
              <a:t>4/21/2014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2102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3BCF7-9C1C-481F-ABA9-6797C00393D3}" type="datetime1">
              <a:rPr lang="en-US" smtClean="0">
                <a:solidFill>
                  <a:prstClr val="black">
                    <a:tint val="75000"/>
                  </a:prstClr>
                </a:solidFill>
              </a:rPr>
              <a:pPr/>
              <a:t>4/21/2014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5856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9D54D7-B4F7-4522-BABF-50BC4EF4590C}" type="datetime1">
              <a:rPr lang="en-US" smtClean="0">
                <a:solidFill>
                  <a:prstClr val="black">
                    <a:tint val="75000"/>
                  </a:prstClr>
                </a:solidFill>
              </a:rPr>
              <a:pPr/>
              <a:t>4/21/2014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3922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460E79-8AFA-4091-808C-EB316D3B7706}" type="datetime1">
              <a:rPr lang="en-US" smtClean="0">
                <a:solidFill>
                  <a:prstClr val="black">
                    <a:tint val="75000"/>
                  </a:prstClr>
                </a:solidFill>
              </a:rPr>
              <a:pPr/>
              <a:t>4/21/2014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853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07C92D-0203-4509-828F-1BB024E744CD}" type="datetime1">
              <a:rPr lang="en-US" smtClean="0">
                <a:solidFill>
                  <a:prstClr val="black">
                    <a:tint val="75000"/>
                  </a:prstClr>
                </a:solidFill>
              </a:rPr>
              <a:pPr/>
              <a:t>4/21/2014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3084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E934CE-70B7-4237-914A-B37EAE2B05D9}" type="datetime1">
              <a:rPr lang="en-US" smtClean="0">
                <a:solidFill>
                  <a:prstClr val="black">
                    <a:tint val="75000"/>
                  </a:prstClr>
                </a:solidFill>
              </a:rPr>
              <a:pPr/>
              <a:t>4/21/2014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195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E25F9-1A2F-4CD2-8E06-FD921201E3BD}" type="datetime1">
              <a:rPr lang="en-US" smtClean="0"/>
              <a:t>4/21/2014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62092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60BC3-267B-4C5D-A8EA-BF65914B7CCA}" type="datetime1">
              <a:rPr lang="en-US" smtClean="0">
                <a:solidFill>
                  <a:prstClr val="black">
                    <a:tint val="75000"/>
                  </a:prstClr>
                </a:solidFill>
              </a:rPr>
              <a:pPr/>
              <a:t>4/21/2014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63779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8E23AA-5D84-429B-BAB1-E2AF5D83A2CC}" type="datetime1">
              <a:rPr lang="en-US" smtClean="0">
                <a:solidFill>
                  <a:prstClr val="black">
                    <a:tint val="75000"/>
                  </a:prstClr>
                </a:solidFill>
              </a:rPr>
              <a:pPr/>
              <a:t>4/21/2014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10841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56C150-740A-4305-B64C-6AA7763007F9}" type="datetime1">
              <a:rPr lang="en-US" smtClean="0">
                <a:solidFill>
                  <a:prstClr val="black">
                    <a:tint val="75000"/>
                  </a:prstClr>
                </a:solidFill>
              </a:rPr>
              <a:pPr/>
              <a:t>4/21/2014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9901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478877-A839-4978-BE42-74325AC9F80F}" type="datetime1">
              <a:rPr lang="en-US" smtClean="0"/>
              <a:t>4/21/2014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645371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3BCF7-9C1C-481F-ABA9-6797C00393D3}" type="datetime1">
              <a:rPr lang="en-US" smtClean="0"/>
              <a:t>4/21/2014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1171465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9D54D7-B4F7-4522-BABF-50BC4EF4590C}" type="datetime1">
              <a:rPr lang="en-US" smtClean="0"/>
              <a:t>4/21/2014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3744849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460E79-8AFA-4091-808C-EB316D3B7706}" type="datetime1">
              <a:rPr lang="en-US" smtClean="0"/>
              <a:t>4/21/2014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498744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07C92D-0203-4509-828F-1BB024E744CD}" type="datetime1">
              <a:rPr lang="en-US" smtClean="0"/>
              <a:t>4/21/2014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4248277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E934CE-70B7-4237-914A-B37EAE2B05D9}" type="datetime1">
              <a:rPr lang="en-US" smtClean="0"/>
              <a:t>4/21/2014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497033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60BC3-267B-4C5D-A8EA-BF65914B7CCA}" type="datetime1">
              <a:rPr lang="en-US" smtClean="0"/>
              <a:t>4/21/2014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825844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1AAF8D-484A-4AD8-963F-9464759231D2}" type="datetime1">
              <a:rPr lang="en-US" smtClean="0"/>
              <a:t>4/21/2014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11338-F13A-40CC-89EC-883A3F83410E}" type="slidenum">
              <a:rPr lang="en-US" smtClean="0"/>
              <a:t>‹#›</a:t>
            </a:fld>
            <a:endParaRPr lang="en-US"/>
          </a:p>
        </p:txBody>
      </p:sp>
    </p:spTree>
    <p:extLst>
      <p:ext uri="{BB962C8B-B14F-4D97-AF65-F5344CB8AC3E}">
        <p14:creationId xmlns:p14="http://schemas.microsoft.com/office/powerpoint/2010/main" val="297987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1AAF8D-484A-4AD8-963F-9464759231D2}" type="datetime1">
              <a:rPr lang="en-US" smtClean="0">
                <a:solidFill>
                  <a:prstClr val="black">
                    <a:tint val="75000"/>
                  </a:prstClr>
                </a:solidFill>
              </a:rPr>
              <a:pPr/>
              <a:t>4/21/2014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11338-F13A-40CC-89EC-883A3F834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64266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4495800"/>
            <a:ext cx="7467600" cy="1752600"/>
          </a:xfrm>
        </p:spPr>
        <p:txBody>
          <a:bodyPr>
            <a:normAutofit fontScale="92500"/>
          </a:bodyPr>
          <a:lstStyle/>
          <a:p>
            <a:r>
              <a:rPr lang="en-US" dirty="0" smtClean="0"/>
              <a:t>CIS 4911 Senior Project</a:t>
            </a:r>
          </a:p>
          <a:p>
            <a:r>
              <a:rPr lang="en-US" dirty="0" smtClean="0"/>
              <a:t>School of Computing and Information Sciences</a:t>
            </a:r>
          </a:p>
          <a:p>
            <a:r>
              <a:rPr lang="en-US" dirty="0" smtClean="0"/>
              <a:t>Florida International University</a:t>
            </a: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6911338-F13A-40CC-89EC-883A3F83410E}" type="slidenum">
              <a:rPr lang="en-US" smtClean="0"/>
              <a:t>1</a:t>
            </a:fld>
            <a:endParaRPr lang="en-US" dirty="0"/>
          </a:p>
        </p:txBody>
      </p:sp>
      <p:sp>
        <p:nvSpPr>
          <p:cNvPr id="6" name="Title 5"/>
          <p:cNvSpPr>
            <a:spLocks noGrp="1"/>
          </p:cNvSpPr>
          <p:nvPr>
            <p:ph type="ctrTitle"/>
          </p:nvPr>
        </p:nvSpPr>
        <p:spPr>
          <a:xfrm>
            <a:off x="762000" y="762000"/>
            <a:ext cx="7772400" cy="1470025"/>
          </a:xfrm>
        </p:spPr>
        <p:txBody>
          <a:bodyPr/>
          <a:lstStyle/>
          <a:p>
            <a:r>
              <a:rPr lang="en-US" dirty="0" smtClean="0"/>
              <a:t>Distributed </a:t>
            </a:r>
            <a:r>
              <a:rPr lang="en-US" dirty="0" err="1" smtClean="0"/>
              <a:t>Logfile</a:t>
            </a:r>
            <a:r>
              <a:rPr lang="en-US" dirty="0" smtClean="0"/>
              <a:t> Analysis</a:t>
            </a:r>
            <a:endParaRPr lang="en-US" dirty="0"/>
          </a:p>
        </p:txBody>
      </p:sp>
      <p:sp>
        <p:nvSpPr>
          <p:cNvPr id="7" name="TextBox 6"/>
          <p:cNvSpPr txBox="1"/>
          <p:nvPr/>
        </p:nvSpPr>
        <p:spPr>
          <a:xfrm>
            <a:off x="1676400" y="2362200"/>
            <a:ext cx="2514600" cy="1938992"/>
          </a:xfrm>
          <a:prstGeom prst="rect">
            <a:avLst/>
          </a:prstGeom>
          <a:noFill/>
        </p:spPr>
        <p:txBody>
          <a:bodyPr wrap="square" rtlCol="0">
            <a:spAutoFit/>
          </a:bodyPr>
          <a:lstStyle/>
          <a:p>
            <a:r>
              <a:rPr lang="en-US" sz="2400" dirty="0" smtClean="0"/>
              <a:t>Michael D. Salerno</a:t>
            </a:r>
          </a:p>
          <a:p>
            <a:r>
              <a:rPr lang="en-US" sz="2400" dirty="0" smtClean="0"/>
              <a:t>Ernesto </a:t>
            </a:r>
            <a:r>
              <a:rPr lang="en-US" sz="2400" dirty="0" err="1" smtClean="0"/>
              <a:t>Surribas</a:t>
            </a:r>
            <a:endParaRPr lang="en-US" sz="2400" dirty="0" smtClean="0"/>
          </a:p>
          <a:p>
            <a:r>
              <a:rPr lang="en-US" sz="2400" dirty="0" smtClean="0"/>
              <a:t>Emmanuel </a:t>
            </a:r>
            <a:r>
              <a:rPr lang="en-US" sz="2400" dirty="0" err="1" smtClean="0"/>
              <a:t>Infante</a:t>
            </a:r>
            <a:endParaRPr lang="en-US" sz="2400" dirty="0" smtClean="0"/>
          </a:p>
          <a:p>
            <a:endParaRPr lang="en-US" sz="2400" dirty="0" smtClean="0"/>
          </a:p>
          <a:p>
            <a:endParaRPr lang="en-US" sz="2400" dirty="0"/>
          </a:p>
        </p:txBody>
      </p:sp>
      <p:sp>
        <p:nvSpPr>
          <p:cNvPr id="10" name="TextBox 9"/>
          <p:cNvSpPr txBox="1"/>
          <p:nvPr/>
        </p:nvSpPr>
        <p:spPr>
          <a:xfrm>
            <a:off x="4800600" y="2362200"/>
            <a:ext cx="3048000" cy="1569660"/>
          </a:xfrm>
          <a:prstGeom prst="rect">
            <a:avLst/>
          </a:prstGeom>
          <a:noFill/>
        </p:spPr>
        <p:txBody>
          <a:bodyPr wrap="square" rtlCol="0">
            <a:spAutoFit/>
          </a:bodyPr>
          <a:lstStyle/>
          <a:p>
            <a:r>
              <a:rPr lang="en-US" sz="2400" dirty="0" smtClean="0"/>
              <a:t>Statistical Computing</a:t>
            </a:r>
          </a:p>
          <a:p>
            <a:r>
              <a:rPr lang="en-US" sz="2400" dirty="0" smtClean="0"/>
              <a:t>Data Processing</a:t>
            </a:r>
          </a:p>
          <a:p>
            <a:r>
              <a:rPr lang="en-US" sz="2400" dirty="0" smtClean="0"/>
              <a:t>User Interface</a:t>
            </a:r>
          </a:p>
          <a:p>
            <a:endParaRPr lang="en-US" sz="2400" dirty="0"/>
          </a:p>
        </p:txBody>
      </p:sp>
      <p:sp>
        <p:nvSpPr>
          <p:cNvPr id="8" name="TextBox 7"/>
          <p:cNvSpPr txBox="1"/>
          <p:nvPr/>
        </p:nvSpPr>
        <p:spPr>
          <a:xfrm>
            <a:off x="3086100" y="4126261"/>
            <a:ext cx="3009900" cy="461665"/>
          </a:xfrm>
          <a:prstGeom prst="rect">
            <a:avLst/>
          </a:prstGeom>
          <a:noFill/>
        </p:spPr>
        <p:txBody>
          <a:bodyPr wrap="square" rtlCol="0">
            <a:spAutoFit/>
          </a:bodyPr>
          <a:lstStyle/>
          <a:p>
            <a:r>
              <a:rPr lang="en-US" sz="2400" dirty="0" smtClean="0"/>
              <a:t>Mentor: Joel </a:t>
            </a:r>
            <a:r>
              <a:rPr lang="en-US" sz="2400" dirty="0" err="1" smtClean="0"/>
              <a:t>Zysman</a:t>
            </a:r>
            <a:endParaRPr lang="en-US" sz="2400" dirty="0"/>
          </a:p>
        </p:txBody>
      </p:sp>
    </p:spTree>
    <p:extLst>
      <p:ext uri="{BB962C8B-B14F-4D97-AF65-F5344CB8AC3E}">
        <p14:creationId xmlns:p14="http://schemas.microsoft.com/office/powerpoint/2010/main" val="29926704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10</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Detailed Class Diagram</a:t>
            </a:r>
            <a:endParaRPr lang="en-US" dirty="0"/>
          </a:p>
        </p:txBody>
      </p:sp>
      <p:pic>
        <p:nvPicPr>
          <p:cNvPr id="10" name="Picture 9" descr="fullclassdia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524000"/>
            <a:ext cx="8001000" cy="4724807"/>
          </a:xfrm>
          <a:prstGeom prst="rect">
            <a:avLst/>
          </a:prstGeom>
        </p:spPr>
      </p:pic>
    </p:spTree>
    <p:extLst>
      <p:ext uri="{BB962C8B-B14F-4D97-AF65-F5344CB8AC3E}">
        <p14:creationId xmlns:p14="http://schemas.microsoft.com/office/powerpoint/2010/main" val="415250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11</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User Interface Class Diagram</a:t>
            </a:r>
            <a:endParaRPr lang="en-US" dirty="0"/>
          </a:p>
        </p:txBody>
      </p:sp>
      <p:pic>
        <p:nvPicPr>
          <p:cNvPr id="2" name="Picture 1" descr="classdiag-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752600"/>
            <a:ext cx="7756752" cy="3962400"/>
          </a:xfrm>
          <a:prstGeom prst="rect">
            <a:avLst/>
          </a:prstGeom>
        </p:spPr>
      </p:pic>
    </p:spTree>
    <p:extLst>
      <p:ext uri="{BB962C8B-B14F-4D97-AF65-F5344CB8AC3E}">
        <p14:creationId xmlns:p14="http://schemas.microsoft.com/office/powerpoint/2010/main" val="5976561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12</a:t>
            </a:fld>
            <a:endParaRPr lang="en-US">
              <a:solidFill>
                <a:prstClr val="black">
                  <a:tint val="75000"/>
                </a:prstClr>
              </a:solidFill>
            </a:endParaRPr>
          </a:p>
        </p:txBody>
      </p:sp>
      <p:sp>
        <p:nvSpPr>
          <p:cNvPr id="8" name="Title 1"/>
          <p:cNvSpPr txBox="1">
            <a:spLocks/>
          </p:cNvSpPr>
          <p:nvPr/>
        </p:nvSpPr>
        <p:spPr>
          <a:xfrm>
            <a:off x="1752600" y="914400"/>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Data Processing Class Diagram</a:t>
            </a:r>
            <a:endParaRPr lang="en-US" dirty="0"/>
          </a:p>
        </p:txBody>
      </p:sp>
      <p:pic>
        <p:nvPicPr>
          <p:cNvPr id="7" name="Picture 2" descr="C:\Users\admin\Desktop\Detailed Class Diagrams_ernesto_zoo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371600"/>
            <a:ext cx="6629400" cy="4953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7623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13</a:t>
            </a:fld>
            <a:endParaRPr lang="en-US">
              <a:solidFill>
                <a:prstClr val="black">
                  <a:tint val="75000"/>
                </a:prstClr>
              </a:solidFill>
            </a:endParaRPr>
          </a:p>
        </p:txBody>
      </p:sp>
      <p:sp>
        <p:nvSpPr>
          <p:cNvPr id="8" name="Title 1"/>
          <p:cNvSpPr txBox="1">
            <a:spLocks/>
          </p:cNvSpPr>
          <p:nvPr/>
        </p:nvSpPr>
        <p:spPr>
          <a:xfrm>
            <a:off x="1676400" y="990600"/>
            <a:ext cx="58673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Statistical Module Class Diagram</a:t>
            </a:r>
            <a:endParaRPr lang="en-US" dirty="0"/>
          </a:p>
        </p:txBody>
      </p:sp>
      <p:pic>
        <p:nvPicPr>
          <p:cNvPr id="7" name="Picture 6" descr="Detailed Class Diagrams_michael_zoo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1447800"/>
            <a:ext cx="4953000" cy="4953000"/>
          </a:xfrm>
          <a:prstGeom prst="rect">
            <a:avLst/>
          </a:prstGeom>
        </p:spPr>
      </p:pic>
    </p:spTree>
    <p:extLst>
      <p:ext uri="{BB962C8B-B14F-4D97-AF65-F5344CB8AC3E}">
        <p14:creationId xmlns:p14="http://schemas.microsoft.com/office/powerpoint/2010/main" val="22562691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14</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Deployment Diagram</a:t>
            </a:r>
            <a:endParaRPr lang="en-US" dirty="0"/>
          </a:p>
        </p:txBody>
      </p:sp>
      <p:pic>
        <p:nvPicPr>
          <p:cNvPr id="7" name="Picture 6" descr="\\buffalo.cs.fiu.edu\homes\Downloads\Deployment Diagram (2).JPG"/>
          <p:cNvPicPr/>
          <p:nvPr/>
        </p:nvPicPr>
        <p:blipFill>
          <a:blip r:embed="rId4">
            <a:extLst>
              <a:ext uri="{28A0092B-C50C-407E-A947-70E740481C1C}">
                <a14:useLocalDpi xmlns:a14="http://schemas.microsoft.com/office/drawing/2010/main" val="0"/>
              </a:ext>
            </a:extLst>
          </a:blip>
          <a:srcRect/>
          <a:stretch>
            <a:fillRect/>
          </a:stretch>
        </p:blipFill>
        <p:spPr bwMode="auto">
          <a:xfrm>
            <a:off x="990600" y="1676400"/>
            <a:ext cx="7239000" cy="4191000"/>
          </a:xfrm>
          <a:prstGeom prst="rect">
            <a:avLst/>
          </a:prstGeom>
          <a:noFill/>
          <a:ln>
            <a:noFill/>
          </a:ln>
        </p:spPr>
      </p:pic>
    </p:spTree>
    <p:extLst>
      <p:ext uri="{BB962C8B-B14F-4D97-AF65-F5344CB8AC3E}">
        <p14:creationId xmlns:p14="http://schemas.microsoft.com/office/powerpoint/2010/main" val="26152091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15</a:t>
            </a:fld>
            <a:endParaRPr lang="en-US">
              <a:solidFill>
                <a:prstClr val="black">
                  <a:tint val="75000"/>
                </a:prstClr>
              </a:solidFill>
            </a:endParaRPr>
          </a:p>
        </p:txBody>
      </p:sp>
      <p:sp>
        <p:nvSpPr>
          <p:cNvPr id="8" name="Title 1"/>
          <p:cNvSpPr txBox="1">
            <a:spLocks/>
          </p:cNvSpPr>
          <p:nvPr/>
        </p:nvSpPr>
        <p:spPr>
          <a:xfrm>
            <a:off x="1752600" y="1055426"/>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User Interface Implementation</a:t>
            </a:r>
            <a:endParaRPr lang="en-US" dirty="0"/>
          </a:p>
        </p:txBody>
      </p:sp>
      <p:sp>
        <p:nvSpPr>
          <p:cNvPr id="2" name="Rectangle 1"/>
          <p:cNvSpPr/>
          <p:nvPr/>
        </p:nvSpPr>
        <p:spPr>
          <a:xfrm>
            <a:off x="609600" y="1981200"/>
            <a:ext cx="8001000" cy="3416320"/>
          </a:xfrm>
          <a:prstGeom prst="rect">
            <a:avLst/>
          </a:prstGeom>
        </p:spPr>
        <p:txBody>
          <a:bodyPr wrap="square">
            <a:spAutoFit/>
          </a:bodyPr>
          <a:lstStyle/>
          <a:p>
            <a:pPr marL="342900" indent="-342900">
              <a:buFont typeface="Arial"/>
              <a:buChar char="•"/>
            </a:pPr>
            <a:r>
              <a:rPr lang="en-US" sz="2400" dirty="0" smtClean="0"/>
              <a:t>HTML and CSS to model mockups</a:t>
            </a:r>
          </a:p>
          <a:p>
            <a:pPr marL="342900" indent="-342900">
              <a:buFont typeface="Arial"/>
              <a:buChar char="•"/>
            </a:pPr>
            <a:r>
              <a:rPr lang="en-US" sz="2400" dirty="0" err="1" smtClean="0"/>
              <a:t>Highcharts</a:t>
            </a:r>
            <a:r>
              <a:rPr lang="en-US" sz="2400" dirty="0" smtClean="0"/>
              <a:t> skeleton charts used for data visualization</a:t>
            </a:r>
          </a:p>
          <a:p>
            <a:pPr marL="342900" indent="-342900">
              <a:buFont typeface="Arial"/>
              <a:buChar char="•"/>
            </a:pPr>
            <a:r>
              <a:rPr lang="en-US" sz="2400" dirty="0" smtClean="0"/>
              <a:t>Implemented an </a:t>
            </a:r>
            <a:r>
              <a:rPr lang="en-US" sz="2400" dirty="0"/>
              <a:t>A</a:t>
            </a:r>
            <a:r>
              <a:rPr lang="en-US" sz="2400" dirty="0" smtClean="0"/>
              <a:t>jax call for requesting reports </a:t>
            </a:r>
          </a:p>
          <a:p>
            <a:pPr marL="342900" indent="-342900">
              <a:buFont typeface="Arial"/>
              <a:buChar char="•"/>
            </a:pPr>
            <a:r>
              <a:rPr lang="en-US" sz="2400" dirty="0" smtClean="0"/>
              <a:t>PHP function collects the report, normalizes the data, and sends it back to the client</a:t>
            </a:r>
          </a:p>
          <a:p>
            <a:pPr marL="342900" indent="-342900">
              <a:buFont typeface="Arial"/>
              <a:buChar char="•"/>
            </a:pPr>
            <a:r>
              <a:rPr lang="en-US" sz="2400" dirty="0" err="1" smtClean="0"/>
              <a:t>Javascript</a:t>
            </a:r>
            <a:r>
              <a:rPr lang="en-US" sz="2400" dirty="0" smtClean="0"/>
              <a:t> function performs client-side data parsing and displays chart on browser.</a:t>
            </a:r>
          </a:p>
          <a:p>
            <a:pPr marL="342900" indent="-342900">
              <a:buFont typeface="Arial"/>
              <a:buChar char="•"/>
            </a:pPr>
            <a:r>
              <a:rPr lang="en-US" sz="2400" dirty="0" smtClean="0"/>
              <a:t>The report and summary is displayed on the Tabular Data Reports Window</a:t>
            </a:r>
            <a:endParaRPr lang="en-US" sz="2400" dirty="0"/>
          </a:p>
        </p:txBody>
      </p:sp>
    </p:spTree>
    <p:extLst>
      <p:ext uri="{BB962C8B-B14F-4D97-AF65-F5344CB8AC3E}">
        <p14:creationId xmlns:p14="http://schemas.microsoft.com/office/powerpoint/2010/main" val="4210580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16</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Generate Chart Function: </a:t>
            </a:r>
          </a:p>
          <a:p>
            <a:r>
              <a:rPr lang="en-US" sz="13300" b="1" dirty="0" smtClean="0"/>
              <a:t>Top 10 Quota Users</a:t>
            </a:r>
            <a:endParaRPr lang="en-US" dirty="0"/>
          </a:p>
        </p:txBody>
      </p:sp>
      <p:pic>
        <p:nvPicPr>
          <p:cNvPr id="9" name="Picture 8" descr="codesnippe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1" y="1752600"/>
            <a:ext cx="7239000" cy="4533622"/>
          </a:xfrm>
          <a:prstGeom prst="rect">
            <a:avLst/>
          </a:prstGeom>
        </p:spPr>
      </p:pic>
    </p:spTree>
    <p:extLst>
      <p:ext uri="{BB962C8B-B14F-4D97-AF65-F5344CB8AC3E}">
        <p14:creationId xmlns:p14="http://schemas.microsoft.com/office/powerpoint/2010/main" val="1302330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17</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Example Bar Chart:</a:t>
            </a:r>
          </a:p>
          <a:p>
            <a:r>
              <a:rPr lang="en-US" sz="13300" b="1" dirty="0" smtClean="0"/>
              <a:t>Top 10 Quota Users</a:t>
            </a:r>
            <a:endParaRPr lang="en-US" dirty="0"/>
          </a:p>
        </p:txBody>
      </p:sp>
      <p:pic>
        <p:nvPicPr>
          <p:cNvPr id="4" name="Picture 3" descr="topte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828800"/>
            <a:ext cx="8044873" cy="4038600"/>
          </a:xfrm>
          <a:prstGeom prst="rect">
            <a:avLst/>
          </a:prstGeom>
        </p:spPr>
      </p:pic>
    </p:spTree>
    <p:extLst>
      <p:ext uri="{BB962C8B-B14F-4D97-AF65-F5344CB8AC3E}">
        <p14:creationId xmlns:p14="http://schemas.microsoft.com/office/powerpoint/2010/main" val="951674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18</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Example Line Chart:</a:t>
            </a:r>
          </a:p>
          <a:p>
            <a:r>
              <a:rPr lang="en-US" sz="13300" b="1" dirty="0" smtClean="0"/>
              <a:t>Quota Usage by User</a:t>
            </a:r>
            <a:endParaRPr lang="en-US" dirty="0"/>
          </a:p>
        </p:txBody>
      </p:sp>
      <p:pic>
        <p:nvPicPr>
          <p:cNvPr id="4" name="Picture 3" descr="filtere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1905000"/>
            <a:ext cx="8382000" cy="4173600"/>
          </a:xfrm>
          <a:prstGeom prst="rect">
            <a:avLst/>
          </a:prstGeom>
        </p:spPr>
      </p:pic>
    </p:spTree>
    <p:extLst>
      <p:ext uri="{BB962C8B-B14F-4D97-AF65-F5344CB8AC3E}">
        <p14:creationId xmlns:p14="http://schemas.microsoft.com/office/powerpoint/2010/main" val="804430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19</a:t>
            </a:fld>
            <a:endParaRPr lang="en-US">
              <a:solidFill>
                <a:prstClr val="black">
                  <a:tint val="75000"/>
                </a:prstClr>
              </a:solidFill>
            </a:endParaRPr>
          </a:p>
        </p:txBody>
      </p:sp>
      <p:sp>
        <p:nvSpPr>
          <p:cNvPr id="8" name="Title 1"/>
          <p:cNvSpPr txBox="1">
            <a:spLocks/>
          </p:cNvSpPr>
          <p:nvPr/>
        </p:nvSpPr>
        <p:spPr>
          <a:xfrm>
            <a:off x="838200" y="990600"/>
            <a:ext cx="7315200"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Data processing Module Implementation</a:t>
            </a:r>
            <a:endParaRPr lang="en-US" dirty="0"/>
          </a:p>
        </p:txBody>
      </p:sp>
      <p:sp>
        <p:nvSpPr>
          <p:cNvPr id="2" name="Rectangle 1"/>
          <p:cNvSpPr/>
          <p:nvPr/>
        </p:nvSpPr>
        <p:spPr>
          <a:xfrm>
            <a:off x="535675" y="1905000"/>
            <a:ext cx="8153400" cy="3416320"/>
          </a:xfrm>
          <a:prstGeom prst="rect">
            <a:avLst/>
          </a:prstGeom>
        </p:spPr>
        <p:txBody>
          <a:bodyPr wrap="square">
            <a:spAutoFit/>
          </a:bodyPr>
          <a:lstStyle/>
          <a:p>
            <a:pPr marL="342900" indent="-342900">
              <a:buFont typeface="Arial"/>
              <a:buChar char="•"/>
            </a:pPr>
            <a:r>
              <a:rPr lang="en-US" sz="2400" dirty="0" smtClean="0"/>
              <a:t>Implemented using the Hadoop MapReduce framework.</a:t>
            </a:r>
          </a:p>
          <a:p>
            <a:pPr marL="342900" indent="-342900">
              <a:buFont typeface="Arial"/>
              <a:buChar char="•"/>
            </a:pPr>
            <a:r>
              <a:rPr lang="en-US" sz="2400" dirty="0" smtClean="0"/>
              <a:t>Tasks are run in parallel, guaranteeing highly scalable processing</a:t>
            </a:r>
          </a:p>
          <a:p>
            <a:pPr marL="342900" indent="-342900">
              <a:buFont typeface="Arial"/>
              <a:buChar char="•"/>
            </a:pPr>
            <a:r>
              <a:rPr lang="en-US" sz="2400" dirty="0" smtClean="0"/>
              <a:t>Functionality divided into two main steps: map and reduce.</a:t>
            </a:r>
          </a:p>
          <a:p>
            <a:pPr marL="342900" indent="-342900">
              <a:buFont typeface="Arial"/>
              <a:buChar char="•"/>
            </a:pPr>
            <a:r>
              <a:rPr lang="en-US" sz="2400" dirty="0" smtClean="0"/>
              <a:t>Map performs extraction, filtering, and sorting.</a:t>
            </a:r>
          </a:p>
          <a:p>
            <a:pPr marL="342900" indent="-342900">
              <a:buFont typeface="Arial"/>
              <a:buChar char="•"/>
            </a:pPr>
            <a:r>
              <a:rPr lang="en-US" sz="2400" dirty="0" smtClean="0"/>
              <a:t>Reduce performs a summary operation.</a:t>
            </a:r>
          </a:p>
          <a:p>
            <a:pPr marL="342900" indent="-342900">
              <a:buFont typeface="Arial"/>
              <a:buChar char="•"/>
            </a:pPr>
            <a:r>
              <a:rPr lang="en-US" sz="2400" dirty="0" smtClean="0"/>
              <a:t>Each MapReduce job adjusts its map and reduce functions according to the task at hand</a:t>
            </a:r>
          </a:p>
          <a:p>
            <a:pPr marL="342900" indent="-342900">
              <a:buFont typeface="Arial"/>
              <a:buChar char="•"/>
            </a:pPr>
            <a:r>
              <a:rPr lang="en-US" sz="2400" dirty="0" smtClean="0"/>
              <a:t>Suitable for summarization and filtering design patterns</a:t>
            </a:r>
          </a:p>
        </p:txBody>
      </p:sp>
    </p:spTree>
    <p:extLst>
      <p:ext uri="{BB962C8B-B14F-4D97-AF65-F5344CB8AC3E}">
        <p14:creationId xmlns:p14="http://schemas.microsoft.com/office/powerpoint/2010/main" val="2655439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2</a:t>
            </a:fld>
            <a:endParaRPr lang="en-US"/>
          </a:p>
        </p:txBody>
      </p:sp>
      <p:sp>
        <p:nvSpPr>
          <p:cNvPr id="8" name="Title 1"/>
          <p:cNvSpPr txBox="1">
            <a:spLocks/>
          </p:cNvSpPr>
          <p:nvPr/>
        </p:nvSpPr>
        <p:spPr>
          <a:xfrm>
            <a:off x="1985749" y="990600"/>
            <a:ext cx="4941455"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Problem</a:t>
            </a:r>
            <a:r>
              <a:rPr lang="en-US" dirty="0" smtClean="0"/>
              <a:t/>
            </a:r>
            <a:br>
              <a:rPr lang="en-US" dirty="0" smtClean="0"/>
            </a:br>
            <a:endParaRPr lang="en-US" dirty="0"/>
          </a:p>
        </p:txBody>
      </p:sp>
      <p:sp>
        <p:nvSpPr>
          <p:cNvPr id="2" name="TextBox 1"/>
          <p:cNvSpPr txBox="1"/>
          <p:nvPr/>
        </p:nvSpPr>
        <p:spPr>
          <a:xfrm>
            <a:off x="838200" y="1828800"/>
            <a:ext cx="7467600" cy="369332"/>
          </a:xfrm>
          <a:prstGeom prst="rect">
            <a:avLst/>
          </a:prstGeom>
          <a:noFill/>
        </p:spPr>
        <p:txBody>
          <a:bodyPr wrap="square" rtlCol="0">
            <a:spAutoFit/>
          </a:bodyPr>
          <a:lstStyle/>
          <a:p>
            <a:endParaRPr lang="en-US" dirty="0"/>
          </a:p>
        </p:txBody>
      </p:sp>
      <p:sp>
        <p:nvSpPr>
          <p:cNvPr id="4" name="Rectangle 3"/>
          <p:cNvSpPr/>
          <p:nvPr/>
        </p:nvSpPr>
        <p:spPr>
          <a:xfrm>
            <a:off x="457200" y="1600200"/>
            <a:ext cx="7848600" cy="4154983"/>
          </a:xfrm>
          <a:prstGeom prst="rect">
            <a:avLst/>
          </a:prstGeom>
        </p:spPr>
        <p:txBody>
          <a:bodyPr wrap="square">
            <a:spAutoFit/>
          </a:bodyPr>
          <a:lstStyle/>
          <a:p>
            <a:pPr algn="just"/>
            <a:r>
              <a:rPr lang="en-US" sz="2400" dirty="0"/>
              <a:t>The Pegasus computing cluster at University of Miami's Center for Computational Science is an IBM </a:t>
            </a:r>
            <a:r>
              <a:rPr lang="en-US" sz="2400" dirty="0" err="1"/>
              <a:t>BladeCenter</a:t>
            </a:r>
            <a:r>
              <a:rPr lang="en-US" sz="2400" dirty="0"/>
              <a:t> cluster with an aggregate 5,040 cores and 7.3 TB of memory.  It is a valuable resource for performing compute-intensive simulations and data analysis </a:t>
            </a:r>
            <a:r>
              <a:rPr lang="en-US" sz="2400" dirty="0" smtClean="0"/>
              <a:t>tasks. </a:t>
            </a:r>
          </a:p>
          <a:p>
            <a:pPr algn="just"/>
            <a:endParaRPr lang="en-US" sz="2400" dirty="0"/>
          </a:p>
          <a:p>
            <a:pPr algn="just"/>
            <a:r>
              <a:rPr lang="en-US" sz="2400" dirty="0"/>
              <a:t>HPC staff and administration would like to utilize statistical analyses of Pegasus log files in order to identify usage trends that will be used to make decisions regarding capacity planning, the data storage architecture, the system architecture, and code optimization. </a:t>
            </a:r>
          </a:p>
        </p:txBody>
      </p:sp>
    </p:spTree>
    <p:extLst>
      <p:ext uri="{BB962C8B-B14F-4D97-AF65-F5344CB8AC3E}">
        <p14:creationId xmlns:p14="http://schemas.microsoft.com/office/powerpoint/2010/main" val="25958037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20</a:t>
            </a:fld>
            <a:endParaRPr lang="en-US">
              <a:solidFill>
                <a:prstClr val="black">
                  <a:tint val="75000"/>
                </a:prstClr>
              </a:solidFill>
            </a:endParaRPr>
          </a:p>
        </p:txBody>
      </p:sp>
      <p:sp>
        <p:nvSpPr>
          <p:cNvPr id="8" name="Title 1"/>
          <p:cNvSpPr txBox="1">
            <a:spLocks/>
          </p:cNvSpPr>
          <p:nvPr/>
        </p:nvSpPr>
        <p:spPr>
          <a:xfrm>
            <a:off x="838200" y="880521"/>
            <a:ext cx="7315200"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Search User Statistics Mapper</a:t>
            </a:r>
            <a:endParaRPr lang="en-US"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01" y="1413920"/>
            <a:ext cx="8815386" cy="5439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48539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21</a:t>
            </a:fld>
            <a:endParaRPr lang="en-US">
              <a:solidFill>
                <a:prstClr val="black">
                  <a:tint val="75000"/>
                </a:prstClr>
              </a:solidFill>
            </a:endParaRPr>
          </a:p>
        </p:txBody>
      </p:sp>
      <p:sp>
        <p:nvSpPr>
          <p:cNvPr id="8" name="Title 1"/>
          <p:cNvSpPr txBox="1">
            <a:spLocks/>
          </p:cNvSpPr>
          <p:nvPr/>
        </p:nvSpPr>
        <p:spPr>
          <a:xfrm>
            <a:off x="838200" y="990600"/>
            <a:ext cx="7315200"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Search User Statistics Reducer</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088" y="2590800"/>
            <a:ext cx="8305800"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20390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22</a:t>
            </a:fld>
            <a:endParaRPr lang="en-US">
              <a:solidFill>
                <a:prstClr val="black">
                  <a:tint val="75000"/>
                </a:prstClr>
              </a:solidFill>
            </a:endParaRPr>
          </a:p>
        </p:txBody>
      </p:sp>
      <p:sp>
        <p:nvSpPr>
          <p:cNvPr id="8" name="Title 1"/>
          <p:cNvSpPr txBox="1">
            <a:spLocks/>
          </p:cNvSpPr>
          <p:nvPr/>
        </p:nvSpPr>
        <p:spPr>
          <a:xfrm>
            <a:off x="838200" y="990600"/>
            <a:ext cx="7315200"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Output File</a:t>
            </a:r>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676400"/>
            <a:ext cx="7467599" cy="4177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1792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23</a:t>
            </a:fld>
            <a:endParaRPr lang="en-US">
              <a:solidFill>
                <a:prstClr val="black">
                  <a:tint val="75000"/>
                </a:prstClr>
              </a:solidFill>
            </a:endParaRPr>
          </a:p>
        </p:txBody>
      </p:sp>
      <p:sp>
        <p:nvSpPr>
          <p:cNvPr id="8" name="Title 1"/>
          <p:cNvSpPr txBox="1">
            <a:spLocks/>
          </p:cNvSpPr>
          <p:nvPr/>
        </p:nvSpPr>
        <p:spPr>
          <a:xfrm>
            <a:off x="1447800" y="998561"/>
            <a:ext cx="6324600"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Statistical Module Implementation</a:t>
            </a:r>
            <a:endParaRPr lang="en-US" dirty="0"/>
          </a:p>
        </p:txBody>
      </p:sp>
      <p:sp>
        <p:nvSpPr>
          <p:cNvPr id="2" name="Rectangle 1"/>
          <p:cNvSpPr/>
          <p:nvPr/>
        </p:nvSpPr>
        <p:spPr>
          <a:xfrm>
            <a:off x="685800" y="1905000"/>
            <a:ext cx="7924800" cy="3416320"/>
          </a:xfrm>
          <a:prstGeom prst="rect">
            <a:avLst/>
          </a:prstGeom>
        </p:spPr>
        <p:txBody>
          <a:bodyPr wrap="square">
            <a:spAutoFit/>
          </a:bodyPr>
          <a:lstStyle/>
          <a:p>
            <a:pPr marL="342900" indent="-342900">
              <a:buFont typeface="Arial"/>
              <a:buChar char="•"/>
            </a:pPr>
            <a:r>
              <a:rPr lang="en-US" sz="2400" dirty="0" smtClean="0"/>
              <a:t>Implemented using the R Programming Language</a:t>
            </a:r>
          </a:p>
          <a:p>
            <a:pPr marL="342900" indent="-342900">
              <a:buFont typeface="Arial"/>
              <a:buChar char="•"/>
            </a:pPr>
            <a:r>
              <a:rPr lang="en-US" sz="2400" dirty="0" smtClean="0"/>
              <a:t>Functionality divided into two primary categories: general and user-specific</a:t>
            </a:r>
          </a:p>
          <a:p>
            <a:pPr marL="342900" indent="-342900">
              <a:buFont typeface="Arial"/>
              <a:buChar char="•"/>
            </a:pPr>
            <a:r>
              <a:rPr lang="en-US" sz="2400" dirty="0" smtClean="0"/>
              <a:t>Utilizes functional programming concepts </a:t>
            </a:r>
          </a:p>
          <a:p>
            <a:pPr marL="342900" indent="-342900">
              <a:buFont typeface="Arial"/>
              <a:buChar char="•"/>
            </a:pPr>
            <a:r>
              <a:rPr lang="en-US" sz="2400" dirty="0" smtClean="0"/>
              <a:t>Implements a strategic design pattern</a:t>
            </a:r>
          </a:p>
          <a:p>
            <a:pPr marL="800100" lvl="1" indent="-342900">
              <a:buFont typeface="Arial"/>
              <a:buChar char="•"/>
            </a:pPr>
            <a:r>
              <a:rPr lang="en-US" sz="2400" dirty="0" smtClean="0"/>
              <a:t>A driver decides on the appropriate function calls</a:t>
            </a:r>
          </a:p>
          <a:p>
            <a:pPr marL="800100" lvl="1" indent="-342900">
              <a:buFont typeface="Arial"/>
              <a:buChar char="•"/>
            </a:pPr>
            <a:r>
              <a:rPr lang="en-US" sz="2400" dirty="0" smtClean="0"/>
              <a:t>Common functionality abstracted into a separate function</a:t>
            </a:r>
            <a:endParaRPr lang="en-US" sz="2400" dirty="0"/>
          </a:p>
          <a:p>
            <a:pPr marL="800100" lvl="1" indent="-342900">
              <a:buFont typeface="Arial"/>
              <a:buChar char="•"/>
            </a:pPr>
            <a:r>
              <a:rPr lang="en-US" sz="2400" dirty="0" smtClean="0"/>
              <a:t>Makes adding new functionality very simple</a:t>
            </a:r>
            <a:endParaRPr lang="en-US" sz="2400" dirty="0"/>
          </a:p>
        </p:txBody>
      </p:sp>
    </p:spTree>
    <p:extLst>
      <p:ext uri="{BB962C8B-B14F-4D97-AF65-F5344CB8AC3E}">
        <p14:creationId xmlns:p14="http://schemas.microsoft.com/office/powerpoint/2010/main" val="8844587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24</a:t>
            </a:fld>
            <a:endParaRPr lang="en-US">
              <a:solidFill>
                <a:prstClr val="black">
                  <a:tint val="75000"/>
                </a:prstClr>
              </a:solidFill>
            </a:endParaRPr>
          </a:p>
        </p:txBody>
      </p:sp>
      <p:sp>
        <p:nvSpPr>
          <p:cNvPr id="12" name="Title 1"/>
          <p:cNvSpPr txBox="1">
            <a:spLocks/>
          </p:cNvSpPr>
          <p:nvPr/>
        </p:nvSpPr>
        <p:spPr>
          <a:xfrm>
            <a:off x="1985749" y="990600"/>
            <a:ext cx="4941455"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800" dirty="0"/>
          </a:p>
        </p:txBody>
      </p:sp>
      <p:pic>
        <p:nvPicPr>
          <p:cNvPr id="4" name="Picture 3" descr="Selection_00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43164"/>
            <a:ext cx="9144000" cy="4581436"/>
          </a:xfrm>
          <a:prstGeom prst="rect">
            <a:avLst/>
          </a:prstGeom>
        </p:spPr>
      </p:pic>
      <p:sp>
        <p:nvSpPr>
          <p:cNvPr id="5" name="TextBox 4"/>
          <p:cNvSpPr txBox="1"/>
          <p:nvPr/>
        </p:nvSpPr>
        <p:spPr>
          <a:xfrm>
            <a:off x="2971800" y="1143000"/>
            <a:ext cx="4319681" cy="600164"/>
          </a:xfrm>
          <a:prstGeom prst="rect">
            <a:avLst/>
          </a:prstGeom>
          <a:noFill/>
        </p:spPr>
        <p:txBody>
          <a:bodyPr wrap="none" rtlCol="0">
            <a:spAutoFit/>
          </a:bodyPr>
          <a:lstStyle/>
          <a:p>
            <a:r>
              <a:rPr lang="en-US" sz="3300" b="1" dirty="0" smtClean="0"/>
              <a:t>User Analysis Functions</a:t>
            </a:r>
            <a:endParaRPr lang="en-US" sz="3300" b="1" dirty="0"/>
          </a:p>
        </p:txBody>
      </p:sp>
    </p:spTree>
    <p:extLst>
      <p:ext uri="{BB962C8B-B14F-4D97-AF65-F5344CB8AC3E}">
        <p14:creationId xmlns:p14="http://schemas.microsoft.com/office/powerpoint/2010/main" val="37251631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25</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Core Function</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0" y="1881116"/>
            <a:ext cx="9144000" cy="4945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descr="Selection_00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31961"/>
            <a:ext cx="9144000" cy="5173639"/>
          </a:xfrm>
          <a:prstGeom prst="rect">
            <a:avLst/>
          </a:prstGeom>
        </p:spPr>
      </p:pic>
    </p:spTree>
    <p:extLst>
      <p:ext uri="{BB962C8B-B14F-4D97-AF65-F5344CB8AC3E}">
        <p14:creationId xmlns:p14="http://schemas.microsoft.com/office/powerpoint/2010/main" val="19217501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r>
              <a:rPr lang="en-US" sz="2400" b="1" dirty="0" smtClean="0"/>
              <a:t>Receiving and Summarizing the Preprocessed Data</a:t>
            </a:r>
            <a:endParaRPr lang="en-US" sz="2400" b="1" dirty="0"/>
          </a:p>
        </p:txBody>
      </p:sp>
      <p:sp>
        <p:nvSpPr>
          <p:cNvPr id="4" name="Slide Number Placeholder 3"/>
          <p:cNvSpPr>
            <a:spLocks noGrp="1"/>
          </p:cNvSpPr>
          <p:nvPr>
            <p:ph type="sldNum" sz="quarter" idx="12"/>
          </p:nvPr>
        </p:nvSpPr>
        <p:spPr/>
        <p:txBody>
          <a:bodyPr/>
          <a:lstStyle/>
          <a:p>
            <a:fld id="{F6911338-F13A-40CC-89EC-883A3F83410E}" type="slidenum">
              <a:rPr lang="en-US" smtClean="0">
                <a:solidFill>
                  <a:prstClr val="black">
                    <a:tint val="75000"/>
                  </a:prstClr>
                </a:solidFill>
              </a:rPr>
              <a:pPr/>
              <a:t>26</a:t>
            </a:fld>
            <a:endParaRPr lang="en-US">
              <a:solidFill>
                <a:prstClr val="black">
                  <a:tint val="75000"/>
                </a:prstClr>
              </a:solidFill>
            </a:endParaRPr>
          </a:p>
        </p:txBody>
      </p:sp>
      <p:pic>
        <p:nvPicPr>
          <p:cNvPr id="12" name="Content Placeholder 11" descr="Selection_002.png"/>
          <p:cNvPicPr>
            <a:picLocks noGrp="1" noChangeAspect="1"/>
          </p:cNvPicPr>
          <p:nvPr>
            <p:ph idx="1"/>
          </p:nvPr>
        </p:nvPicPr>
        <p:blipFill rotWithShape="1">
          <a:blip r:embed="rId2">
            <a:extLst>
              <a:ext uri="{28A0092B-C50C-407E-A947-70E740481C1C}">
                <a14:useLocalDpi xmlns:a14="http://schemas.microsoft.com/office/drawing/2010/main" val="0"/>
              </a:ext>
            </a:extLst>
          </a:blip>
          <a:srcRect l="-42022" r="-22921"/>
          <a:stretch/>
        </p:blipFill>
        <p:spPr>
          <a:xfrm>
            <a:off x="-3733030" y="1219200"/>
            <a:ext cx="14955212" cy="4953000"/>
          </a:xfrm>
        </p:spPr>
      </p:pic>
      <p:pic>
        <p:nvPicPr>
          <p:cNvPr id="13" name="Picture 2" descr="C:\Users\admin\Desktop\_hadoopelephant_rgb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admin\Desktop\CC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9084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27</a:t>
            </a:fld>
            <a:endParaRPr lang="en-US">
              <a:solidFill>
                <a:prstClr val="black">
                  <a:tint val="75000"/>
                </a:prstClr>
              </a:solidFill>
            </a:endParaRPr>
          </a:p>
        </p:txBody>
      </p:sp>
      <p:sp>
        <p:nvSpPr>
          <p:cNvPr id="12" name="Title 1"/>
          <p:cNvSpPr txBox="1">
            <a:spLocks/>
          </p:cNvSpPr>
          <p:nvPr/>
        </p:nvSpPr>
        <p:spPr>
          <a:xfrm>
            <a:off x="1985749" y="990600"/>
            <a:ext cx="4941455"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800" dirty="0"/>
          </a:p>
        </p:txBody>
      </p:sp>
      <p:sp>
        <p:nvSpPr>
          <p:cNvPr id="5" name="TextBox 4"/>
          <p:cNvSpPr txBox="1"/>
          <p:nvPr/>
        </p:nvSpPr>
        <p:spPr>
          <a:xfrm>
            <a:off x="3124200" y="838200"/>
            <a:ext cx="2567380" cy="461665"/>
          </a:xfrm>
          <a:prstGeom prst="rect">
            <a:avLst/>
          </a:prstGeom>
          <a:noFill/>
        </p:spPr>
        <p:txBody>
          <a:bodyPr wrap="none" rtlCol="0">
            <a:spAutoFit/>
          </a:bodyPr>
          <a:lstStyle/>
          <a:p>
            <a:r>
              <a:rPr lang="en-US" sz="2400" dirty="0" smtClean="0"/>
              <a:t>Test Case Example</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3912963006"/>
              </p:ext>
            </p:extLst>
          </p:nvPr>
        </p:nvGraphicFramePr>
        <p:xfrm>
          <a:off x="304800" y="1676400"/>
          <a:ext cx="8382000" cy="3657599"/>
        </p:xfrm>
        <a:graphic>
          <a:graphicData uri="http://schemas.openxmlformats.org/drawingml/2006/table">
            <a:tbl>
              <a:tblPr firstRow="1" bandRow="1">
                <a:tableStyleId>{5C22544A-7EE6-4342-B048-85BDC9FD1C3A}</a:tableStyleId>
              </a:tblPr>
              <a:tblGrid>
                <a:gridCol w="3581400"/>
                <a:gridCol w="4800600"/>
              </a:tblGrid>
              <a:tr h="608325">
                <a:tc>
                  <a:txBody>
                    <a:bodyPr/>
                    <a:lstStyle/>
                    <a:p>
                      <a:r>
                        <a:rPr lang="en-US" sz="1200" dirty="0" smtClean="0"/>
                        <a:t>Test Case</a:t>
                      </a:r>
                      <a:r>
                        <a:rPr lang="en-US" sz="1200" baseline="0" dirty="0" smtClean="0"/>
                        <a:t> ID</a:t>
                      </a:r>
                      <a:endParaRPr lang="en-US" sz="1200" dirty="0"/>
                    </a:p>
                  </a:txBody>
                  <a:tcPr/>
                </a:tc>
                <a:tc>
                  <a:txBody>
                    <a:bodyPr/>
                    <a:lstStyle/>
                    <a:p>
                      <a:r>
                        <a:rPr lang="en-US" sz="1200" dirty="0" smtClean="0"/>
                        <a:t>DLA_Test_001</a:t>
                      </a:r>
                      <a:endParaRPr lang="en-US" sz="1200" dirty="0"/>
                    </a:p>
                  </a:txBody>
                  <a:tcPr/>
                </a:tc>
              </a:tr>
              <a:tr h="472605">
                <a:tc>
                  <a:txBody>
                    <a:bodyPr/>
                    <a:lstStyle/>
                    <a:p>
                      <a:r>
                        <a:rPr lang="en-US" sz="1200" b="1" dirty="0" smtClean="0"/>
                        <a:t>Sunny</a:t>
                      </a:r>
                      <a:r>
                        <a:rPr lang="en-US" sz="1200" b="1" baseline="0" dirty="0" smtClean="0"/>
                        <a:t> Day Scenario</a:t>
                      </a:r>
                      <a:endParaRPr lang="en-US" sz="1200" b="1" dirty="0"/>
                    </a:p>
                  </a:txBody>
                  <a:tcPr/>
                </a:tc>
                <a:tc>
                  <a:txBody>
                    <a:bodyPr/>
                    <a:lstStyle/>
                    <a:p>
                      <a:endParaRPr lang="en-US" sz="1200" dirty="0"/>
                    </a:p>
                  </a:txBody>
                  <a:tcPr/>
                </a:tc>
              </a:tr>
              <a:tr h="582664">
                <a:tc>
                  <a:txBody>
                    <a:bodyPr/>
                    <a:lstStyle/>
                    <a:p>
                      <a:r>
                        <a:rPr lang="en-US" sz="1200" dirty="0" smtClean="0"/>
                        <a:t>Purpose</a:t>
                      </a:r>
                      <a:endParaRPr lang="en-US" sz="1200" dirty="0"/>
                    </a:p>
                  </a:txBody>
                  <a:tcPr/>
                </a:tc>
                <a:tc>
                  <a:txBody>
                    <a:bodyPr/>
                    <a:lstStyle/>
                    <a:p>
                      <a:r>
                        <a:rPr lang="en-US" sz="1200" dirty="0" smtClean="0"/>
                        <a:t>Asserts</a:t>
                      </a:r>
                      <a:r>
                        <a:rPr lang="en-US" sz="1200" baseline="0" dirty="0" smtClean="0"/>
                        <a:t> that</a:t>
                      </a:r>
                      <a:r>
                        <a:rPr lang="en-US" sz="1200" dirty="0" smtClean="0"/>
                        <a:t> requesting</a:t>
                      </a:r>
                      <a:r>
                        <a:rPr lang="en-US" sz="1200" baseline="0" dirty="0" smtClean="0"/>
                        <a:t> a</a:t>
                      </a:r>
                      <a:r>
                        <a:rPr lang="en-US" sz="1200" dirty="0" smtClean="0"/>
                        <a:t> Top 10 Quota Users report produces the expected result.</a:t>
                      </a:r>
                      <a:endParaRPr lang="en-US" sz="1200" dirty="0"/>
                    </a:p>
                  </a:txBody>
                  <a:tcPr/>
                </a:tc>
              </a:tr>
              <a:tr h="472605">
                <a:tc>
                  <a:txBody>
                    <a:bodyPr/>
                    <a:lstStyle/>
                    <a:p>
                      <a:r>
                        <a:rPr lang="en-US" sz="1200" dirty="0" smtClean="0"/>
                        <a:t>Test</a:t>
                      </a:r>
                      <a:r>
                        <a:rPr lang="en-US" sz="1200" baseline="0" dirty="0" smtClean="0"/>
                        <a:t> Set Up</a:t>
                      </a:r>
                      <a:endParaRPr lang="en-US" sz="1200" dirty="0"/>
                    </a:p>
                  </a:txBody>
                  <a:tcPr/>
                </a:tc>
                <a:tc>
                  <a:txBody>
                    <a:bodyPr/>
                    <a:lstStyle/>
                    <a:p>
                      <a:r>
                        <a:rPr lang="en-US" sz="1200" dirty="0" smtClean="0"/>
                        <a:t>User</a:t>
                      </a:r>
                      <a:r>
                        <a:rPr lang="en-US" sz="1200" baseline="0" dirty="0" smtClean="0"/>
                        <a:t> is on the Pegasus Data Reports Home Page.</a:t>
                      </a:r>
                      <a:endParaRPr lang="en-US" sz="1200" dirty="0"/>
                    </a:p>
                  </a:txBody>
                  <a:tcPr/>
                </a:tc>
              </a:tr>
              <a:tr h="472605">
                <a:tc>
                  <a:txBody>
                    <a:bodyPr/>
                    <a:lstStyle/>
                    <a:p>
                      <a:r>
                        <a:rPr lang="en-US" sz="1200" dirty="0" smtClean="0"/>
                        <a:t>Input</a:t>
                      </a:r>
                    </a:p>
                  </a:txBody>
                  <a:tcPr/>
                </a:tc>
                <a:tc>
                  <a:txBody>
                    <a:bodyPr/>
                    <a:lstStyle/>
                    <a:p>
                      <a:pPr marL="0" indent="0">
                        <a:buNone/>
                      </a:pPr>
                      <a:r>
                        <a:rPr lang="en-US" sz="1200" dirty="0" smtClean="0"/>
                        <a:t>The</a:t>
                      </a:r>
                      <a:r>
                        <a:rPr lang="en-US" sz="1200" baseline="0" dirty="0" smtClean="0"/>
                        <a:t> user clicks the “Top 10 Quota Users” button.</a:t>
                      </a:r>
                      <a:endParaRPr lang="en-US" sz="1200" dirty="0" smtClean="0"/>
                    </a:p>
                  </a:txBody>
                  <a:tcPr/>
                </a:tc>
              </a:tr>
              <a:tr h="1048795">
                <a:tc>
                  <a:txBody>
                    <a:bodyPr/>
                    <a:lstStyle/>
                    <a:p>
                      <a:r>
                        <a:rPr lang="en-US" sz="1200" dirty="0" smtClean="0"/>
                        <a:t>Expected Response</a:t>
                      </a:r>
                    </a:p>
                  </a:txBody>
                  <a:tcPr/>
                </a:tc>
                <a:tc>
                  <a:txBody>
                    <a:bodyPr/>
                    <a:lstStyle/>
                    <a:p>
                      <a:pPr marL="0" indent="0">
                        <a:buNone/>
                      </a:pPr>
                      <a:r>
                        <a:rPr lang="en-US" sz="1200" dirty="0" smtClean="0"/>
                        <a:t>Top</a:t>
                      </a:r>
                      <a:r>
                        <a:rPr lang="en-US" sz="1200" baseline="0" dirty="0" smtClean="0"/>
                        <a:t> ten quota users are returned by the </a:t>
                      </a:r>
                      <a:r>
                        <a:rPr lang="en-US" sz="1200" baseline="0" dirty="0" err="1" smtClean="0"/>
                        <a:t>MapReduce</a:t>
                      </a:r>
                      <a:r>
                        <a:rPr lang="en-US" sz="1200" baseline="0" dirty="0" smtClean="0"/>
                        <a:t> and Statistical modules and subsequently displayed on the tabulated data reports window with their quota usage values.  A corresponding chart is displayed in the chart window.</a:t>
                      </a:r>
                      <a:endParaRPr lang="en-US" sz="1200" dirty="0" smtClean="0"/>
                    </a:p>
                  </a:txBody>
                  <a:tcPr/>
                </a:tc>
              </a:tr>
            </a:tbl>
          </a:graphicData>
        </a:graphic>
      </p:graphicFrame>
    </p:spTree>
    <p:extLst>
      <p:ext uri="{BB962C8B-B14F-4D97-AF65-F5344CB8AC3E}">
        <p14:creationId xmlns:p14="http://schemas.microsoft.com/office/powerpoint/2010/main" val="4332789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28</a:t>
            </a:fld>
            <a:endParaRPr lang="en-US">
              <a:solidFill>
                <a:prstClr val="black">
                  <a:tint val="75000"/>
                </a:prstClr>
              </a:solidFill>
            </a:endParaRPr>
          </a:p>
        </p:txBody>
      </p:sp>
      <p:sp>
        <p:nvSpPr>
          <p:cNvPr id="12" name="Title 1"/>
          <p:cNvSpPr txBox="1">
            <a:spLocks/>
          </p:cNvSpPr>
          <p:nvPr/>
        </p:nvSpPr>
        <p:spPr>
          <a:xfrm>
            <a:off x="1985749" y="990600"/>
            <a:ext cx="4941455"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800" dirty="0"/>
          </a:p>
        </p:txBody>
      </p:sp>
      <p:sp>
        <p:nvSpPr>
          <p:cNvPr id="5" name="TextBox 4"/>
          <p:cNvSpPr txBox="1"/>
          <p:nvPr/>
        </p:nvSpPr>
        <p:spPr>
          <a:xfrm>
            <a:off x="3124200" y="838200"/>
            <a:ext cx="2567380" cy="461665"/>
          </a:xfrm>
          <a:prstGeom prst="rect">
            <a:avLst/>
          </a:prstGeom>
          <a:noFill/>
        </p:spPr>
        <p:txBody>
          <a:bodyPr wrap="none" rtlCol="0">
            <a:spAutoFit/>
          </a:bodyPr>
          <a:lstStyle/>
          <a:p>
            <a:r>
              <a:rPr lang="en-US" sz="2400" dirty="0" smtClean="0"/>
              <a:t>Test Case Example</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1634323830"/>
              </p:ext>
            </p:extLst>
          </p:nvPr>
        </p:nvGraphicFramePr>
        <p:xfrm>
          <a:off x="304800" y="1676400"/>
          <a:ext cx="8382000" cy="3429000"/>
        </p:xfrm>
        <a:graphic>
          <a:graphicData uri="http://schemas.openxmlformats.org/drawingml/2006/table">
            <a:tbl>
              <a:tblPr firstRow="1" bandRow="1">
                <a:tableStyleId>{5C22544A-7EE6-4342-B048-85BDC9FD1C3A}</a:tableStyleId>
              </a:tblPr>
              <a:tblGrid>
                <a:gridCol w="3581400"/>
                <a:gridCol w="4800600"/>
              </a:tblGrid>
              <a:tr h="622151">
                <a:tc>
                  <a:txBody>
                    <a:bodyPr/>
                    <a:lstStyle/>
                    <a:p>
                      <a:r>
                        <a:rPr lang="en-US" sz="1200" dirty="0" smtClean="0"/>
                        <a:t>Test Case</a:t>
                      </a:r>
                      <a:r>
                        <a:rPr lang="en-US" sz="1200" baseline="0" dirty="0" smtClean="0"/>
                        <a:t> ID</a:t>
                      </a:r>
                      <a:endParaRPr lang="en-US" sz="1200" dirty="0"/>
                    </a:p>
                  </a:txBody>
                  <a:tcPr/>
                </a:tc>
                <a:tc>
                  <a:txBody>
                    <a:bodyPr/>
                    <a:lstStyle/>
                    <a:p>
                      <a:r>
                        <a:rPr lang="en-US" sz="1200" dirty="0" smtClean="0"/>
                        <a:t>DLA_Test_010</a:t>
                      </a:r>
                      <a:endParaRPr lang="en-US" sz="1200" dirty="0"/>
                    </a:p>
                  </a:txBody>
                  <a:tcPr/>
                </a:tc>
              </a:tr>
              <a:tr h="483346">
                <a:tc>
                  <a:txBody>
                    <a:bodyPr/>
                    <a:lstStyle/>
                    <a:p>
                      <a:r>
                        <a:rPr lang="en-US" sz="1200" b="1" dirty="0" smtClean="0"/>
                        <a:t>Rainy </a:t>
                      </a:r>
                      <a:r>
                        <a:rPr lang="en-US" sz="1200" b="1" baseline="0" dirty="0" smtClean="0"/>
                        <a:t>Day Scenario</a:t>
                      </a:r>
                      <a:endParaRPr lang="en-US" sz="1200" b="1" dirty="0"/>
                    </a:p>
                  </a:txBody>
                  <a:tcPr/>
                </a:tc>
                <a:tc>
                  <a:txBody>
                    <a:bodyPr/>
                    <a:lstStyle/>
                    <a:p>
                      <a:endParaRPr lang="en-US" sz="1200" dirty="0"/>
                    </a:p>
                  </a:txBody>
                  <a:tcPr/>
                </a:tc>
              </a:tr>
              <a:tr h="595906">
                <a:tc>
                  <a:txBody>
                    <a:bodyPr/>
                    <a:lstStyle/>
                    <a:p>
                      <a:r>
                        <a:rPr lang="en-US" sz="1200" dirty="0" smtClean="0"/>
                        <a:t>Purpose</a:t>
                      </a:r>
                      <a:endParaRPr lang="en-US" sz="1200" dirty="0"/>
                    </a:p>
                  </a:txBody>
                  <a:tcPr/>
                </a:tc>
                <a:tc>
                  <a:txBody>
                    <a:bodyPr/>
                    <a:lstStyle/>
                    <a:p>
                      <a:r>
                        <a:rPr lang="en-US" sz="1200" dirty="0" smtClean="0"/>
                        <a:t>Asserts that requesting</a:t>
                      </a:r>
                      <a:r>
                        <a:rPr lang="en-US" sz="1200" baseline="0" dirty="0" smtClean="0"/>
                        <a:t> a Custom Report is capable of properly handling invalid input.</a:t>
                      </a:r>
                      <a:endParaRPr lang="en-US" sz="1200" dirty="0"/>
                    </a:p>
                  </a:txBody>
                  <a:tcPr/>
                </a:tc>
              </a:tr>
              <a:tr h="483346">
                <a:tc>
                  <a:txBody>
                    <a:bodyPr/>
                    <a:lstStyle/>
                    <a:p>
                      <a:r>
                        <a:rPr lang="en-US" sz="1200" dirty="0" smtClean="0"/>
                        <a:t>Test</a:t>
                      </a:r>
                      <a:r>
                        <a:rPr lang="en-US" sz="1200" baseline="0" dirty="0" smtClean="0"/>
                        <a:t> Set Up</a:t>
                      </a:r>
                      <a:endParaRPr lang="en-US" sz="1200" dirty="0"/>
                    </a:p>
                  </a:txBody>
                  <a:tcPr/>
                </a:tc>
                <a:tc>
                  <a:txBody>
                    <a:bodyPr/>
                    <a:lstStyle/>
                    <a:p>
                      <a:r>
                        <a:rPr lang="en-US" sz="1200" dirty="0" smtClean="0"/>
                        <a:t>User</a:t>
                      </a:r>
                      <a:r>
                        <a:rPr lang="en-US" sz="1200" baseline="0" dirty="0" smtClean="0"/>
                        <a:t> is on the Pegasus Data Reports Home Page.</a:t>
                      </a:r>
                      <a:endParaRPr lang="en-US" sz="1200" dirty="0"/>
                    </a:p>
                  </a:txBody>
                  <a:tcPr/>
                </a:tc>
              </a:tr>
              <a:tr h="654627">
                <a:tc>
                  <a:txBody>
                    <a:bodyPr/>
                    <a:lstStyle/>
                    <a:p>
                      <a:r>
                        <a:rPr lang="en-US" sz="1200" dirty="0" smtClean="0"/>
                        <a:t>Input</a:t>
                      </a:r>
                    </a:p>
                  </a:txBody>
                  <a:tcPr/>
                </a:tc>
                <a:tc>
                  <a:txBody>
                    <a:bodyPr/>
                    <a:lstStyle/>
                    <a:p>
                      <a:pPr marL="0" indent="0">
                        <a:buNone/>
                      </a:pPr>
                      <a:r>
                        <a:rPr lang="en-US" sz="1200" dirty="0" smtClean="0"/>
                        <a:t>The user clicks on the Custom</a:t>
                      </a:r>
                      <a:r>
                        <a:rPr lang="en-US" sz="1200" baseline="0" dirty="0" smtClean="0"/>
                        <a:t> Reports button.  The user enters the string “</a:t>
                      </a:r>
                      <a:r>
                        <a:rPr lang="en-US" sz="1200" baseline="0" dirty="0" err="1" smtClean="0"/>
                        <a:t>aaaaaa</a:t>
                      </a:r>
                      <a:r>
                        <a:rPr lang="en-US" sz="1200" baseline="0" dirty="0" smtClean="0"/>
                        <a:t>” into the username field and chooses a time beginning on January 1</a:t>
                      </a:r>
                      <a:r>
                        <a:rPr lang="en-US" sz="1200" baseline="30000" dirty="0" smtClean="0"/>
                        <a:t>st</a:t>
                      </a:r>
                      <a:r>
                        <a:rPr lang="en-US" sz="1200" baseline="0" dirty="0" smtClean="0"/>
                        <a:t> and ending on March 31</a:t>
                      </a:r>
                      <a:r>
                        <a:rPr lang="en-US" sz="1200" baseline="30000" dirty="0" smtClean="0"/>
                        <a:t>st</a:t>
                      </a:r>
                      <a:r>
                        <a:rPr lang="en-US" sz="1200" baseline="0" dirty="0" smtClean="0"/>
                        <a:t>.</a:t>
                      </a:r>
                      <a:endParaRPr lang="en-US" sz="1200" dirty="0" smtClean="0"/>
                    </a:p>
                  </a:txBody>
                  <a:tcPr/>
                </a:tc>
              </a:tr>
              <a:tr h="589624">
                <a:tc>
                  <a:txBody>
                    <a:bodyPr/>
                    <a:lstStyle/>
                    <a:p>
                      <a:r>
                        <a:rPr lang="en-US" sz="1200" dirty="0" smtClean="0"/>
                        <a:t>Expected Response</a:t>
                      </a:r>
                    </a:p>
                  </a:txBody>
                  <a:tcPr/>
                </a:tc>
                <a:tc>
                  <a:txBody>
                    <a:bodyPr/>
                    <a:lstStyle/>
                    <a:p>
                      <a:pPr marL="0" indent="0">
                        <a:buNone/>
                      </a:pPr>
                      <a:r>
                        <a:rPr lang="en-US" sz="1200" dirty="0" smtClean="0"/>
                        <a:t>The system does not find user “</a:t>
                      </a:r>
                      <a:r>
                        <a:rPr lang="en-US" sz="1200" dirty="0" err="1" smtClean="0"/>
                        <a:t>aaaaaa</a:t>
                      </a:r>
                      <a:r>
                        <a:rPr lang="en-US" sz="1200" dirty="0" smtClean="0"/>
                        <a:t>” and notifies the user that “</a:t>
                      </a:r>
                      <a:r>
                        <a:rPr lang="en-US" sz="1200" dirty="0" err="1" smtClean="0"/>
                        <a:t>aaaaaa</a:t>
                      </a:r>
                      <a:r>
                        <a:rPr lang="en-US" sz="1200" dirty="0" smtClean="0"/>
                        <a:t>” is not a valid user.</a:t>
                      </a:r>
                    </a:p>
                  </a:txBody>
                  <a:tcPr/>
                </a:tc>
              </a:tr>
            </a:tbl>
          </a:graphicData>
        </a:graphic>
      </p:graphicFrame>
    </p:spTree>
    <p:extLst>
      <p:ext uri="{BB962C8B-B14F-4D97-AF65-F5344CB8AC3E}">
        <p14:creationId xmlns:p14="http://schemas.microsoft.com/office/powerpoint/2010/main" val="220407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3</a:t>
            </a:fld>
            <a:endParaRPr lang="en-US"/>
          </a:p>
        </p:txBody>
      </p:sp>
      <p:sp>
        <p:nvSpPr>
          <p:cNvPr id="8" name="Title 1"/>
          <p:cNvSpPr txBox="1">
            <a:spLocks/>
          </p:cNvSpPr>
          <p:nvPr/>
        </p:nvSpPr>
        <p:spPr>
          <a:xfrm>
            <a:off x="1985749" y="990600"/>
            <a:ext cx="4941455"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Log File Sample</a:t>
            </a:r>
            <a:r>
              <a:rPr lang="en-US" dirty="0" smtClean="0"/>
              <a:t/>
            </a:r>
            <a:br>
              <a:rPr lang="en-US" dirty="0" smtClean="0"/>
            </a:br>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3504" y="1489881"/>
            <a:ext cx="6949440"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http://www.sistema.puglia.it/portal/pls/portal/sispuglia.ges_blob.p_retrieve?p_tname=sispuglia.documenti&amp;p_cname=immagine&amp;p_cname_mime=mime_type_immagine&amp;p_rowid=AAAh67AARAAP2NnAAA&amp;p_esito=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5257800"/>
            <a:ext cx="3429000" cy="141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88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4</a:t>
            </a:fld>
            <a:endParaRPr lang="en-US">
              <a:solidFill>
                <a:prstClr val="black">
                  <a:tint val="75000"/>
                </a:prstClr>
              </a:solidFill>
            </a:endParaRPr>
          </a:p>
        </p:txBody>
      </p:sp>
      <p:sp>
        <p:nvSpPr>
          <p:cNvPr id="12" name="Title 1"/>
          <p:cNvSpPr txBox="1">
            <a:spLocks/>
          </p:cNvSpPr>
          <p:nvPr/>
        </p:nvSpPr>
        <p:spPr>
          <a:xfrm>
            <a:off x="1985749" y="990600"/>
            <a:ext cx="4941455"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800" dirty="0"/>
          </a:p>
        </p:txBody>
      </p:sp>
      <p:sp>
        <p:nvSpPr>
          <p:cNvPr id="5" name="TextBox 4"/>
          <p:cNvSpPr txBox="1"/>
          <p:nvPr/>
        </p:nvSpPr>
        <p:spPr>
          <a:xfrm>
            <a:off x="3048000" y="1066800"/>
            <a:ext cx="2432727" cy="461665"/>
          </a:xfrm>
          <a:prstGeom prst="rect">
            <a:avLst/>
          </a:prstGeom>
          <a:noFill/>
        </p:spPr>
        <p:txBody>
          <a:bodyPr wrap="none" rtlCol="0">
            <a:spAutoFit/>
          </a:bodyPr>
          <a:lstStyle/>
          <a:p>
            <a:r>
              <a:rPr lang="en-US" sz="2400" dirty="0" smtClean="0"/>
              <a:t>Use Case Diagram</a:t>
            </a:r>
            <a:endParaRPr lang="en-US" sz="2400" dirty="0"/>
          </a:p>
        </p:txBody>
      </p:sp>
      <p:pic>
        <p:nvPicPr>
          <p:cNvPr id="8" name="Picture 7" descr="\\buffalo.cs.fiu.edu\homes\Downloads\Use Case Diagram.JPG"/>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752600"/>
            <a:ext cx="6705600" cy="4267200"/>
          </a:xfrm>
          <a:prstGeom prst="rect">
            <a:avLst/>
          </a:prstGeom>
          <a:noFill/>
          <a:ln>
            <a:noFill/>
          </a:ln>
        </p:spPr>
      </p:pic>
    </p:spTree>
    <p:extLst>
      <p:ext uri="{BB962C8B-B14F-4D97-AF65-F5344CB8AC3E}">
        <p14:creationId xmlns:p14="http://schemas.microsoft.com/office/powerpoint/2010/main" val="1384825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5</a:t>
            </a:fld>
            <a:endParaRPr lang="en-US">
              <a:solidFill>
                <a:prstClr val="black">
                  <a:tint val="75000"/>
                </a:prstClr>
              </a:solidFill>
            </a:endParaRPr>
          </a:p>
        </p:txBody>
      </p:sp>
      <p:sp>
        <p:nvSpPr>
          <p:cNvPr id="12" name="Title 1"/>
          <p:cNvSpPr txBox="1">
            <a:spLocks/>
          </p:cNvSpPr>
          <p:nvPr/>
        </p:nvSpPr>
        <p:spPr>
          <a:xfrm>
            <a:off x="1985749" y="990600"/>
            <a:ext cx="4941455"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800" dirty="0"/>
          </a:p>
        </p:txBody>
      </p:sp>
      <p:sp>
        <p:nvSpPr>
          <p:cNvPr id="5" name="TextBox 4"/>
          <p:cNvSpPr txBox="1"/>
          <p:nvPr/>
        </p:nvSpPr>
        <p:spPr>
          <a:xfrm>
            <a:off x="3429000" y="1066800"/>
            <a:ext cx="1905000" cy="584776"/>
          </a:xfrm>
          <a:prstGeom prst="rect">
            <a:avLst/>
          </a:prstGeom>
          <a:noFill/>
        </p:spPr>
        <p:txBody>
          <a:bodyPr wrap="square" rtlCol="0">
            <a:spAutoFit/>
          </a:bodyPr>
          <a:lstStyle/>
          <a:p>
            <a:r>
              <a:rPr lang="en-US" sz="3200" dirty="0" smtClean="0"/>
              <a:t>Obstacles</a:t>
            </a:r>
            <a:endParaRPr lang="en-US" sz="3200" dirty="0"/>
          </a:p>
        </p:txBody>
      </p:sp>
      <p:sp>
        <p:nvSpPr>
          <p:cNvPr id="9" name="TextBox 8"/>
          <p:cNvSpPr txBox="1"/>
          <p:nvPr/>
        </p:nvSpPr>
        <p:spPr>
          <a:xfrm>
            <a:off x="457200" y="1981200"/>
            <a:ext cx="8077200" cy="3539431"/>
          </a:xfrm>
          <a:prstGeom prst="rect">
            <a:avLst/>
          </a:prstGeom>
          <a:noFill/>
        </p:spPr>
        <p:txBody>
          <a:bodyPr wrap="square" rtlCol="0">
            <a:spAutoFit/>
          </a:bodyPr>
          <a:lstStyle/>
          <a:p>
            <a:pPr marL="342900" indent="-342900">
              <a:buFont typeface="Arial"/>
              <a:buChar char="•"/>
            </a:pPr>
            <a:r>
              <a:rPr lang="en-US" sz="2800" dirty="0" smtClean="0"/>
              <a:t>Pegasus’ log files are distributed across several computing nodes</a:t>
            </a:r>
          </a:p>
          <a:p>
            <a:pPr marL="342900" indent="-342900">
              <a:buFont typeface="Arial"/>
              <a:buChar char="•"/>
            </a:pPr>
            <a:r>
              <a:rPr lang="en-US" sz="2800" dirty="0" smtClean="0"/>
              <a:t>The log files constitute an extremely large amount of data</a:t>
            </a:r>
          </a:p>
          <a:p>
            <a:pPr marL="342900" indent="-342900">
              <a:buFont typeface="Arial"/>
              <a:buChar char="•"/>
            </a:pPr>
            <a:r>
              <a:rPr lang="en-US" sz="2800" dirty="0" smtClean="0"/>
              <a:t>Client requirements include sophisticated statistical calculations</a:t>
            </a:r>
          </a:p>
          <a:p>
            <a:pPr marL="342900" indent="-342900">
              <a:buFont typeface="Arial"/>
              <a:buChar char="•"/>
            </a:pPr>
            <a:r>
              <a:rPr lang="en-US" sz="2800" dirty="0" smtClean="0"/>
              <a:t>Results of data processing may be difficult to interpret</a:t>
            </a:r>
            <a:endParaRPr lang="en-US" sz="2800" dirty="0"/>
          </a:p>
        </p:txBody>
      </p:sp>
    </p:spTree>
    <p:extLst>
      <p:ext uri="{BB962C8B-B14F-4D97-AF65-F5344CB8AC3E}">
        <p14:creationId xmlns:p14="http://schemas.microsoft.com/office/powerpoint/2010/main" val="20327674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219200"/>
            <a:ext cx="5779655" cy="457200"/>
          </a:xfrm>
        </p:spPr>
        <p:txBody>
          <a:bodyPr>
            <a:normAutofit fontScale="90000"/>
          </a:bodyPr>
          <a:lstStyle/>
          <a:p>
            <a:r>
              <a:rPr lang="en-US" dirty="0" smtClean="0"/>
              <a:t>Tools &amp; Methodologies</a:t>
            </a: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6</a:t>
            </a:fld>
            <a:endParaRPr lang="en-US"/>
          </a:p>
        </p:txBody>
      </p:sp>
      <p:sp>
        <p:nvSpPr>
          <p:cNvPr id="5" name="TextBox 4"/>
          <p:cNvSpPr txBox="1"/>
          <p:nvPr/>
        </p:nvSpPr>
        <p:spPr>
          <a:xfrm>
            <a:off x="304800" y="1752600"/>
            <a:ext cx="8458200" cy="4154983"/>
          </a:xfrm>
          <a:prstGeom prst="rect">
            <a:avLst/>
          </a:prstGeom>
          <a:noFill/>
        </p:spPr>
        <p:txBody>
          <a:bodyPr wrap="square" rtlCol="0">
            <a:spAutoFit/>
          </a:bodyPr>
          <a:lstStyle/>
          <a:p>
            <a:r>
              <a:rPr lang="en-US" sz="2900" b="1" dirty="0" smtClean="0"/>
              <a:t>User Interface</a:t>
            </a:r>
          </a:p>
          <a:p>
            <a:endParaRPr lang="en-US" sz="2900" b="1" dirty="0" smtClean="0"/>
          </a:p>
          <a:p>
            <a:r>
              <a:rPr lang="en-US" sz="2900" dirty="0" smtClean="0"/>
              <a:t>- </a:t>
            </a:r>
            <a:r>
              <a:rPr lang="en-US" sz="2900" dirty="0" err="1" smtClean="0"/>
              <a:t>Netbeans</a:t>
            </a:r>
            <a:r>
              <a:rPr lang="en-US" sz="2900" dirty="0" smtClean="0"/>
              <a:t> IDE</a:t>
            </a:r>
            <a:endParaRPr lang="en-US" sz="2900" dirty="0"/>
          </a:p>
          <a:p>
            <a:pPr marL="742950" lvl="1" indent="-285750">
              <a:buFont typeface="Arial" pitchFamily="34" charset="0"/>
              <a:buChar char="•"/>
            </a:pPr>
            <a:r>
              <a:rPr lang="en-US" sz="2900" dirty="0" smtClean="0"/>
              <a:t>HTML Editor</a:t>
            </a:r>
          </a:p>
          <a:p>
            <a:r>
              <a:rPr lang="en-US" sz="2900" dirty="0" smtClean="0"/>
              <a:t>- </a:t>
            </a:r>
            <a:r>
              <a:rPr lang="en-US" sz="2900" dirty="0" err="1" smtClean="0"/>
              <a:t>Balsamiq</a:t>
            </a:r>
            <a:endParaRPr lang="en-US" sz="2900" dirty="0" smtClean="0"/>
          </a:p>
          <a:p>
            <a:pPr marL="742950" lvl="1" indent="-285750">
              <a:buFont typeface="Arial" pitchFamily="34" charset="0"/>
              <a:buChar char="•"/>
            </a:pPr>
            <a:r>
              <a:rPr lang="en-US" sz="2900" dirty="0" smtClean="0"/>
              <a:t>Mockup Designer</a:t>
            </a:r>
          </a:p>
          <a:p>
            <a:r>
              <a:rPr lang="en-US" sz="2900" dirty="0" smtClean="0"/>
              <a:t>- </a:t>
            </a:r>
            <a:r>
              <a:rPr lang="en-US" sz="2900" dirty="0" err="1" smtClean="0"/>
              <a:t>Highcharts</a:t>
            </a:r>
            <a:r>
              <a:rPr lang="en-US" sz="2900" dirty="0" smtClean="0"/>
              <a:t> </a:t>
            </a:r>
            <a:r>
              <a:rPr lang="en-US" sz="2900" dirty="0" err="1" smtClean="0"/>
              <a:t>js</a:t>
            </a:r>
            <a:endParaRPr lang="en-US" sz="2900" dirty="0" smtClean="0"/>
          </a:p>
          <a:p>
            <a:pPr marL="742950" lvl="1" indent="-285750">
              <a:buFont typeface="Arial" pitchFamily="34" charset="0"/>
              <a:buChar char="•"/>
            </a:pPr>
            <a:r>
              <a:rPr lang="en-US" sz="2900" dirty="0" smtClean="0"/>
              <a:t>Interactive chart implementation</a:t>
            </a:r>
          </a:p>
          <a:p>
            <a:pPr marL="285750" indent="-285750">
              <a:buFont typeface="Arial" pitchFamily="34" charset="0"/>
              <a:buChar char="•"/>
            </a:pPr>
            <a:endParaRPr lang="en-US" sz="3200" dirty="0" smtClean="0"/>
          </a:p>
        </p:txBody>
      </p:sp>
    </p:spTree>
    <p:extLst>
      <p:ext uri="{BB962C8B-B14F-4D97-AF65-F5344CB8AC3E}">
        <p14:creationId xmlns:p14="http://schemas.microsoft.com/office/powerpoint/2010/main" val="1975254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5246255" cy="457200"/>
          </a:xfrm>
        </p:spPr>
        <p:txBody>
          <a:bodyPr>
            <a:normAutofit fontScale="90000"/>
          </a:bodyPr>
          <a:lstStyle/>
          <a:p>
            <a:r>
              <a:rPr lang="en-US" dirty="0" smtClean="0"/>
              <a:t>Tools &amp; Methodologies</a:t>
            </a: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7</a:t>
            </a:fld>
            <a:endParaRPr lang="en-US"/>
          </a:p>
        </p:txBody>
      </p:sp>
      <p:sp>
        <p:nvSpPr>
          <p:cNvPr id="7" name="Title 1"/>
          <p:cNvSpPr txBox="1">
            <a:spLocks/>
          </p:cNvSpPr>
          <p:nvPr/>
        </p:nvSpPr>
        <p:spPr>
          <a:xfrm>
            <a:off x="609600" y="2362200"/>
            <a:ext cx="8153400" cy="3505200"/>
          </a:xfrm>
          <a:prstGeom prst="rect">
            <a:avLst/>
          </a:prstGeom>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900" b="1" dirty="0" smtClean="0"/>
              <a:t>Hadoop MapReduce Framework</a:t>
            </a:r>
            <a:r>
              <a:rPr lang="en-US" sz="3900" dirty="0" smtClean="0"/>
              <a:t>:</a:t>
            </a:r>
          </a:p>
          <a:p>
            <a:pPr algn="l"/>
            <a:endParaRPr lang="en-US" sz="3900" dirty="0" smtClean="0"/>
          </a:p>
          <a:p>
            <a:pPr marL="457200" indent="-457200" algn="l">
              <a:buFontTx/>
              <a:buChar char="-"/>
            </a:pPr>
            <a:r>
              <a:rPr lang="en-US" sz="3900" dirty="0" smtClean="0"/>
              <a:t>Implemented in Java</a:t>
            </a:r>
          </a:p>
          <a:p>
            <a:pPr marL="457200" indent="-457200" algn="l">
              <a:buFontTx/>
              <a:buChar char="-"/>
            </a:pPr>
            <a:r>
              <a:rPr lang="en-US" sz="3900" dirty="0" smtClean="0"/>
              <a:t>Suitable for Massively Parallel Data Processing</a:t>
            </a:r>
          </a:p>
          <a:p>
            <a:pPr marL="457200" indent="-457200" algn="l">
              <a:buFontTx/>
              <a:buChar char="-"/>
            </a:pPr>
            <a:r>
              <a:rPr lang="en-US" sz="3900" dirty="0"/>
              <a:t>R</a:t>
            </a:r>
            <a:r>
              <a:rPr lang="en-US" sz="3900" dirty="0" smtClean="0"/>
              <a:t>obust </a:t>
            </a:r>
            <a:r>
              <a:rPr lang="en-US" sz="3900" dirty="0"/>
              <a:t>fault tolerance mechanism </a:t>
            </a:r>
            <a:endParaRPr lang="en-US" sz="3900" dirty="0" smtClean="0"/>
          </a:p>
          <a:p>
            <a:pPr marL="457200" indent="-457200" algn="l">
              <a:buFontTx/>
              <a:buChar char="-"/>
            </a:pPr>
            <a:r>
              <a:rPr lang="en-US" sz="3900" dirty="0"/>
              <a:t>Map routine </a:t>
            </a:r>
            <a:r>
              <a:rPr lang="en-US" sz="3900" dirty="0" smtClean="0"/>
              <a:t>performs </a:t>
            </a:r>
            <a:r>
              <a:rPr lang="en-US" sz="3900" dirty="0"/>
              <a:t>extraction, filtering, and </a:t>
            </a:r>
            <a:r>
              <a:rPr lang="en-US" sz="3900" dirty="0" smtClean="0"/>
              <a:t>sorting</a:t>
            </a:r>
          </a:p>
          <a:p>
            <a:pPr marL="457200" indent="-457200" algn="l">
              <a:buFontTx/>
              <a:buChar char="-"/>
            </a:pPr>
            <a:r>
              <a:rPr lang="en-US" sz="3900" dirty="0"/>
              <a:t>Reduce procedure that performs a summary operation </a:t>
            </a:r>
            <a:endParaRPr lang="en-US" sz="3900" b="1" dirty="0" smtClean="0"/>
          </a:p>
          <a:p>
            <a:pPr marL="457200" indent="-457200" algn="l">
              <a:buFontTx/>
              <a:buChar char="-"/>
            </a:pPr>
            <a:endParaRPr lang="en-US" sz="3200" dirty="0" smtClean="0"/>
          </a:p>
          <a:p>
            <a:pPr marL="457200" indent="-457200" algn="l">
              <a:buFontTx/>
              <a:buChar char="-"/>
            </a:pPr>
            <a:endParaRPr lang="en-US" sz="3200" dirty="0" smtClean="0"/>
          </a:p>
          <a:p>
            <a:pPr marL="457200" indent="-457200" algn="l">
              <a:buFontTx/>
              <a:buChar char="-"/>
            </a:pPr>
            <a:endParaRPr lang="en-US" sz="3200" dirty="0" smtClean="0"/>
          </a:p>
        </p:txBody>
      </p:sp>
      <p:sp>
        <p:nvSpPr>
          <p:cNvPr id="8" name="Title 1"/>
          <p:cNvSpPr txBox="1">
            <a:spLocks/>
          </p:cNvSpPr>
          <p:nvPr/>
        </p:nvSpPr>
        <p:spPr>
          <a:xfrm>
            <a:off x="838200" y="2590800"/>
            <a:ext cx="6781800" cy="36576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smtClean="0"/>
          </a:p>
        </p:txBody>
      </p:sp>
    </p:spTree>
    <p:extLst>
      <p:ext uri="{BB962C8B-B14F-4D97-AF65-F5344CB8AC3E}">
        <p14:creationId xmlns:p14="http://schemas.microsoft.com/office/powerpoint/2010/main" val="28771332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8</a:t>
            </a:fld>
            <a:endParaRPr lang="en-US"/>
          </a:p>
        </p:txBody>
      </p:sp>
      <p:sp>
        <p:nvSpPr>
          <p:cNvPr id="7" name="Title 1"/>
          <p:cNvSpPr txBox="1">
            <a:spLocks/>
          </p:cNvSpPr>
          <p:nvPr/>
        </p:nvSpPr>
        <p:spPr>
          <a:xfrm>
            <a:off x="457200" y="1905000"/>
            <a:ext cx="8458200" cy="4800600"/>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3200" b="1" dirty="0" smtClean="0"/>
          </a:p>
          <a:p>
            <a:pPr algn="l"/>
            <a:r>
              <a:rPr lang="en-US" sz="3500" b="1" dirty="0" smtClean="0"/>
              <a:t>The R Programming Language</a:t>
            </a:r>
          </a:p>
          <a:p>
            <a:pPr marL="457200" indent="-457200" algn="l">
              <a:buFontTx/>
              <a:buChar char="-"/>
            </a:pPr>
            <a:endParaRPr lang="en-US" sz="3200" dirty="0" smtClean="0"/>
          </a:p>
          <a:p>
            <a:pPr marL="457200" indent="-457200" algn="l">
              <a:buFontTx/>
              <a:buChar char="-"/>
            </a:pPr>
            <a:r>
              <a:rPr lang="en-US" sz="3200" dirty="0" smtClean="0"/>
              <a:t>Programming language and software environment for statistical computing and graphics </a:t>
            </a:r>
          </a:p>
          <a:p>
            <a:pPr marL="457200" indent="-457200" algn="l">
              <a:buFontTx/>
              <a:buChar char="-"/>
            </a:pPr>
            <a:r>
              <a:rPr lang="en-US" sz="3200" dirty="0"/>
              <a:t>GNU General Public </a:t>
            </a:r>
            <a:r>
              <a:rPr lang="en-US" sz="3200" dirty="0" smtClean="0"/>
              <a:t>License</a:t>
            </a:r>
          </a:p>
          <a:p>
            <a:pPr marL="457200" indent="-457200" algn="l">
              <a:buFontTx/>
              <a:buChar char="-"/>
            </a:pPr>
            <a:r>
              <a:rPr lang="en-US" sz="3200" dirty="0" smtClean="0"/>
              <a:t>Widely used among statisticians and data miners for statistical software and data analysis</a:t>
            </a:r>
          </a:p>
          <a:p>
            <a:pPr marL="457200" indent="-457200" algn="l">
              <a:buFontTx/>
              <a:buChar char="-"/>
            </a:pPr>
            <a:r>
              <a:rPr lang="en-US" sz="3200" dirty="0" smtClean="0"/>
              <a:t>Vast </a:t>
            </a:r>
            <a:r>
              <a:rPr lang="en-US" sz="3200" dirty="0"/>
              <a:t>library of robust core functions and CRAN approved </a:t>
            </a:r>
            <a:r>
              <a:rPr lang="en-US" sz="3200" dirty="0" smtClean="0"/>
              <a:t>packages</a:t>
            </a:r>
          </a:p>
          <a:p>
            <a:pPr marL="457200" indent="-457200" algn="l">
              <a:buFontTx/>
              <a:buChar char="-"/>
            </a:pPr>
            <a:r>
              <a:rPr lang="en-US" sz="3200" dirty="0" smtClean="0"/>
              <a:t>Thriving community; there is a package for just about everything; mailing lists are very active and frequented by experts in several fields</a:t>
            </a:r>
          </a:p>
          <a:p>
            <a:pPr marL="457200" indent="-457200" algn="l">
              <a:buFontTx/>
              <a:buChar char="-"/>
            </a:pPr>
            <a:r>
              <a:rPr lang="en-US" sz="3200" dirty="0" smtClean="0"/>
              <a:t>Memory-bound and single-threaded</a:t>
            </a:r>
          </a:p>
          <a:p>
            <a:pPr marL="457200" indent="-457200" algn="l">
              <a:buFontTx/>
              <a:buChar char="-"/>
            </a:pPr>
            <a:endParaRPr lang="en-US" sz="3200" dirty="0" smtClean="0"/>
          </a:p>
          <a:p>
            <a:pPr marL="571500" indent="-571500">
              <a:buFontTx/>
              <a:buChar char="-"/>
            </a:pPr>
            <a:endParaRPr lang="en-US" dirty="0" smtClean="0"/>
          </a:p>
        </p:txBody>
      </p:sp>
      <p:sp>
        <p:nvSpPr>
          <p:cNvPr id="8" name="Title 1"/>
          <p:cNvSpPr txBox="1">
            <a:spLocks/>
          </p:cNvSpPr>
          <p:nvPr/>
        </p:nvSpPr>
        <p:spPr>
          <a:xfrm>
            <a:off x="838200" y="2590800"/>
            <a:ext cx="6781800" cy="36576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smtClean="0"/>
          </a:p>
        </p:txBody>
      </p:sp>
      <p:sp>
        <p:nvSpPr>
          <p:cNvPr id="9" name="Title 1"/>
          <p:cNvSpPr txBox="1">
            <a:spLocks/>
          </p:cNvSpPr>
          <p:nvPr/>
        </p:nvSpPr>
        <p:spPr>
          <a:xfrm>
            <a:off x="1981200" y="1219200"/>
            <a:ext cx="5246255"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smtClean="0"/>
              <a:t>Tools &amp; Methodologies</a:t>
            </a:r>
            <a:endParaRPr lang="en-US" sz="4000" dirty="0"/>
          </a:p>
        </p:txBody>
      </p:sp>
    </p:spTree>
    <p:extLst>
      <p:ext uri="{BB962C8B-B14F-4D97-AF65-F5344CB8AC3E}">
        <p14:creationId xmlns:p14="http://schemas.microsoft.com/office/powerpoint/2010/main" val="41034114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solidFill>
                  <a:prstClr val="black">
                    <a:tint val="75000"/>
                  </a:prstClr>
                </a:solidFill>
              </a:rPr>
              <a:pPr/>
              <a:t>9</a:t>
            </a:fld>
            <a:endParaRPr lang="en-US">
              <a:solidFill>
                <a:prstClr val="black">
                  <a:tint val="75000"/>
                </a:prstClr>
              </a:solidFill>
            </a:endParaRPr>
          </a:p>
        </p:txBody>
      </p:sp>
      <p:sp>
        <p:nvSpPr>
          <p:cNvPr id="8" name="Title 1"/>
          <p:cNvSpPr txBox="1">
            <a:spLocks/>
          </p:cNvSpPr>
          <p:nvPr/>
        </p:nvSpPr>
        <p:spPr>
          <a:xfrm>
            <a:off x="1752600" y="998561"/>
            <a:ext cx="5638799" cy="5334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3300" b="1" dirty="0" smtClean="0"/>
              <a:t>System Architecture</a:t>
            </a:r>
            <a:endParaRPr lang="en-US" dirty="0"/>
          </a:p>
        </p:txBody>
      </p:sp>
      <p:pic>
        <p:nvPicPr>
          <p:cNvPr id="9" name="Picture 8" descr="\\buffalo.cs.fiu.edu\homes\Downloads\System Architecture.jpg"/>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905000"/>
            <a:ext cx="5410200" cy="3962400"/>
          </a:xfrm>
          <a:prstGeom prst="rect">
            <a:avLst/>
          </a:prstGeom>
          <a:noFill/>
          <a:ln>
            <a:noFill/>
          </a:ln>
        </p:spPr>
      </p:pic>
    </p:spTree>
    <p:extLst>
      <p:ext uri="{BB962C8B-B14F-4D97-AF65-F5344CB8AC3E}">
        <p14:creationId xmlns:p14="http://schemas.microsoft.com/office/powerpoint/2010/main" val="24105273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1288</TotalTime>
  <Words>753</Words>
  <Application>Microsoft Office PowerPoint</Application>
  <PresentationFormat>On-screen Show (4:3)</PresentationFormat>
  <Paragraphs>143</Paragraphs>
  <Slides>28</Slides>
  <Notes>0</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Office Theme</vt:lpstr>
      <vt:lpstr>1_Office Theme</vt:lpstr>
      <vt:lpstr>Distributed Logfile Analysis</vt:lpstr>
      <vt:lpstr>PowerPoint Presentation</vt:lpstr>
      <vt:lpstr>PowerPoint Presentation</vt:lpstr>
      <vt:lpstr>PowerPoint Presentation</vt:lpstr>
      <vt:lpstr>PowerPoint Presentation</vt:lpstr>
      <vt:lpstr>Tools &amp; Methodologies</vt:lpstr>
      <vt:lpstr>Tools &amp; Methodologies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Receiving and Summarizing the Preprocessed Data</vt:lpstr>
      <vt:lpstr>PowerPoint Presentation</vt:lpstr>
      <vt:lpstr>PowerPoint Presentation</vt:lpstr>
    </vt:vector>
  </TitlesOfParts>
  <Company>FIU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Distributed Logfile Analysis With Hadoop and MapReduce     Student: Ernesto Surribas   Mentor: Joel Zysman</dc:title>
  <dc:creator>admin</dc:creator>
  <cp:lastModifiedBy>admin</cp:lastModifiedBy>
  <cp:revision>83</cp:revision>
  <dcterms:created xsi:type="dcterms:W3CDTF">2014-02-10T17:16:28Z</dcterms:created>
  <dcterms:modified xsi:type="dcterms:W3CDTF">2014-04-21T23:02:55Z</dcterms:modified>
</cp:coreProperties>
</file>