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-9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18EF63-1E74-41F7-8210-750E0471F861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EB5A6FC3-DEC0-44A5-A90F-9013710A3BA1}">
      <dgm:prSet phldrT="[Text]"/>
      <dgm:spPr/>
      <dgm:t>
        <a:bodyPr/>
        <a:lstStyle/>
        <a:p>
          <a:r>
            <a:rPr lang="en-US" dirty="0" smtClean="0"/>
            <a:t>Construct Poster 03/24 - 04/12</a:t>
          </a:r>
          <a:endParaRPr lang="en-US" dirty="0"/>
        </a:p>
      </dgm:t>
    </dgm:pt>
    <dgm:pt modelId="{76FBC114-B60C-4DF3-AF3B-636F76D9CF9A}" type="parTrans" cxnId="{ADBD3CF5-B46A-4719-A804-BF27ACF16243}">
      <dgm:prSet/>
      <dgm:spPr/>
      <dgm:t>
        <a:bodyPr/>
        <a:lstStyle/>
        <a:p>
          <a:endParaRPr lang="en-US"/>
        </a:p>
      </dgm:t>
    </dgm:pt>
    <dgm:pt modelId="{C6DFB8CC-A2B6-4F94-A46E-5830335A9265}" type="sibTrans" cxnId="{ADBD3CF5-B46A-4719-A804-BF27ACF16243}">
      <dgm:prSet/>
      <dgm:spPr/>
      <dgm:t>
        <a:bodyPr/>
        <a:lstStyle/>
        <a:p>
          <a:endParaRPr lang="en-US"/>
        </a:p>
      </dgm:t>
    </dgm:pt>
    <dgm:pt modelId="{6898DE15-D749-470B-8F98-D02476E87DEE}">
      <dgm:prSet phldrT="[Text]"/>
      <dgm:spPr/>
      <dgm:t>
        <a:bodyPr/>
        <a:lstStyle/>
        <a:p>
          <a:r>
            <a:rPr lang="en-US" dirty="0" smtClean="0"/>
            <a:t>Demo </a:t>
          </a:r>
          <a:br>
            <a:rPr lang="en-US" dirty="0" smtClean="0"/>
          </a:br>
          <a:r>
            <a:rPr lang="en-US" dirty="0" smtClean="0"/>
            <a:t>04/25</a:t>
          </a:r>
          <a:endParaRPr lang="en-US" dirty="0"/>
        </a:p>
      </dgm:t>
    </dgm:pt>
    <dgm:pt modelId="{70CD2ACE-5425-4B07-807A-F9C045C63C4F}" type="sibTrans" cxnId="{3E0F5628-8ACF-4D01-A85A-43054B002288}">
      <dgm:prSet/>
      <dgm:spPr/>
      <dgm:t>
        <a:bodyPr/>
        <a:lstStyle/>
        <a:p>
          <a:endParaRPr lang="en-US"/>
        </a:p>
      </dgm:t>
    </dgm:pt>
    <dgm:pt modelId="{FE02E264-803F-4D96-9FE1-B9CA5D811F06}" type="parTrans" cxnId="{3E0F5628-8ACF-4D01-A85A-43054B002288}">
      <dgm:prSet/>
      <dgm:spPr/>
      <dgm:t>
        <a:bodyPr/>
        <a:lstStyle/>
        <a:p>
          <a:endParaRPr lang="en-US"/>
        </a:p>
      </dgm:t>
    </dgm:pt>
    <dgm:pt modelId="{1A691BD8-AD32-4866-B5CD-027D7EC47A0F}">
      <dgm:prSet phldrT="[Text]"/>
      <dgm:spPr/>
      <dgm:t>
        <a:bodyPr/>
        <a:lstStyle/>
        <a:p>
          <a:r>
            <a:rPr lang="en-US" dirty="0" smtClean="0"/>
            <a:t>Integrate analytical modules w/ Hadoop and website</a:t>
          </a:r>
          <a:br>
            <a:rPr lang="en-US" dirty="0" smtClean="0"/>
          </a:br>
          <a:r>
            <a:rPr lang="en-US" dirty="0" smtClean="0"/>
            <a:t>03/10 – 03/28</a:t>
          </a:r>
          <a:endParaRPr lang="en-US" dirty="0"/>
        </a:p>
      </dgm:t>
    </dgm:pt>
    <dgm:pt modelId="{89BED7B9-6D65-4353-B37F-CF7C266240C9}" type="parTrans" cxnId="{3158581E-2626-40BF-A01D-8AD2AC6E2506}">
      <dgm:prSet/>
      <dgm:spPr/>
      <dgm:t>
        <a:bodyPr/>
        <a:lstStyle/>
        <a:p>
          <a:endParaRPr lang="en-US"/>
        </a:p>
      </dgm:t>
    </dgm:pt>
    <dgm:pt modelId="{F55013AD-3FC7-4BCA-9EB2-9660BE48F40E}" type="sibTrans" cxnId="{3158581E-2626-40BF-A01D-8AD2AC6E2506}">
      <dgm:prSet/>
      <dgm:spPr/>
      <dgm:t>
        <a:bodyPr/>
        <a:lstStyle/>
        <a:p>
          <a:endParaRPr lang="en-US"/>
        </a:p>
      </dgm:t>
    </dgm:pt>
    <dgm:pt modelId="{FA4FAF50-EF85-4845-8FFD-D7C3A6860B35}">
      <dgm:prSet phldrT="[Text]"/>
      <dgm:spPr/>
      <dgm:t>
        <a:bodyPr/>
        <a:lstStyle/>
        <a:p>
          <a:r>
            <a:rPr lang="en-US" dirty="0" smtClean="0"/>
            <a:t>Implement and test analytical modules </a:t>
          </a:r>
          <a:br>
            <a:rPr lang="en-US" dirty="0" smtClean="0"/>
          </a:br>
          <a:r>
            <a:rPr lang="en-US" dirty="0" smtClean="0"/>
            <a:t>02/24 – 03/21</a:t>
          </a:r>
          <a:endParaRPr lang="en-US" dirty="0"/>
        </a:p>
      </dgm:t>
    </dgm:pt>
    <dgm:pt modelId="{8F0D5A88-0235-44F1-9587-D9DEC996A2EB}" type="parTrans" cxnId="{304B495A-02AD-4604-8047-D4912176D78F}">
      <dgm:prSet/>
      <dgm:spPr/>
      <dgm:t>
        <a:bodyPr/>
        <a:lstStyle/>
        <a:p>
          <a:endParaRPr lang="en-US"/>
        </a:p>
      </dgm:t>
    </dgm:pt>
    <dgm:pt modelId="{2C344D43-4680-46C0-8418-51DD8685CE05}" type="sibTrans" cxnId="{304B495A-02AD-4604-8047-D4912176D78F}">
      <dgm:prSet/>
      <dgm:spPr/>
      <dgm:t>
        <a:bodyPr/>
        <a:lstStyle/>
        <a:p>
          <a:endParaRPr lang="en-US"/>
        </a:p>
      </dgm:t>
    </dgm:pt>
    <dgm:pt modelId="{82DC8259-4572-492B-B0F0-DBC86C4078FF}" type="pres">
      <dgm:prSet presAssocID="{1218EF63-1E74-41F7-8210-750E0471F861}" presName="Name0" presStyleCnt="0">
        <dgm:presLayoutVars>
          <dgm:dir/>
          <dgm:resizeHandles val="exact"/>
        </dgm:presLayoutVars>
      </dgm:prSet>
      <dgm:spPr/>
    </dgm:pt>
    <dgm:pt modelId="{97E9CAB9-51FE-4E1F-BF80-C219DB041425}" type="pres">
      <dgm:prSet presAssocID="{FA4FAF50-EF85-4845-8FFD-D7C3A6860B35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EFC760-2E4C-4787-859D-1BCC111D31B0}" type="pres">
      <dgm:prSet presAssocID="{2C344D43-4680-46C0-8418-51DD8685CE05}" presName="parSpace" presStyleCnt="0"/>
      <dgm:spPr/>
    </dgm:pt>
    <dgm:pt modelId="{6773BCF6-05B4-49B5-A99D-5F87518CECE7}" type="pres">
      <dgm:prSet presAssocID="{1A691BD8-AD32-4866-B5CD-027D7EC47A0F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2148DC-F08C-44EA-8621-282185D81735}" type="pres">
      <dgm:prSet presAssocID="{F55013AD-3FC7-4BCA-9EB2-9660BE48F40E}" presName="parSpace" presStyleCnt="0"/>
      <dgm:spPr/>
    </dgm:pt>
    <dgm:pt modelId="{2033D799-FA9B-4E16-9E0C-E6273AF5BEEA}" type="pres">
      <dgm:prSet presAssocID="{EB5A6FC3-DEC0-44A5-A90F-9013710A3BA1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41F4AF-0FF9-422F-BFFC-F6217FA974D5}" type="pres">
      <dgm:prSet presAssocID="{C6DFB8CC-A2B6-4F94-A46E-5830335A9265}" presName="parSpace" presStyleCnt="0"/>
      <dgm:spPr/>
    </dgm:pt>
    <dgm:pt modelId="{CB5627F5-DD95-4EE6-9F98-52A2AC6670CF}" type="pres">
      <dgm:prSet presAssocID="{6898DE15-D749-470B-8F98-D02476E87DEE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158581E-2626-40BF-A01D-8AD2AC6E2506}" srcId="{1218EF63-1E74-41F7-8210-750E0471F861}" destId="{1A691BD8-AD32-4866-B5CD-027D7EC47A0F}" srcOrd="1" destOrd="0" parTransId="{89BED7B9-6D65-4353-B37F-CF7C266240C9}" sibTransId="{F55013AD-3FC7-4BCA-9EB2-9660BE48F40E}"/>
    <dgm:cxn modelId="{D1F3B818-9B19-4FC0-9AB3-5A8F269BA488}" type="presOf" srcId="{EB5A6FC3-DEC0-44A5-A90F-9013710A3BA1}" destId="{2033D799-FA9B-4E16-9E0C-E6273AF5BEEA}" srcOrd="0" destOrd="0" presId="urn:microsoft.com/office/officeart/2005/8/layout/hChevron3"/>
    <dgm:cxn modelId="{27AEA5FE-F307-4BE5-A17E-1046EB21AA15}" type="presOf" srcId="{1218EF63-1E74-41F7-8210-750E0471F861}" destId="{82DC8259-4572-492B-B0F0-DBC86C4078FF}" srcOrd="0" destOrd="0" presId="urn:microsoft.com/office/officeart/2005/8/layout/hChevron3"/>
    <dgm:cxn modelId="{CE33DDC0-3019-4BE7-AB58-3ED89A1DADA6}" type="presOf" srcId="{FA4FAF50-EF85-4845-8FFD-D7C3A6860B35}" destId="{97E9CAB9-51FE-4E1F-BF80-C219DB041425}" srcOrd="0" destOrd="0" presId="urn:microsoft.com/office/officeart/2005/8/layout/hChevron3"/>
    <dgm:cxn modelId="{164A602D-7022-4F69-B038-3ABF9FB68462}" type="presOf" srcId="{6898DE15-D749-470B-8F98-D02476E87DEE}" destId="{CB5627F5-DD95-4EE6-9F98-52A2AC6670CF}" srcOrd="0" destOrd="0" presId="urn:microsoft.com/office/officeart/2005/8/layout/hChevron3"/>
    <dgm:cxn modelId="{ADBD3CF5-B46A-4719-A804-BF27ACF16243}" srcId="{1218EF63-1E74-41F7-8210-750E0471F861}" destId="{EB5A6FC3-DEC0-44A5-A90F-9013710A3BA1}" srcOrd="2" destOrd="0" parTransId="{76FBC114-B60C-4DF3-AF3B-636F76D9CF9A}" sibTransId="{C6DFB8CC-A2B6-4F94-A46E-5830335A9265}"/>
    <dgm:cxn modelId="{82D59A26-7427-49B8-B632-D96AA10FD42E}" type="presOf" srcId="{1A691BD8-AD32-4866-B5CD-027D7EC47A0F}" destId="{6773BCF6-05B4-49B5-A99D-5F87518CECE7}" srcOrd="0" destOrd="0" presId="urn:microsoft.com/office/officeart/2005/8/layout/hChevron3"/>
    <dgm:cxn modelId="{3E0F5628-8ACF-4D01-A85A-43054B002288}" srcId="{1218EF63-1E74-41F7-8210-750E0471F861}" destId="{6898DE15-D749-470B-8F98-D02476E87DEE}" srcOrd="3" destOrd="0" parTransId="{FE02E264-803F-4D96-9FE1-B9CA5D811F06}" sibTransId="{70CD2ACE-5425-4B07-807A-F9C045C63C4F}"/>
    <dgm:cxn modelId="{304B495A-02AD-4604-8047-D4912176D78F}" srcId="{1218EF63-1E74-41F7-8210-750E0471F861}" destId="{FA4FAF50-EF85-4845-8FFD-D7C3A6860B35}" srcOrd="0" destOrd="0" parTransId="{8F0D5A88-0235-44F1-9587-D9DEC996A2EB}" sibTransId="{2C344D43-4680-46C0-8418-51DD8685CE05}"/>
    <dgm:cxn modelId="{82C157ED-22D1-41E7-B092-4964A9D2CDCD}" type="presParOf" srcId="{82DC8259-4572-492B-B0F0-DBC86C4078FF}" destId="{97E9CAB9-51FE-4E1F-BF80-C219DB041425}" srcOrd="0" destOrd="0" presId="urn:microsoft.com/office/officeart/2005/8/layout/hChevron3"/>
    <dgm:cxn modelId="{1DEB6DCE-DDD2-44D3-884A-C01B3A5CDCB8}" type="presParOf" srcId="{82DC8259-4572-492B-B0F0-DBC86C4078FF}" destId="{D9EFC760-2E4C-4787-859D-1BCC111D31B0}" srcOrd="1" destOrd="0" presId="urn:microsoft.com/office/officeart/2005/8/layout/hChevron3"/>
    <dgm:cxn modelId="{68B98A3E-E123-4567-82BE-1D78A56B5230}" type="presParOf" srcId="{82DC8259-4572-492B-B0F0-DBC86C4078FF}" destId="{6773BCF6-05B4-49B5-A99D-5F87518CECE7}" srcOrd="2" destOrd="0" presId="urn:microsoft.com/office/officeart/2005/8/layout/hChevron3"/>
    <dgm:cxn modelId="{11517592-79E5-43A8-AC1E-1B3F71021C4C}" type="presParOf" srcId="{82DC8259-4572-492B-B0F0-DBC86C4078FF}" destId="{A52148DC-F08C-44EA-8621-282185D81735}" srcOrd="3" destOrd="0" presId="urn:microsoft.com/office/officeart/2005/8/layout/hChevron3"/>
    <dgm:cxn modelId="{88EBAE50-E40E-4029-A6FB-16527D8E4C3E}" type="presParOf" srcId="{82DC8259-4572-492B-B0F0-DBC86C4078FF}" destId="{2033D799-FA9B-4E16-9E0C-E6273AF5BEEA}" srcOrd="4" destOrd="0" presId="urn:microsoft.com/office/officeart/2005/8/layout/hChevron3"/>
    <dgm:cxn modelId="{2826869A-9676-4383-830D-A22727F97B16}" type="presParOf" srcId="{82DC8259-4572-492B-B0F0-DBC86C4078FF}" destId="{2C41F4AF-0FF9-422F-BFFC-F6217FA974D5}" srcOrd="5" destOrd="0" presId="urn:microsoft.com/office/officeart/2005/8/layout/hChevron3"/>
    <dgm:cxn modelId="{4BDDB448-7138-44FB-8C6B-175760220F67}" type="presParOf" srcId="{82DC8259-4572-492B-B0F0-DBC86C4078FF}" destId="{CB5627F5-DD95-4EE6-9F98-52A2AC6670CF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0804AFB-81D8-4923-9F8E-E56A6D89EDDB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4D4911F8-7D1F-4634-8FEC-E4B3F7375EF4}">
      <dgm:prSet phldrT="[Text]"/>
      <dgm:spPr/>
      <dgm:t>
        <a:bodyPr/>
        <a:lstStyle/>
        <a:p>
          <a:r>
            <a:rPr lang="en-US" dirty="0" smtClean="0"/>
            <a:t>Assess feasibility of proposed project and set up a plan </a:t>
          </a:r>
          <a:br>
            <a:rPr lang="en-US" dirty="0" smtClean="0"/>
          </a:br>
          <a:r>
            <a:rPr lang="en-US" dirty="0" smtClean="0"/>
            <a:t>01/13 – 02/03</a:t>
          </a:r>
          <a:endParaRPr lang="en-US" dirty="0"/>
        </a:p>
      </dgm:t>
    </dgm:pt>
    <dgm:pt modelId="{72B85217-8843-4A26-A662-22DB04E3EF2B}" type="parTrans" cxnId="{BE529C1F-DCDC-4DC9-83E8-6F5C19A7CF09}">
      <dgm:prSet/>
      <dgm:spPr/>
      <dgm:t>
        <a:bodyPr/>
        <a:lstStyle/>
        <a:p>
          <a:endParaRPr lang="en-US"/>
        </a:p>
      </dgm:t>
    </dgm:pt>
    <dgm:pt modelId="{AED6B6DD-AAFD-40B1-941C-CA0C740757D4}" type="sibTrans" cxnId="{BE529C1F-DCDC-4DC9-83E8-6F5C19A7CF09}">
      <dgm:prSet/>
      <dgm:spPr/>
      <dgm:t>
        <a:bodyPr/>
        <a:lstStyle/>
        <a:p>
          <a:endParaRPr lang="en-US"/>
        </a:p>
      </dgm:t>
    </dgm:pt>
    <dgm:pt modelId="{25B958FD-13D4-4E86-B156-92C0B768ED08}">
      <dgm:prSet phldrT="[Text]"/>
      <dgm:spPr/>
      <dgm:t>
        <a:bodyPr/>
        <a:lstStyle/>
        <a:p>
          <a:r>
            <a:rPr lang="en-US" dirty="0" smtClean="0"/>
            <a:t>Assess software requirements </a:t>
          </a:r>
          <a:br>
            <a:rPr lang="en-US" dirty="0" smtClean="0"/>
          </a:br>
          <a:r>
            <a:rPr lang="en-US" dirty="0" smtClean="0"/>
            <a:t>01/27 – 02/17</a:t>
          </a:r>
          <a:endParaRPr lang="en-US" dirty="0"/>
        </a:p>
      </dgm:t>
    </dgm:pt>
    <dgm:pt modelId="{7FD20E52-3452-402D-ABE9-8DBAC421C7A9}" type="parTrans" cxnId="{5116BCA3-D11D-4706-9459-7A32D925BA8B}">
      <dgm:prSet/>
      <dgm:spPr/>
      <dgm:t>
        <a:bodyPr/>
        <a:lstStyle/>
        <a:p>
          <a:endParaRPr lang="en-US"/>
        </a:p>
      </dgm:t>
    </dgm:pt>
    <dgm:pt modelId="{6A541ECA-5640-43CE-9255-E55C0523C76F}" type="sibTrans" cxnId="{5116BCA3-D11D-4706-9459-7A32D925BA8B}">
      <dgm:prSet/>
      <dgm:spPr/>
      <dgm:t>
        <a:bodyPr/>
        <a:lstStyle/>
        <a:p>
          <a:endParaRPr lang="en-US"/>
        </a:p>
      </dgm:t>
    </dgm:pt>
    <dgm:pt modelId="{CE29239C-9DA7-497F-820F-815930CCC523}">
      <dgm:prSet phldrT="[Text]"/>
      <dgm:spPr/>
      <dgm:t>
        <a:bodyPr/>
        <a:lstStyle/>
        <a:p>
          <a:r>
            <a:rPr lang="en-US" dirty="0" smtClean="0"/>
            <a:t>Design statistical software modules to meet client requirements </a:t>
          </a:r>
          <a:br>
            <a:rPr lang="en-US" dirty="0" smtClean="0"/>
          </a:br>
          <a:r>
            <a:rPr lang="en-US" dirty="0" smtClean="0"/>
            <a:t>02/10 – 03/03</a:t>
          </a:r>
          <a:endParaRPr lang="en-US" dirty="0"/>
        </a:p>
      </dgm:t>
    </dgm:pt>
    <dgm:pt modelId="{F29E797F-30CC-4748-A2D1-4E5E4FA85E10}" type="parTrans" cxnId="{9A938992-F333-48A8-A346-DB485891D911}">
      <dgm:prSet/>
      <dgm:spPr/>
      <dgm:t>
        <a:bodyPr/>
        <a:lstStyle/>
        <a:p>
          <a:endParaRPr lang="en-US"/>
        </a:p>
      </dgm:t>
    </dgm:pt>
    <dgm:pt modelId="{308F7BA3-4CB8-48D6-BFBE-CCE8B2495D9E}" type="sibTrans" cxnId="{9A938992-F333-48A8-A346-DB485891D911}">
      <dgm:prSet/>
      <dgm:spPr/>
      <dgm:t>
        <a:bodyPr/>
        <a:lstStyle/>
        <a:p>
          <a:endParaRPr lang="en-US"/>
        </a:p>
      </dgm:t>
    </dgm:pt>
    <dgm:pt modelId="{9A0706D1-27C8-4FF2-ABA6-A5A79ACD88E8}" type="pres">
      <dgm:prSet presAssocID="{10804AFB-81D8-4923-9F8E-E56A6D89EDDB}" presName="Name0" presStyleCnt="0">
        <dgm:presLayoutVars>
          <dgm:dir/>
          <dgm:resizeHandles val="exact"/>
        </dgm:presLayoutVars>
      </dgm:prSet>
      <dgm:spPr/>
    </dgm:pt>
    <dgm:pt modelId="{52D777B6-4572-467B-BCB3-185D2010E10B}" type="pres">
      <dgm:prSet presAssocID="{4D4911F8-7D1F-4634-8FEC-E4B3F7375EF4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F94849-C076-4264-9845-8255855FD7A3}" type="pres">
      <dgm:prSet presAssocID="{AED6B6DD-AAFD-40B1-941C-CA0C740757D4}" presName="parSpace" presStyleCnt="0"/>
      <dgm:spPr/>
    </dgm:pt>
    <dgm:pt modelId="{B794678A-E729-4BF2-AE5B-D6044ABAD2DE}" type="pres">
      <dgm:prSet presAssocID="{25B958FD-13D4-4E86-B156-92C0B768ED08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569ECB-5CEC-4F9B-A869-1766AE335037}" type="pres">
      <dgm:prSet presAssocID="{6A541ECA-5640-43CE-9255-E55C0523C76F}" presName="parSpace" presStyleCnt="0"/>
      <dgm:spPr/>
    </dgm:pt>
    <dgm:pt modelId="{C259F119-9AE1-4E79-B8CC-3A5BA242E574}" type="pres">
      <dgm:prSet presAssocID="{CE29239C-9DA7-497F-820F-815930CCC523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116BCA3-D11D-4706-9459-7A32D925BA8B}" srcId="{10804AFB-81D8-4923-9F8E-E56A6D89EDDB}" destId="{25B958FD-13D4-4E86-B156-92C0B768ED08}" srcOrd="1" destOrd="0" parTransId="{7FD20E52-3452-402D-ABE9-8DBAC421C7A9}" sibTransId="{6A541ECA-5640-43CE-9255-E55C0523C76F}"/>
    <dgm:cxn modelId="{AB703C91-BAA6-4271-8FF9-779AEDC259D3}" type="presOf" srcId="{CE29239C-9DA7-497F-820F-815930CCC523}" destId="{C259F119-9AE1-4E79-B8CC-3A5BA242E574}" srcOrd="0" destOrd="0" presId="urn:microsoft.com/office/officeart/2005/8/layout/hChevron3"/>
    <dgm:cxn modelId="{CDF3D3E0-E0F0-4263-8A09-2C6B0E6CF38E}" type="presOf" srcId="{4D4911F8-7D1F-4634-8FEC-E4B3F7375EF4}" destId="{52D777B6-4572-467B-BCB3-185D2010E10B}" srcOrd="0" destOrd="0" presId="urn:microsoft.com/office/officeart/2005/8/layout/hChevron3"/>
    <dgm:cxn modelId="{7D6BF1BA-4C82-4160-AE9C-57A5D1D2C4B8}" type="presOf" srcId="{25B958FD-13D4-4E86-B156-92C0B768ED08}" destId="{B794678A-E729-4BF2-AE5B-D6044ABAD2DE}" srcOrd="0" destOrd="0" presId="urn:microsoft.com/office/officeart/2005/8/layout/hChevron3"/>
    <dgm:cxn modelId="{9A938992-F333-48A8-A346-DB485891D911}" srcId="{10804AFB-81D8-4923-9F8E-E56A6D89EDDB}" destId="{CE29239C-9DA7-497F-820F-815930CCC523}" srcOrd="2" destOrd="0" parTransId="{F29E797F-30CC-4748-A2D1-4E5E4FA85E10}" sibTransId="{308F7BA3-4CB8-48D6-BFBE-CCE8B2495D9E}"/>
    <dgm:cxn modelId="{D900875D-E16B-4C50-8E30-203E78EED9C6}" type="presOf" srcId="{10804AFB-81D8-4923-9F8E-E56A6D89EDDB}" destId="{9A0706D1-27C8-4FF2-ABA6-A5A79ACD88E8}" srcOrd="0" destOrd="0" presId="urn:microsoft.com/office/officeart/2005/8/layout/hChevron3"/>
    <dgm:cxn modelId="{BE529C1F-DCDC-4DC9-83E8-6F5C19A7CF09}" srcId="{10804AFB-81D8-4923-9F8E-E56A6D89EDDB}" destId="{4D4911F8-7D1F-4634-8FEC-E4B3F7375EF4}" srcOrd="0" destOrd="0" parTransId="{72B85217-8843-4A26-A662-22DB04E3EF2B}" sibTransId="{AED6B6DD-AAFD-40B1-941C-CA0C740757D4}"/>
    <dgm:cxn modelId="{114C23C1-42E4-4F04-988E-20E577ECF1A9}" type="presParOf" srcId="{9A0706D1-27C8-4FF2-ABA6-A5A79ACD88E8}" destId="{52D777B6-4572-467B-BCB3-185D2010E10B}" srcOrd="0" destOrd="0" presId="urn:microsoft.com/office/officeart/2005/8/layout/hChevron3"/>
    <dgm:cxn modelId="{47A32CF9-95E3-4327-AE1F-1F11B92BB3C0}" type="presParOf" srcId="{9A0706D1-27C8-4FF2-ABA6-A5A79ACD88E8}" destId="{F9F94849-C076-4264-9845-8255855FD7A3}" srcOrd="1" destOrd="0" presId="urn:microsoft.com/office/officeart/2005/8/layout/hChevron3"/>
    <dgm:cxn modelId="{121ED095-FB61-4265-A4C3-C9AAA1720BFB}" type="presParOf" srcId="{9A0706D1-27C8-4FF2-ABA6-A5A79ACD88E8}" destId="{B794678A-E729-4BF2-AE5B-D6044ABAD2DE}" srcOrd="2" destOrd="0" presId="urn:microsoft.com/office/officeart/2005/8/layout/hChevron3"/>
    <dgm:cxn modelId="{2B3AB10F-E626-49DC-818F-B672DED09ED8}" type="presParOf" srcId="{9A0706D1-27C8-4FF2-ABA6-A5A79ACD88E8}" destId="{D0569ECB-5CEC-4F9B-A869-1766AE335037}" srcOrd="3" destOrd="0" presId="urn:microsoft.com/office/officeart/2005/8/layout/hChevron3"/>
    <dgm:cxn modelId="{46894414-0DCA-4981-BC08-535C4D7D52DB}" type="presParOf" srcId="{9A0706D1-27C8-4FF2-ABA6-A5A79ACD88E8}" destId="{C259F119-9AE1-4E79-B8CC-3A5BA242E574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E9CAB9-51FE-4E1F-BF80-C219DB041425}">
      <dsp:nvSpPr>
        <dsp:cNvPr id="0" name=""/>
        <dsp:cNvSpPr/>
      </dsp:nvSpPr>
      <dsp:spPr>
        <a:xfrm>
          <a:off x="2678" y="1495214"/>
          <a:ext cx="2687835" cy="107513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Implement and test analytical modules </a:t>
          </a:r>
          <a:br>
            <a:rPr lang="en-US" sz="1400" kern="1200" dirty="0" smtClean="0"/>
          </a:br>
          <a:r>
            <a:rPr lang="en-US" sz="1400" kern="1200" dirty="0" smtClean="0"/>
            <a:t>02/24 – 03/21</a:t>
          </a:r>
          <a:endParaRPr lang="en-US" sz="1400" kern="1200" dirty="0"/>
        </a:p>
      </dsp:txBody>
      <dsp:txXfrm>
        <a:off x="2678" y="1495214"/>
        <a:ext cx="2419052" cy="1075134"/>
      </dsp:txXfrm>
    </dsp:sp>
    <dsp:sp modelId="{6773BCF6-05B4-49B5-A99D-5F87518CECE7}">
      <dsp:nvSpPr>
        <dsp:cNvPr id="0" name=""/>
        <dsp:cNvSpPr/>
      </dsp:nvSpPr>
      <dsp:spPr>
        <a:xfrm>
          <a:off x="2152947" y="1495214"/>
          <a:ext cx="2687835" cy="107513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Integrate analytical modules w/ Hadoop and website</a:t>
          </a:r>
          <a:br>
            <a:rPr lang="en-US" sz="1400" kern="1200" dirty="0" smtClean="0"/>
          </a:br>
          <a:r>
            <a:rPr lang="en-US" sz="1400" kern="1200" dirty="0" smtClean="0"/>
            <a:t>03/10 – 03/28</a:t>
          </a:r>
          <a:endParaRPr lang="en-US" sz="1400" kern="1200" dirty="0"/>
        </a:p>
      </dsp:txBody>
      <dsp:txXfrm>
        <a:off x="2690514" y="1495214"/>
        <a:ext cx="1612701" cy="1075134"/>
      </dsp:txXfrm>
    </dsp:sp>
    <dsp:sp modelId="{2033D799-FA9B-4E16-9E0C-E6273AF5BEEA}">
      <dsp:nvSpPr>
        <dsp:cNvPr id="0" name=""/>
        <dsp:cNvSpPr/>
      </dsp:nvSpPr>
      <dsp:spPr>
        <a:xfrm>
          <a:off x="4303216" y="1495214"/>
          <a:ext cx="2687835" cy="107513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Construct Poster 03/24 - 04/12</a:t>
          </a:r>
          <a:endParaRPr lang="en-US" sz="1400" kern="1200" dirty="0"/>
        </a:p>
      </dsp:txBody>
      <dsp:txXfrm>
        <a:off x="4840783" y="1495214"/>
        <a:ext cx="1612701" cy="1075134"/>
      </dsp:txXfrm>
    </dsp:sp>
    <dsp:sp modelId="{CB5627F5-DD95-4EE6-9F98-52A2AC6670CF}">
      <dsp:nvSpPr>
        <dsp:cNvPr id="0" name=""/>
        <dsp:cNvSpPr/>
      </dsp:nvSpPr>
      <dsp:spPr>
        <a:xfrm>
          <a:off x="6453485" y="1495214"/>
          <a:ext cx="2687835" cy="107513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Demo </a:t>
          </a:r>
          <a:br>
            <a:rPr lang="en-US" sz="1400" kern="1200" dirty="0" smtClean="0"/>
          </a:br>
          <a:r>
            <a:rPr lang="en-US" sz="1400" kern="1200" dirty="0" smtClean="0"/>
            <a:t>04/25</a:t>
          </a:r>
          <a:endParaRPr lang="en-US" sz="1400" kern="1200" dirty="0"/>
        </a:p>
      </dsp:txBody>
      <dsp:txXfrm>
        <a:off x="6991052" y="1495214"/>
        <a:ext cx="1612701" cy="10751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D777B6-4572-467B-BCB3-185D2010E10B}">
      <dsp:nvSpPr>
        <dsp:cNvPr id="0" name=""/>
        <dsp:cNvSpPr/>
      </dsp:nvSpPr>
      <dsp:spPr>
        <a:xfrm>
          <a:off x="4018" y="1080154"/>
          <a:ext cx="3513832" cy="140553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48006" rIns="24003" bIns="4800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Assess feasibility of proposed project and set up a plan </a:t>
          </a:r>
          <a:br>
            <a:rPr lang="en-US" sz="1800" kern="1200" dirty="0" smtClean="0"/>
          </a:br>
          <a:r>
            <a:rPr lang="en-US" sz="1800" kern="1200" dirty="0" smtClean="0"/>
            <a:t>01/13 – 02/03</a:t>
          </a:r>
          <a:endParaRPr lang="en-US" sz="1800" kern="1200" dirty="0"/>
        </a:p>
      </dsp:txBody>
      <dsp:txXfrm>
        <a:off x="4018" y="1080154"/>
        <a:ext cx="3162449" cy="1405532"/>
      </dsp:txXfrm>
    </dsp:sp>
    <dsp:sp modelId="{B794678A-E729-4BF2-AE5B-D6044ABAD2DE}">
      <dsp:nvSpPr>
        <dsp:cNvPr id="0" name=""/>
        <dsp:cNvSpPr/>
      </dsp:nvSpPr>
      <dsp:spPr>
        <a:xfrm>
          <a:off x="2815083" y="1080154"/>
          <a:ext cx="3513832" cy="140553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Assess software requirements </a:t>
          </a:r>
          <a:br>
            <a:rPr lang="en-US" sz="1800" kern="1200" dirty="0" smtClean="0"/>
          </a:br>
          <a:r>
            <a:rPr lang="en-US" sz="1800" kern="1200" dirty="0" smtClean="0"/>
            <a:t>01/27 – 02/17</a:t>
          </a:r>
          <a:endParaRPr lang="en-US" sz="1800" kern="1200" dirty="0"/>
        </a:p>
      </dsp:txBody>
      <dsp:txXfrm>
        <a:off x="3517849" y="1080154"/>
        <a:ext cx="2108300" cy="1405532"/>
      </dsp:txXfrm>
    </dsp:sp>
    <dsp:sp modelId="{C259F119-9AE1-4E79-B8CC-3A5BA242E574}">
      <dsp:nvSpPr>
        <dsp:cNvPr id="0" name=""/>
        <dsp:cNvSpPr/>
      </dsp:nvSpPr>
      <dsp:spPr>
        <a:xfrm>
          <a:off x="5626149" y="1080154"/>
          <a:ext cx="3513832" cy="140553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Design statistical software modules to meet client requirements </a:t>
          </a:r>
          <a:br>
            <a:rPr lang="en-US" sz="1800" kern="1200" dirty="0" smtClean="0"/>
          </a:br>
          <a:r>
            <a:rPr lang="en-US" sz="1800" kern="1200" dirty="0" smtClean="0"/>
            <a:t>02/10 – 03/03</a:t>
          </a:r>
          <a:endParaRPr lang="en-US" sz="1800" kern="1200" dirty="0"/>
        </a:p>
      </dsp:txBody>
      <dsp:txXfrm>
        <a:off x="6328915" y="1080154"/>
        <a:ext cx="2108300" cy="14055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1/27/2014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1/27/2014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1/27/2014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1/27/2014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1/27/2014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1/27/2014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1/27/2014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1/27/2014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1/27/2014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1/27/2014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1/27/2014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F5E3B-79E0-2A43-A71E-66D55277D6A3}" type="datetimeFigureOut">
              <a:rPr lang="en-US" smtClean="0"/>
              <a:t>1/27/2014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53201"/>
            <a:ext cx="7772400" cy="224724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Project: &lt;Distributed </a:t>
            </a:r>
            <a:r>
              <a:rPr lang="en-US" dirty="0" err="1" smtClean="0"/>
              <a:t>Logfile</a:t>
            </a:r>
            <a:r>
              <a:rPr lang="en-US" dirty="0" smtClean="0"/>
              <a:t> </a:t>
            </a:r>
            <a:r>
              <a:rPr lang="en-US" dirty="0"/>
              <a:t>A</a:t>
            </a:r>
            <a:r>
              <a:rPr lang="en-US" dirty="0" smtClean="0"/>
              <a:t>nalysis </a:t>
            </a:r>
            <a:r>
              <a:rPr lang="en-US" dirty="0"/>
              <a:t>w</a:t>
            </a:r>
            <a:r>
              <a:rPr lang="en-US" dirty="0" smtClean="0"/>
              <a:t>ith Hadoop and </a:t>
            </a:r>
            <a:r>
              <a:rPr lang="en-US" dirty="0" err="1" smtClean="0"/>
              <a:t>MapReduce</a:t>
            </a:r>
            <a:r>
              <a:rPr lang="en-US" dirty="0" smtClean="0"/>
              <a:t>&gt;</a:t>
            </a:r>
            <a:br>
              <a:rPr lang="en-US" dirty="0" smtClean="0"/>
            </a:br>
            <a:r>
              <a:rPr lang="en-US" dirty="0" smtClean="0"/>
              <a:t>Student: &lt;Michael D. Salerno&gt;</a:t>
            </a:r>
            <a:br>
              <a:rPr lang="en-US" dirty="0" smtClean="0"/>
            </a:br>
            <a:r>
              <a:rPr lang="en-US" dirty="0" smtClean="0"/>
              <a:t>Mentor: &lt;Joel </a:t>
            </a:r>
            <a:r>
              <a:rPr lang="en-US" dirty="0" err="1" smtClean="0"/>
              <a:t>Zysman</a:t>
            </a:r>
            <a:r>
              <a:rPr lang="en-US" dirty="0" smtClean="0"/>
              <a:t>&gt;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199"/>
            <a:ext cx="6400800" cy="2155725"/>
          </a:xfrm>
        </p:spPr>
        <p:txBody>
          <a:bodyPr>
            <a:normAutofit fontScale="77500" lnSpcReduction="20000"/>
          </a:bodyPr>
          <a:lstStyle/>
          <a:p>
            <a:r>
              <a:rPr lang="en-US" sz="4129" b="1" dirty="0" smtClean="0">
                <a:solidFill>
                  <a:srgbClr val="FF0000"/>
                </a:solidFill>
              </a:rPr>
              <a:t>Project Plan</a:t>
            </a:r>
          </a:p>
          <a:p>
            <a:endParaRPr lang="en-US" dirty="0" smtClean="0"/>
          </a:p>
          <a:p>
            <a:r>
              <a:rPr lang="en-US" dirty="0" smtClean="0"/>
              <a:t>CIS 4911 Senior Project</a:t>
            </a:r>
          </a:p>
          <a:p>
            <a:r>
              <a:rPr lang="en-US" dirty="0" smtClean="0"/>
              <a:t>School of Computing and Information Sciences</a:t>
            </a:r>
          </a:p>
          <a:p>
            <a:r>
              <a:rPr lang="en-US" dirty="0" smtClean="0"/>
              <a:t>Florida International University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560828" y="6231850"/>
            <a:ext cx="1531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&lt;01/27/2014&gt;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Role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i="1" dirty="0" smtClean="0"/>
              <a:t>Statistical Programmer</a:t>
            </a:r>
            <a:r>
              <a:rPr lang="en-US" i="1" dirty="0"/>
              <a:t>:</a:t>
            </a:r>
            <a:r>
              <a:rPr lang="en-US" i="1" dirty="0" smtClean="0"/>
              <a:t> Designing </a:t>
            </a:r>
            <a:r>
              <a:rPr lang="en-US" i="1" dirty="0" smtClean="0"/>
              <a:t>and implementing </a:t>
            </a:r>
            <a:r>
              <a:rPr lang="en-US" i="1" dirty="0" smtClean="0"/>
              <a:t>analytical </a:t>
            </a:r>
            <a:r>
              <a:rPr lang="en-US" i="1" dirty="0" smtClean="0"/>
              <a:t>components of the system.  </a:t>
            </a:r>
            <a:r>
              <a:rPr lang="en-US" i="1" dirty="0" smtClean="0"/>
              <a:t>Involves use of </a:t>
            </a:r>
            <a:r>
              <a:rPr lang="en-US" i="1" dirty="0" smtClean="0"/>
              <a:t>statistical computing tools to develop modules that meet </a:t>
            </a:r>
            <a:r>
              <a:rPr lang="en-US" i="1" dirty="0" smtClean="0"/>
              <a:t>investigative </a:t>
            </a:r>
            <a:r>
              <a:rPr lang="en-US" i="1" dirty="0" smtClean="0"/>
              <a:t>requirements set by our client.</a:t>
            </a:r>
          </a:p>
          <a:p>
            <a:r>
              <a:rPr lang="en-US" i="1" dirty="0" smtClean="0"/>
              <a:t>Project Leader: Responsible </a:t>
            </a:r>
            <a:r>
              <a:rPr lang="en-US" i="1" dirty="0" smtClean="0"/>
              <a:t>for setting goals, delegating tasks </a:t>
            </a:r>
            <a:r>
              <a:rPr lang="en-US" i="1" dirty="0" smtClean="0"/>
              <a:t>at a high level</a:t>
            </a:r>
            <a:r>
              <a:rPr lang="en-US" i="1" dirty="0" smtClean="0"/>
              <a:t>, </a:t>
            </a:r>
            <a:r>
              <a:rPr lang="en-US" i="1" dirty="0" smtClean="0"/>
              <a:t>and serving as the primary liaison </a:t>
            </a:r>
            <a:r>
              <a:rPr lang="en-US" i="1" dirty="0" smtClean="0"/>
              <a:t>with our </a:t>
            </a:r>
            <a:r>
              <a:rPr lang="en-US" i="1" dirty="0" smtClean="0"/>
              <a:t>client. </a:t>
            </a:r>
            <a:r>
              <a:rPr lang="en-US" i="1" dirty="0"/>
              <a:t>W</a:t>
            </a:r>
            <a:r>
              <a:rPr lang="en-US" i="1" dirty="0" smtClean="0"/>
              <a:t>ill </a:t>
            </a:r>
            <a:r>
              <a:rPr lang="en-US" i="1" dirty="0" smtClean="0"/>
              <a:t>also </a:t>
            </a:r>
            <a:r>
              <a:rPr lang="en-US" i="1" dirty="0" smtClean="0"/>
              <a:t>collaborate with </a:t>
            </a:r>
            <a:r>
              <a:rPr lang="en-US" i="1" dirty="0" smtClean="0"/>
              <a:t>teammates </a:t>
            </a:r>
            <a:r>
              <a:rPr lang="en-US" i="1" dirty="0" smtClean="0"/>
              <a:t>toward </a:t>
            </a:r>
            <a:r>
              <a:rPr lang="en-US" i="1" dirty="0" smtClean="0"/>
              <a:t>seamless integration of </a:t>
            </a:r>
            <a:r>
              <a:rPr lang="en-US" i="1" dirty="0" smtClean="0"/>
              <a:t> respective software </a:t>
            </a:r>
            <a:r>
              <a:rPr lang="en-US" i="1" dirty="0" smtClean="0"/>
              <a:t>components.</a:t>
            </a:r>
          </a:p>
          <a:p>
            <a:r>
              <a:rPr lang="en-US" i="1" dirty="0" smtClean="0"/>
              <a:t>Artifacts: </a:t>
            </a:r>
            <a:r>
              <a:rPr lang="en-US" i="1" dirty="0"/>
              <a:t>U</a:t>
            </a:r>
            <a:r>
              <a:rPr lang="en-US" i="1" dirty="0" smtClean="0"/>
              <a:t>se </a:t>
            </a:r>
            <a:r>
              <a:rPr lang="en-US" i="1" dirty="0" smtClean="0"/>
              <a:t>cases, sequence diagrams, class diagrams, and requirements and design documents.  Collectively, these will completely specify the system function, architecture, and software design.  The production of several of these will be a collaborative effort among the members of my team.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i="1" dirty="0" smtClean="0"/>
          </a:p>
          <a:p>
            <a:endParaRPr lang="en-US" i="1" dirty="0" smtClean="0"/>
          </a:p>
          <a:p>
            <a:pPr marL="0" indent="0">
              <a:buNone/>
            </a:pPr>
            <a:endParaRPr lang="en-US" i="1" dirty="0" smtClean="0"/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endParaRPr lang="en-US" i="1" dirty="0" smtClean="0"/>
          </a:p>
          <a:p>
            <a:r>
              <a:rPr lang="en-US" i="1" dirty="0" smtClean="0"/>
              <a:t>If complications prevent the timely implementation of the analytical modules, it will be necessary to negotiate with the client for a reduced set of requirements. </a:t>
            </a:r>
            <a:endParaRPr lang="en-US" i="1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757663940"/>
              </p:ext>
            </p:extLst>
          </p:nvPr>
        </p:nvGraphicFramePr>
        <p:xfrm>
          <a:off x="0" y="1308295"/>
          <a:ext cx="9144000" cy="406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907316888"/>
              </p:ext>
            </p:extLst>
          </p:nvPr>
        </p:nvGraphicFramePr>
        <p:xfrm>
          <a:off x="0" y="274638"/>
          <a:ext cx="9144000" cy="35658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219</Words>
  <Application>Microsoft Office PowerPoint</Application>
  <PresentationFormat>On-screen Show (4:3)</PresentationFormat>
  <Paragraphs>25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Project: &lt;Distributed Logfile Analysis with Hadoop and MapReduce&gt; Student: &lt;Michael D. Salerno&gt; Mentor: &lt;Joel Zysman&gt;</vt:lpstr>
      <vt:lpstr>My Role</vt:lpstr>
      <vt:lpstr>My Plan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Project: &lt;Project Title&gt; Student: &lt;Your Name&gt; Mentor: &lt;Mentor’s Name&gt;</dc:title>
  <dc:creator>SCS Admin</dc:creator>
  <cp:lastModifiedBy>Michael D. Salerno</cp:lastModifiedBy>
  <cp:revision>17</cp:revision>
  <dcterms:created xsi:type="dcterms:W3CDTF">2012-09-03T15:24:37Z</dcterms:created>
  <dcterms:modified xsi:type="dcterms:W3CDTF">2014-01-27T12:17:25Z</dcterms:modified>
</cp:coreProperties>
</file>