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69" r:id="rId4"/>
    <p:sldId id="260" r:id="rId5"/>
    <p:sldId id="262" r:id="rId6"/>
    <p:sldId id="267" r:id="rId7"/>
    <p:sldId id="268" r:id="rId8"/>
    <p:sldId id="264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134" d="100"/>
          <a:sy n="134" d="100"/>
        </p:scale>
        <p:origin x="-1032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5B958FD-13D4-4E86-B156-92C0B768ED08}">
      <dgm:prSet phldrT="[Text]"/>
      <dgm:spPr/>
      <dgm:t>
        <a:bodyPr/>
        <a:lstStyle/>
        <a:p>
          <a:r>
            <a:rPr lang="en-US" dirty="0" smtClean="0"/>
            <a:t>Design </a:t>
          </a:r>
          <a:r>
            <a:rPr lang="en-US" dirty="0" smtClean="0"/>
            <a:t>Solution </a:t>
          </a:r>
          <a:r>
            <a:rPr lang="en-US" dirty="0" smtClean="0"/>
            <a:t>for Data </a:t>
          </a:r>
          <a:r>
            <a:rPr lang="en-US" dirty="0" smtClean="0"/>
            <a:t>Analysis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02/17 – 03/03</a:t>
          </a:r>
          <a:endParaRPr lang="en-US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CE29239C-9DA7-497F-820F-815930CCC523}">
      <dgm:prSet phldrT="[Text]"/>
      <dgm:spPr/>
      <dgm:t>
        <a:bodyPr/>
        <a:lstStyle/>
        <a:p>
          <a:r>
            <a:rPr lang="en-US" dirty="0" smtClean="0"/>
            <a:t>Implementation and Testing </a:t>
          </a:r>
          <a:r>
            <a:rPr lang="en-US" dirty="0" smtClean="0"/>
            <a:t>Analytical Functions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02/24 – 03/21</a:t>
          </a:r>
          <a:endParaRPr lang="en-US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B794678A-E729-4BF2-AE5B-D6044ABAD2DE}" type="pres">
      <dgm:prSet presAssocID="{25B958FD-13D4-4E86-B156-92C0B768ED08}" presName="parTxOnly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938992-F333-48A8-A346-DB485891D911}" srcId="{10804AFB-81D8-4923-9F8E-E56A6D89EDDB}" destId="{CE29239C-9DA7-497F-820F-815930CCC523}" srcOrd="1" destOrd="0" parTransId="{F29E797F-30CC-4748-A2D1-4E5E4FA85E10}" sibTransId="{308F7BA3-4CB8-48D6-BFBE-CCE8B2495D9E}"/>
    <dgm:cxn modelId="{7E322022-11E2-49AA-A383-89896F0DFB96}" type="presOf" srcId="{25B958FD-13D4-4E86-B156-92C0B768ED08}" destId="{B794678A-E729-4BF2-AE5B-D6044ABAD2DE}" srcOrd="0" destOrd="0" presId="urn:microsoft.com/office/officeart/2005/8/layout/hChevron3"/>
    <dgm:cxn modelId="{D15CE518-9E8D-4FE4-A127-3344D81B01EB}" type="presOf" srcId="{CE29239C-9DA7-497F-820F-815930CCC523}" destId="{C259F119-9AE1-4E79-B8CC-3A5BA242E574}" srcOrd="0" destOrd="0" presId="urn:microsoft.com/office/officeart/2005/8/layout/hChevron3"/>
    <dgm:cxn modelId="{04158944-7FA1-40E1-9F61-F96526444AA9}" type="presOf" srcId="{10804AFB-81D8-4923-9F8E-E56A6D89EDDB}" destId="{9A0706D1-27C8-4FF2-ABA6-A5A79ACD88E8}" srcOrd="0" destOrd="0" presId="urn:microsoft.com/office/officeart/2005/8/layout/hChevron3"/>
    <dgm:cxn modelId="{5116BCA3-D11D-4706-9459-7A32D925BA8B}" srcId="{10804AFB-81D8-4923-9F8E-E56A6D89EDDB}" destId="{25B958FD-13D4-4E86-B156-92C0B768ED08}" srcOrd="0" destOrd="0" parTransId="{7FD20E52-3452-402D-ABE9-8DBAC421C7A9}" sibTransId="{6A541ECA-5640-43CE-9255-E55C0523C76F}"/>
    <dgm:cxn modelId="{E7A337C6-CE05-4767-B717-B1E0EDD70BEC}" type="presParOf" srcId="{9A0706D1-27C8-4FF2-ABA6-A5A79ACD88E8}" destId="{B794678A-E729-4BF2-AE5B-D6044ABAD2DE}" srcOrd="0" destOrd="0" presId="urn:microsoft.com/office/officeart/2005/8/layout/hChevron3"/>
    <dgm:cxn modelId="{62F27FC5-D597-4D0C-9739-861937953260}" type="presParOf" srcId="{9A0706D1-27C8-4FF2-ABA6-A5A79ACD88E8}" destId="{D0569ECB-5CEC-4F9B-A869-1766AE335037}" srcOrd="1" destOrd="0" presId="urn:microsoft.com/office/officeart/2005/8/layout/hChevron3"/>
    <dgm:cxn modelId="{2B9362FC-D12E-44A9-A78E-A2AD282BAB83}" type="presParOf" srcId="{9A0706D1-27C8-4FF2-ABA6-A5A79ACD88E8}" destId="{C259F119-9AE1-4E79-B8CC-3A5BA242E574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5B958FD-13D4-4E86-B156-92C0B768ED08}">
      <dgm:prSet phldrT="[Text]" custT="1"/>
      <dgm:spPr/>
      <dgm:t>
        <a:bodyPr/>
        <a:lstStyle/>
        <a:p>
          <a:r>
            <a:rPr lang="en-US" sz="1700" dirty="0" smtClean="0"/>
            <a:t>Poster Creation</a:t>
          </a:r>
          <a:br>
            <a:rPr lang="en-US" sz="1700" dirty="0" smtClean="0"/>
          </a:br>
          <a:r>
            <a:rPr lang="en-US" sz="1700" dirty="0" smtClean="0"/>
            <a:t>03/24 – 04/12</a:t>
          </a:r>
          <a:endParaRPr lang="en-US" sz="1700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CE29239C-9DA7-497F-820F-815930CCC523}">
      <dgm:prSet phldrT="[Text]" custT="1"/>
      <dgm:spPr/>
      <dgm:t>
        <a:bodyPr/>
        <a:lstStyle/>
        <a:p>
          <a:r>
            <a:rPr lang="en-US" sz="1700" dirty="0" smtClean="0"/>
            <a:t>Demo</a:t>
          </a:r>
          <a:br>
            <a:rPr lang="en-US" sz="1700" dirty="0" smtClean="0"/>
          </a:br>
          <a:r>
            <a:rPr lang="en-US" sz="1700" dirty="0" smtClean="0"/>
            <a:t>04/25</a:t>
          </a:r>
          <a:endParaRPr lang="en-US" sz="1700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 custT="1"/>
      <dgm:spPr/>
      <dgm:t>
        <a:bodyPr/>
        <a:lstStyle/>
        <a:p>
          <a:r>
            <a:rPr lang="en-US" sz="1700" dirty="0" smtClean="0"/>
            <a:t>Integration of Analytical Module with Hadoop and website</a:t>
          </a:r>
          <a:br>
            <a:rPr lang="en-US" sz="1700" dirty="0" smtClean="0"/>
          </a:br>
          <a:r>
            <a:rPr lang="en-US" sz="1700" dirty="0" smtClean="0"/>
            <a:t>03/10 – 03/28</a:t>
          </a:r>
          <a:endParaRPr lang="en-US" sz="1700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F4D64A-6B89-414C-A333-B2EB69E806BA}" type="presOf" srcId="{CE29239C-9DA7-497F-820F-815930CCC523}" destId="{C259F119-9AE1-4E79-B8CC-3A5BA242E574}" srcOrd="0" destOrd="0" presId="urn:microsoft.com/office/officeart/2005/8/layout/hChevron3"/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47BAF575-F01C-48B0-A167-85487A794F6F}" type="presOf" srcId="{4D4911F8-7D1F-4634-8FEC-E4B3F7375EF4}" destId="{52D777B6-4572-467B-BCB3-185D2010E10B}" srcOrd="0" destOrd="0" presId="urn:microsoft.com/office/officeart/2005/8/layout/hChevron3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68FC1E55-90E1-460C-B7B3-6936F6BDDB6D}" type="presOf" srcId="{25B958FD-13D4-4E86-B156-92C0B768ED08}" destId="{B794678A-E729-4BF2-AE5B-D6044ABAD2DE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380961F0-A930-40AB-87C6-BD90E9838DC8}" type="presOf" srcId="{10804AFB-81D8-4923-9F8E-E56A6D89EDDB}" destId="{9A0706D1-27C8-4FF2-ABA6-A5A79ACD88E8}" srcOrd="0" destOrd="0" presId="urn:microsoft.com/office/officeart/2005/8/layout/hChevron3"/>
    <dgm:cxn modelId="{52E4398A-AB9A-44AF-BFBE-86B4D139A62F}" type="presParOf" srcId="{9A0706D1-27C8-4FF2-ABA6-A5A79ACD88E8}" destId="{52D777B6-4572-467B-BCB3-185D2010E10B}" srcOrd="0" destOrd="0" presId="urn:microsoft.com/office/officeart/2005/8/layout/hChevron3"/>
    <dgm:cxn modelId="{58212129-DC00-4AFC-9BE3-51CB425AE53B}" type="presParOf" srcId="{9A0706D1-27C8-4FF2-ABA6-A5A79ACD88E8}" destId="{F9F94849-C076-4264-9845-8255855FD7A3}" srcOrd="1" destOrd="0" presId="urn:microsoft.com/office/officeart/2005/8/layout/hChevron3"/>
    <dgm:cxn modelId="{C3DED95D-3F0F-4E98-9F61-0E9B9F557575}" type="presParOf" srcId="{9A0706D1-27C8-4FF2-ABA6-A5A79ACD88E8}" destId="{B794678A-E729-4BF2-AE5B-D6044ABAD2DE}" srcOrd="2" destOrd="0" presId="urn:microsoft.com/office/officeart/2005/8/layout/hChevron3"/>
    <dgm:cxn modelId="{EC3F83DB-96E8-4F58-8903-EEB2717F5CBC}" type="presParOf" srcId="{9A0706D1-27C8-4FF2-ABA6-A5A79ACD88E8}" destId="{D0569ECB-5CEC-4F9B-A869-1766AE335037}" srcOrd="3" destOrd="0" presId="urn:microsoft.com/office/officeart/2005/8/layout/hChevron3"/>
    <dgm:cxn modelId="{8E955263-344F-424B-B892-86EC8924BB65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4678A-E729-4BF2-AE5B-D6044ABAD2DE}">
      <dsp:nvSpPr>
        <dsp:cNvPr id="0" name=""/>
        <dsp:cNvSpPr/>
      </dsp:nvSpPr>
      <dsp:spPr>
        <a:xfrm>
          <a:off x="7143" y="0"/>
          <a:ext cx="5072062" cy="135604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33338" bIns="666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Design </a:t>
          </a:r>
          <a:r>
            <a:rPr lang="en-US" sz="2500" kern="1200" dirty="0" smtClean="0"/>
            <a:t>Solution </a:t>
          </a:r>
          <a:r>
            <a:rPr lang="en-US" sz="2500" kern="1200" dirty="0" smtClean="0"/>
            <a:t>for Data </a:t>
          </a:r>
          <a:r>
            <a:rPr lang="en-US" sz="2500" kern="1200" dirty="0" smtClean="0"/>
            <a:t>Analysis</a:t>
          </a:r>
          <a:r>
            <a:rPr lang="en-US" sz="2500" kern="1200" dirty="0" smtClean="0"/>
            <a:t/>
          </a:r>
          <a:br>
            <a:rPr lang="en-US" sz="2500" kern="1200" dirty="0" smtClean="0"/>
          </a:br>
          <a:r>
            <a:rPr lang="en-US" sz="2500" kern="1200" dirty="0" smtClean="0"/>
            <a:t>02/17 – 03/03</a:t>
          </a:r>
          <a:endParaRPr lang="en-US" sz="2500" kern="1200" dirty="0"/>
        </a:p>
      </dsp:txBody>
      <dsp:txXfrm>
        <a:off x="7143" y="0"/>
        <a:ext cx="4733052" cy="1356042"/>
      </dsp:txXfrm>
    </dsp:sp>
    <dsp:sp modelId="{C259F119-9AE1-4E79-B8CC-3A5BA242E574}">
      <dsp:nvSpPr>
        <dsp:cNvPr id="0" name=""/>
        <dsp:cNvSpPr/>
      </dsp:nvSpPr>
      <dsp:spPr>
        <a:xfrm>
          <a:off x="4064793" y="0"/>
          <a:ext cx="5072062" cy="135604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66675" rIns="33338" bIns="666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Implementation and Testing </a:t>
          </a:r>
          <a:r>
            <a:rPr lang="en-US" sz="2500" kern="1200" dirty="0" smtClean="0"/>
            <a:t>Analytical Functions</a:t>
          </a:r>
          <a:r>
            <a:rPr lang="en-US" sz="2500" kern="1200" dirty="0" smtClean="0"/>
            <a:t/>
          </a:r>
          <a:br>
            <a:rPr lang="en-US" sz="2500" kern="1200" dirty="0" smtClean="0"/>
          </a:br>
          <a:r>
            <a:rPr lang="en-US" sz="2500" kern="1200" dirty="0" smtClean="0"/>
            <a:t>02/24 – 03/21</a:t>
          </a:r>
          <a:endParaRPr lang="en-US" sz="2500" kern="1200" dirty="0"/>
        </a:p>
      </dsp:txBody>
      <dsp:txXfrm>
        <a:off x="4742814" y="0"/>
        <a:ext cx="3716020" cy="13560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0" y="381002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Integration of Analytical Module with Hadoop and website</a:t>
          </a:r>
          <a:br>
            <a:rPr lang="en-US" sz="1700" kern="1200" dirty="0" smtClean="0"/>
          </a:br>
          <a:r>
            <a:rPr lang="en-US" sz="1700" kern="1200" dirty="0" smtClean="0"/>
            <a:t>03/10 – 03/28</a:t>
          </a:r>
          <a:endParaRPr lang="en-US" sz="1700" kern="1200" dirty="0"/>
        </a:p>
      </dsp:txBody>
      <dsp:txXfrm>
        <a:off x="0" y="381002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Poster Creation</a:t>
          </a:r>
          <a:br>
            <a:rPr lang="en-US" sz="1700" kern="1200" dirty="0" smtClean="0"/>
          </a:br>
          <a:r>
            <a:rPr lang="en-US" sz="1700" kern="1200" dirty="0" smtClean="0"/>
            <a:t>03/24 – 04/12</a:t>
          </a:r>
          <a:endParaRPr lang="en-US" sz="1700" kern="1200" dirty="0"/>
        </a:p>
      </dsp:txBody>
      <dsp:txXfrm>
        <a:off x="3517849" y="3943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Demo</a:t>
          </a:r>
          <a:br>
            <a:rPr lang="en-US" sz="1700" kern="1200" dirty="0" smtClean="0"/>
          </a:br>
          <a:r>
            <a:rPr lang="en-US" sz="1700" kern="1200" dirty="0" smtClean="0"/>
            <a:t>04/25</a:t>
          </a:r>
          <a:endParaRPr lang="en-US" sz="1700" kern="1200" dirty="0"/>
        </a:p>
      </dsp:txBody>
      <dsp:txXfrm>
        <a:off x="6328915" y="3943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EBAC7-8497-4CF7-9DC4-77905AB352DD}" type="datetimeFigureOut">
              <a:rPr lang="en-US" smtClean="0"/>
              <a:t>2/24/14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B172E-3BB3-40C4-A2C0-D05B80498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7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4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02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5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22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5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77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8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0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7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/>
              <a:t>2/24/14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4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/>
              <a:t>2/24/14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4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/>
              <a:t>2/24/14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7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2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diagramQuickStyle" Target="../diagrams/quickStyle2.xml"/><Relationship Id="rId12" Type="http://schemas.openxmlformats.org/officeDocument/2006/relationships/diagramColors" Target="../diagrams/colors2.xml"/><Relationship Id="rId13" Type="http://schemas.microsoft.com/office/2007/relationships/diagramDrawing" Target="../diagrams/drawing2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9" Type="http://schemas.openxmlformats.org/officeDocument/2006/relationships/diagramData" Target="../diagrams/data2.xml"/><Relationship Id="rId10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</a:t>
            </a:r>
            <a:r>
              <a:rPr lang="en-US" dirty="0" smtClean="0"/>
              <a:t>: Distributed Logfile Analysis With Hadoop and MapReduce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Student</a:t>
            </a:r>
            <a:r>
              <a:rPr lang="en-US" dirty="0" smtClean="0"/>
              <a:t>: </a:t>
            </a:r>
            <a:r>
              <a:rPr lang="en-US" dirty="0" smtClean="0"/>
              <a:t>Michael D. Salerno  </a:t>
            </a:r>
            <a:r>
              <a:rPr lang="en-US" dirty="0" smtClean="0">
                <a:solidFill>
                  <a:srgbClr val="FF0000"/>
                </a:solidFill>
              </a:rPr>
              <a:t>Mentor</a:t>
            </a:r>
            <a:r>
              <a:rPr lang="en-US" dirty="0" smtClean="0"/>
              <a:t>: Joel Zysman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495800"/>
            <a:ext cx="74676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62200" y="3489718"/>
            <a:ext cx="441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System </a:t>
            </a:r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Design &amp; Object Design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70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219200"/>
            <a:ext cx="74676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/>
            </a:r>
            <a:r>
              <a:rPr lang="en-US" sz="3600" b="1" dirty="0" smtClean="0">
                <a:solidFill>
                  <a:schemeClr val="tx1"/>
                </a:solidFill>
              </a:rPr>
              <a:t>System Architecture</a:t>
            </a:r>
          </a:p>
          <a:p>
            <a:pPr marL="457200" indent="-457200" algn="l">
              <a:buFont typeface="Arial"/>
              <a:buChar char="•"/>
            </a:pPr>
            <a:endParaRPr lang="en-US" sz="28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/>
              <a:buChar char="•"/>
            </a:pPr>
            <a:r>
              <a:rPr lang="en-US" sz="2800" b="1" dirty="0" smtClean="0">
                <a:solidFill>
                  <a:schemeClr val="tx1"/>
                </a:solidFill>
              </a:rPr>
              <a:t>Client/Server</a:t>
            </a:r>
          </a:p>
          <a:p>
            <a:pPr marL="800100" lvl="1" indent="-342900" algn="l">
              <a:buFont typeface="Courier New"/>
              <a:buChar char="o"/>
            </a:pPr>
            <a:r>
              <a:rPr lang="en-US" sz="2400" dirty="0" smtClean="0">
                <a:solidFill>
                  <a:schemeClr val="tx1"/>
                </a:solidFill>
              </a:rPr>
              <a:t>Distributed application structure</a:t>
            </a:r>
          </a:p>
          <a:p>
            <a:pPr marL="800100" lvl="1" indent="-342900" algn="l">
              <a:buFont typeface="Courier New"/>
              <a:buChar char="o"/>
            </a:pPr>
            <a:r>
              <a:rPr lang="en-US" sz="2400" dirty="0" smtClean="0">
                <a:solidFill>
                  <a:schemeClr val="tx1"/>
                </a:solidFill>
              </a:rPr>
              <a:t>Clients request services from the provider during a communication session</a:t>
            </a:r>
          </a:p>
          <a:p>
            <a:pPr lvl="1" algn="l"/>
            <a:endParaRPr lang="en-US" sz="24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/>
              <a:buChar char="•"/>
            </a:pPr>
            <a:r>
              <a:rPr lang="en-US" sz="2800" b="1" dirty="0" smtClean="0">
                <a:solidFill>
                  <a:schemeClr val="tx1"/>
                </a:solidFill>
              </a:rPr>
              <a:t>Three-Tier </a:t>
            </a:r>
          </a:p>
          <a:p>
            <a:pPr marL="800100" lvl="1" indent="-342900" algn="l">
              <a:buFont typeface="Courier New"/>
              <a:buChar char="o"/>
            </a:pPr>
            <a:r>
              <a:rPr lang="en-US" sz="2400" dirty="0" smtClean="0">
                <a:solidFill>
                  <a:schemeClr val="tx1"/>
                </a:solidFill>
              </a:rPr>
              <a:t>The interface layer consists of the boundary objects that allow users to interact with the system</a:t>
            </a:r>
          </a:p>
          <a:p>
            <a:pPr marL="800100" lvl="1" indent="-342900" algn="l">
              <a:buFont typeface="Courier New"/>
              <a:buChar char="o"/>
            </a:pPr>
            <a:r>
              <a:rPr lang="en-US" sz="2400" dirty="0" smtClean="0">
                <a:solidFill>
                  <a:schemeClr val="tx1"/>
                </a:solidFill>
              </a:rPr>
              <a:t>The application logic layer consists of the control objects responsible for the processing &amp; analysis of data which it accesses from the storage layer</a:t>
            </a:r>
          </a:p>
          <a:p>
            <a:pPr marL="800100" lvl="1" indent="-342900" algn="l">
              <a:buFont typeface="Courier New"/>
              <a:buChar char="o"/>
            </a:pPr>
            <a:r>
              <a:rPr lang="en-US" sz="2400" dirty="0" smtClean="0">
                <a:solidFill>
                  <a:schemeClr val="tx1"/>
                </a:solidFill>
              </a:rPr>
              <a:t>The storage layer consists of storage objects containing persistent data to be retrieved by the by the logic layer</a:t>
            </a:r>
          </a:p>
          <a:p>
            <a:pPr marL="800100" lvl="1" indent="-342900" algn="l">
              <a:buFont typeface="Courier New"/>
              <a:buChar char="o"/>
            </a:pPr>
            <a:endParaRPr lang="en-US" sz="2400" dirty="0">
              <a:solidFill>
                <a:schemeClr val="tx1"/>
              </a:solidFill>
            </a:endParaRP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	</a:t>
            </a:r>
            <a:endParaRPr lang="en-US" sz="2800" b="1" dirty="0" smtClean="0">
              <a:solidFill>
                <a:schemeClr val="tx1"/>
              </a:solidFill>
            </a:endParaRPr>
          </a:p>
          <a:p>
            <a:pPr lvl="1" algn="l"/>
            <a:endParaRPr lang="en-US" sz="2400" b="1" dirty="0">
              <a:solidFill>
                <a:schemeClr val="tx1"/>
              </a:solidFill>
            </a:endParaRPr>
          </a:p>
          <a:p>
            <a:pPr lvl="1" algn="l"/>
            <a:endParaRPr 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469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1805" y="1295400"/>
            <a:ext cx="5257800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Subsystems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 descr="Detailed System Architectur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34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03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Diagram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079159" cy="476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105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Diagram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 descr="Detailed Class Diagrams_michae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552"/>
            <a:ext cx="9144000" cy="539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638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Diagram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 descr="Detailed Class Diagrams_michael_zoom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25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219200"/>
            <a:ext cx="5246255" cy="4572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Tools &amp; Methodologies</a:t>
            </a:r>
            <a:endParaRPr lang="en-US" sz="2800" b="1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7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1905000"/>
            <a:ext cx="8458200" cy="480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3200" b="1" dirty="0" smtClean="0"/>
          </a:p>
          <a:p>
            <a:pPr algn="l"/>
            <a:r>
              <a:rPr lang="en-US" sz="3200" b="1" dirty="0" smtClean="0"/>
              <a:t>The R Programming Language</a:t>
            </a:r>
            <a:endParaRPr lang="en-US" sz="3200" b="1" dirty="0" smtClean="0"/>
          </a:p>
          <a:p>
            <a:pPr marL="457200" indent="-457200" algn="l">
              <a:buFontTx/>
              <a:buChar char="-"/>
            </a:pPr>
            <a:endParaRPr lang="en-US" sz="3200" dirty="0" smtClean="0"/>
          </a:p>
          <a:p>
            <a:pPr marL="457200" indent="-457200" algn="l">
              <a:buFontTx/>
              <a:buChar char="-"/>
            </a:pPr>
            <a:r>
              <a:rPr lang="en-US" sz="3200" dirty="0" smtClean="0"/>
              <a:t>Programming language and software environment for statistical computing and graphics </a:t>
            </a:r>
          </a:p>
          <a:p>
            <a:pPr marL="457200" indent="-457200" algn="l">
              <a:buFontTx/>
              <a:buChar char="-"/>
            </a:pPr>
            <a:r>
              <a:rPr lang="en-US" sz="3200" dirty="0"/>
              <a:t>GNU General Public </a:t>
            </a:r>
            <a:r>
              <a:rPr lang="en-US" sz="3200" dirty="0" smtClean="0"/>
              <a:t>License</a:t>
            </a:r>
            <a:endParaRPr lang="en-US" sz="3200" dirty="0" smtClean="0"/>
          </a:p>
          <a:p>
            <a:pPr marL="457200" indent="-457200" algn="l">
              <a:buFontTx/>
              <a:buChar char="-"/>
            </a:pPr>
            <a:r>
              <a:rPr lang="en-US" sz="3200" dirty="0" smtClean="0"/>
              <a:t>Widely used among statisticians and data miners for statistical software and data analysis</a:t>
            </a:r>
          </a:p>
          <a:p>
            <a:pPr marL="457200" indent="-457200" algn="l">
              <a:buFontTx/>
              <a:buChar char="-"/>
            </a:pPr>
            <a:r>
              <a:rPr lang="en-US" sz="3200" dirty="0" smtClean="0"/>
              <a:t>Vast </a:t>
            </a:r>
            <a:r>
              <a:rPr lang="en-US" sz="3200" dirty="0"/>
              <a:t>library of robust core functions and CRAN approved </a:t>
            </a:r>
            <a:r>
              <a:rPr lang="en-US" sz="3200" dirty="0" smtClean="0"/>
              <a:t>packages</a:t>
            </a:r>
          </a:p>
          <a:p>
            <a:pPr marL="457200" indent="-457200" algn="l">
              <a:buFontTx/>
              <a:buChar char="-"/>
            </a:pPr>
            <a:r>
              <a:rPr lang="en-US" sz="3200" dirty="0" smtClean="0"/>
              <a:t>Thriving community; there is a package for just about everything; mailing lists are very active and frequented by experts in several fields</a:t>
            </a:r>
          </a:p>
          <a:p>
            <a:pPr marL="457200" indent="-457200" algn="l">
              <a:buFontTx/>
              <a:buChar char="-"/>
            </a:pPr>
            <a:r>
              <a:rPr lang="en-US" sz="3200" dirty="0" smtClean="0"/>
              <a:t>Memory-bound and single-threaded</a:t>
            </a:r>
          </a:p>
          <a:p>
            <a:pPr marL="457200" indent="-457200" algn="l">
              <a:buFontTx/>
              <a:buChar char="-"/>
            </a:pPr>
            <a:endParaRPr lang="en-US" sz="3200" dirty="0" smtClean="0"/>
          </a:p>
          <a:p>
            <a:pPr marL="571500" indent="-571500">
              <a:buFontTx/>
              <a:buChar char="-"/>
            </a:pPr>
            <a:endParaRPr lang="en-US" dirty="0" smtClean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2590800"/>
            <a:ext cx="67818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4506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6096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Updated Timeline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777869038"/>
              </p:ext>
            </p:extLst>
          </p:nvPr>
        </p:nvGraphicFramePr>
        <p:xfrm>
          <a:off x="0" y="2667000"/>
          <a:ext cx="9144000" cy="1356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325661342"/>
              </p:ext>
            </p:extLst>
          </p:nvPr>
        </p:nvGraphicFramePr>
        <p:xfrm>
          <a:off x="0" y="3657600"/>
          <a:ext cx="9144000" cy="219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92354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221</Words>
  <Application>Microsoft Macintosh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1_Office Theme</vt:lpstr>
      <vt:lpstr>Project: Distributed Logfile Analysis With Hadoop and MapReduce     Student: Michael D. Salerno  Mentor: Joel Zysman  </vt:lpstr>
      <vt:lpstr>PowerPoint Presentation</vt:lpstr>
      <vt:lpstr>Subsystems </vt:lpstr>
      <vt:lpstr>Class Diagram </vt:lpstr>
      <vt:lpstr>Class Diagram </vt:lpstr>
      <vt:lpstr>Class Diagram </vt:lpstr>
      <vt:lpstr>Tools &amp; Methodologies</vt:lpstr>
      <vt:lpstr>Updated Timeline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Distributed Logfile Analysis With Hadoop and MapReduce     Student: Ernesto Surribas   Mentor: Joel Zysman</dc:title>
  <dc:creator>admin</dc:creator>
  <cp:lastModifiedBy>Michael Salerno</cp:lastModifiedBy>
  <cp:revision>44</cp:revision>
  <dcterms:created xsi:type="dcterms:W3CDTF">2014-02-10T17:16:28Z</dcterms:created>
  <dcterms:modified xsi:type="dcterms:W3CDTF">2014-02-24T23:26:31Z</dcterms:modified>
</cp:coreProperties>
</file>