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2" r:id="rId3"/>
    <p:sldId id="257" r:id="rId4"/>
    <p:sldId id="258" r:id="rId5"/>
    <p:sldId id="263" r:id="rId6"/>
    <p:sldId id="264" r:id="rId7"/>
    <p:sldId id="259" r:id="rId8"/>
    <p:sldId id="260" r:id="rId9"/>
    <p:sldId id="261" r:id="rId10"/>
  </p:sldIdLst>
  <p:sldSz cx="9144000" cy="6858000" type="screen4x3"/>
  <p:notesSz cx="7053263"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59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804AFB-81D8-4923-9F8E-E56A6D89EDDB}" type="doc">
      <dgm:prSet loTypeId="urn:microsoft.com/office/officeart/2005/8/layout/hChevron3" loCatId="process" qsTypeId="urn:microsoft.com/office/officeart/2005/8/quickstyle/simple1" qsCatId="simple" csTypeId="urn:microsoft.com/office/officeart/2005/8/colors/accent1_2" csCatId="accent1" phldr="1"/>
      <dgm:spPr/>
    </dgm:pt>
    <dgm:pt modelId="{25B958FD-13D4-4E86-B156-92C0B768ED08}">
      <dgm:prSet phldrT="[Text]"/>
      <dgm:spPr/>
      <dgm:t>
        <a:bodyPr/>
        <a:lstStyle/>
        <a:p>
          <a:r>
            <a:rPr lang="en-US" dirty="0" smtClean="0"/>
            <a:t>Design analytical software solutions to meet client’s investigative requirements</a:t>
          </a:r>
          <a:r>
            <a:rPr lang="en-US" dirty="0" smtClean="0"/>
            <a:t/>
          </a:r>
          <a:br>
            <a:rPr lang="en-US" dirty="0" smtClean="0"/>
          </a:br>
          <a:r>
            <a:rPr lang="en-US" dirty="0" smtClean="0"/>
            <a:t>02/17 – 03/03</a:t>
          </a:r>
          <a:endParaRPr lang="en-US" dirty="0"/>
        </a:p>
      </dgm:t>
    </dgm:pt>
    <dgm:pt modelId="{7FD20E52-3452-402D-ABE9-8DBAC421C7A9}" type="parTrans" cxnId="{5116BCA3-D11D-4706-9459-7A32D925BA8B}">
      <dgm:prSet/>
      <dgm:spPr/>
      <dgm:t>
        <a:bodyPr/>
        <a:lstStyle/>
        <a:p>
          <a:endParaRPr lang="en-US"/>
        </a:p>
      </dgm:t>
    </dgm:pt>
    <dgm:pt modelId="{6A541ECA-5640-43CE-9255-E55C0523C76F}" type="sibTrans" cxnId="{5116BCA3-D11D-4706-9459-7A32D925BA8B}">
      <dgm:prSet/>
      <dgm:spPr/>
      <dgm:t>
        <a:bodyPr/>
        <a:lstStyle/>
        <a:p>
          <a:endParaRPr lang="en-US"/>
        </a:p>
      </dgm:t>
    </dgm:pt>
    <dgm:pt modelId="{CE29239C-9DA7-497F-820F-815930CCC523}">
      <dgm:prSet phldrT="[Text]"/>
      <dgm:spPr/>
      <dgm:t>
        <a:bodyPr/>
        <a:lstStyle/>
        <a:p>
          <a:r>
            <a:rPr lang="en-US" dirty="0" smtClean="0"/>
            <a:t>Implementation and Testing of </a:t>
          </a:r>
          <a:r>
            <a:rPr lang="en-US" dirty="0" smtClean="0"/>
            <a:t>analytical and report-generating functions</a:t>
          </a:r>
          <a:r>
            <a:rPr lang="en-US" dirty="0" smtClean="0"/>
            <a:t/>
          </a:r>
          <a:br>
            <a:rPr lang="en-US" dirty="0" smtClean="0"/>
          </a:br>
          <a:r>
            <a:rPr lang="en-US" dirty="0" smtClean="0"/>
            <a:t>02/24 – 03/21</a:t>
          </a:r>
          <a:endParaRPr lang="en-US" dirty="0"/>
        </a:p>
      </dgm:t>
    </dgm:pt>
    <dgm:pt modelId="{F29E797F-30CC-4748-A2D1-4E5E4FA85E10}" type="parTrans" cxnId="{9A938992-F333-48A8-A346-DB485891D911}">
      <dgm:prSet/>
      <dgm:spPr/>
      <dgm:t>
        <a:bodyPr/>
        <a:lstStyle/>
        <a:p>
          <a:endParaRPr lang="en-US"/>
        </a:p>
      </dgm:t>
    </dgm:pt>
    <dgm:pt modelId="{308F7BA3-4CB8-48D6-BFBE-CCE8B2495D9E}" type="sibTrans" cxnId="{9A938992-F333-48A8-A346-DB485891D911}">
      <dgm:prSet/>
      <dgm:spPr/>
      <dgm:t>
        <a:bodyPr/>
        <a:lstStyle/>
        <a:p>
          <a:endParaRPr lang="en-US"/>
        </a:p>
      </dgm:t>
    </dgm:pt>
    <dgm:pt modelId="{4D4911F8-7D1F-4634-8FEC-E4B3F7375EF4}">
      <dgm:prSet phldrT="[Text]"/>
      <dgm:spPr/>
      <dgm:t>
        <a:bodyPr/>
        <a:lstStyle/>
        <a:p>
          <a:r>
            <a:rPr lang="en-US" dirty="0" smtClean="0"/>
            <a:t>Evaluation of Software Requirements</a:t>
          </a:r>
          <a:br>
            <a:rPr lang="en-US" dirty="0" smtClean="0"/>
          </a:br>
          <a:r>
            <a:rPr lang="en-US" dirty="0" smtClean="0"/>
            <a:t>02/10 – 02/17</a:t>
          </a:r>
          <a:endParaRPr lang="en-US" dirty="0"/>
        </a:p>
      </dgm:t>
    </dgm:pt>
    <dgm:pt modelId="{AED6B6DD-AAFD-40B1-941C-CA0C740757D4}" type="sibTrans" cxnId="{BE529C1F-DCDC-4DC9-83E8-6F5C19A7CF09}">
      <dgm:prSet/>
      <dgm:spPr/>
      <dgm:t>
        <a:bodyPr/>
        <a:lstStyle/>
        <a:p>
          <a:endParaRPr lang="en-US"/>
        </a:p>
      </dgm:t>
    </dgm:pt>
    <dgm:pt modelId="{72B85217-8843-4A26-A662-22DB04E3EF2B}" type="parTrans" cxnId="{BE529C1F-DCDC-4DC9-83E8-6F5C19A7CF09}">
      <dgm:prSet/>
      <dgm:spPr/>
      <dgm:t>
        <a:bodyPr/>
        <a:lstStyle/>
        <a:p>
          <a:endParaRPr lang="en-US"/>
        </a:p>
      </dgm:t>
    </dgm:pt>
    <dgm:pt modelId="{9A0706D1-27C8-4FF2-ABA6-A5A79ACD88E8}" type="pres">
      <dgm:prSet presAssocID="{10804AFB-81D8-4923-9F8E-E56A6D89EDDB}" presName="Name0" presStyleCnt="0">
        <dgm:presLayoutVars>
          <dgm:dir/>
          <dgm:resizeHandles val="exact"/>
        </dgm:presLayoutVars>
      </dgm:prSet>
      <dgm:spPr/>
    </dgm:pt>
    <dgm:pt modelId="{52D777B6-4572-467B-BCB3-185D2010E10B}" type="pres">
      <dgm:prSet presAssocID="{4D4911F8-7D1F-4634-8FEC-E4B3F7375EF4}" presName="parTxOnly" presStyleLbl="node1" presStyleIdx="0" presStyleCnt="3" custLinFactNeighborX="-572" custLinFactNeighborY="-950">
        <dgm:presLayoutVars>
          <dgm:bulletEnabled val="1"/>
        </dgm:presLayoutVars>
      </dgm:prSet>
      <dgm:spPr/>
      <dgm:t>
        <a:bodyPr/>
        <a:lstStyle/>
        <a:p>
          <a:endParaRPr lang="en-US"/>
        </a:p>
      </dgm:t>
    </dgm:pt>
    <dgm:pt modelId="{F9F94849-C076-4264-9845-8255855FD7A3}" type="pres">
      <dgm:prSet presAssocID="{AED6B6DD-AAFD-40B1-941C-CA0C740757D4}" presName="parSpace" presStyleCnt="0"/>
      <dgm:spPr/>
    </dgm:pt>
    <dgm:pt modelId="{B794678A-E729-4BF2-AE5B-D6044ABAD2DE}" type="pres">
      <dgm:prSet presAssocID="{25B958FD-13D4-4E86-B156-92C0B768ED08}" presName="parTxOnly" presStyleLbl="node1" presStyleIdx="1" presStyleCnt="3">
        <dgm:presLayoutVars>
          <dgm:bulletEnabled val="1"/>
        </dgm:presLayoutVars>
      </dgm:prSet>
      <dgm:spPr/>
      <dgm:t>
        <a:bodyPr/>
        <a:lstStyle/>
        <a:p>
          <a:endParaRPr lang="en-US"/>
        </a:p>
      </dgm:t>
    </dgm:pt>
    <dgm:pt modelId="{D0569ECB-5CEC-4F9B-A869-1766AE335037}" type="pres">
      <dgm:prSet presAssocID="{6A541ECA-5640-43CE-9255-E55C0523C76F}" presName="parSpace" presStyleCnt="0"/>
      <dgm:spPr/>
    </dgm:pt>
    <dgm:pt modelId="{C259F119-9AE1-4E79-B8CC-3A5BA242E574}" type="pres">
      <dgm:prSet presAssocID="{CE29239C-9DA7-497F-820F-815930CCC523}" presName="parTxOnly" presStyleLbl="node1" presStyleIdx="2" presStyleCnt="3">
        <dgm:presLayoutVars>
          <dgm:bulletEnabled val="1"/>
        </dgm:presLayoutVars>
      </dgm:prSet>
      <dgm:spPr/>
      <dgm:t>
        <a:bodyPr/>
        <a:lstStyle/>
        <a:p>
          <a:endParaRPr lang="en-US"/>
        </a:p>
      </dgm:t>
    </dgm:pt>
  </dgm:ptLst>
  <dgm:cxnLst>
    <dgm:cxn modelId="{5116BCA3-D11D-4706-9459-7A32D925BA8B}" srcId="{10804AFB-81D8-4923-9F8E-E56A6D89EDDB}" destId="{25B958FD-13D4-4E86-B156-92C0B768ED08}" srcOrd="1" destOrd="0" parTransId="{7FD20E52-3452-402D-ABE9-8DBAC421C7A9}" sibTransId="{6A541ECA-5640-43CE-9255-E55C0523C76F}"/>
    <dgm:cxn modelId="{9A938992-F333-48A8-A346-DB485891D911}" srcId="{10804AFB-81D8-4923-9F8E-E56A6D89EDDB}" destId="{CE29239C-9DA7-497F-820F-815930CCC523}" srcOrd="2" destOrd="0" parTransId="{F29E797F-30CC-4748-A2D1-4E5E4FA85E10}" sibTransId="{308F7BA3-4CB8-48D6-BFBE-CCE8B2495D9E}"/>
    <dgm:cxn modelId="{7D051505-65E2-4BE4-9F17-C6707AAE173E}" type="presOf" srcId="{10804AFB-81D8-4923-9F8E-E56A6D89EDDB}" destId="{9A0706D1-27C8-4FF2-ABA6-A5A79ACD88E8}" srcOrd="0" destOrd="0" presId="urn:microsoft.com/office/officeart/2005/8/layout/hChevron3"/>
    <dgm:cxn modelId="{FC39BF54-81EE-4EF1-883B-C8B5A74583E5}" type="presOf" srcId="{4D4911F8-7D1F-4634-8FEC-E4B3F7375EF4}" destId="{52D777B6-4572-467B-BCB3-185D2010E10B}" srcOrd="0" destOrd="0" presId="urn:microsoft.com/office/officeart/2005/8/layout/hChevron3"/>
    <dgm:cxn modelId="{BE529C1F-DCDC-4DC9-83E8-6F5C19A7CF09}" srcId="{10804AFB-81D8-4923-9F8E-E56A6D89EDDB}" destId="{4D4911F8-7D1F-4634-8FEC-E4B3F7375EF4}" srcOrd="0" destOrd="0" parTransId="{72B85217-8843-4A26-A662-22DB04E3EF2B}" sibTransId="{AED6B6DD-AAFD-40B1-941C-CA0C740757D4}"/>
    <dgm:cxn modelId="{C44E7A74-413D-425F-9F32-D485C38F0D38}" type="presOf" srcId="{25B958FD-13D4-4E86-B156-92C0B768ED08}" destId="{B794678A-E729-4BF2-AE5B-D6044ABAD2DE}" srcOrd="0" destOrd="0" presId="urn:microsoft.com/office/officeart/2005/8/layout/hChevron3"/>
    <dgm:cxn modelId="{30A8A220-0BED-407A-AF87-B2A963B7F837}" type="presOf" srcId="{CE29239C-9DA7-497F-820F-815930CCC523}" destId="{C259F119-9AE1-4E79-B8CC-3A5BA242E574}" srcOrd="0" destOrd="0" presId="urn:microsoft.com/office/officeart/2005/8/layout/hChevron3"/>
    <dgm:cxn modelId="{1DF5D877-93F4-487D-B2CD-820CCAC6BA35}" type="presParOf" srcId="{9A0706D1-27C8-4FF2-ABA6-A5A79ACD88E8}" destId="{52D777B6-4572-467B-BCB3-185D2010E10B}" srcOrd="0" destOrd="0" presId="urn:microsoft.com/office/officeart/2005/8/layout/hChevron3"/>
    <dgm:cxn modelId="{160460F2-AB71-4407-882F-6D1E0A050DCB}" type="presParOf" srcId="{9A0706D1-27C8-4FF2-ABA6-A5A79ACD88E8}" destId="{F9F94849-C076-4264-9845-8255855FD7A3}" srcOrd="1" destOrd="0" presId="urn:microsoft.com/office/officeart/2005/8/layout/hChevron3"/>
    <dgm:cxn modelId="{77D5C0E4-7105-4F13-8321-612FFEE2DA02}" type="presParOf" srcId="{9A0706D1-27C8-4FF2-ABA6-A5A79ACD88E8}" destId="{B794678A-E729-4BF2-AE5B-D6044ABAD2DE}" srcOrd="2" destOrd="0" presId="urn:microsoft.com/office/officeart/2005/8/layout/hChevron3"/>
    <dgm:cxn modelId="{9F476C03-A91B-4057-983A-F18C5682B8F7}" type="presParOf" srcId="{9A0706D1-27C8-4FF2-ABA6-A5A79ACD88E8}" destId="{D0569ECB-5CEC-4F9B-A869-1766AE335037}" srcOrd="3" destOrd="0" presId="urn:microsoft.com/office/officeart/2005/8/layout/hChevron3"/>
    <dgm:cxn modelId="{0D5D2295-BF20-4C48-9C13-71AE9F6B9BB9}" type="presParOf" srcId="{9A0706D1-27C8-4FF2-ABA6-A5A79ACD88E8}" destId="{C259F119-9AE1-4E79-B8CC-3A5BA242E574}" srcOrd="4"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804AFB-81D8-4923-9F8E-E56A6D89EDDB}" type="doc">
      <dgm:prSet loTypeId="urn:microsoft.com/office/officeart/2005/8/layout/hChevron3" loCatId="process" qsTypeId="urn:microsoft.com/office/officeart/2005/8/quickstyle/simple1" qsCatId="simple" csTypeId="urn:microsoft.com/office/officeart/2005/8/colors/accent1_2" csCatId="accent1" phldr="1"/>
      <dgm:spPr/>
    </dgm:pt>
    <dgm:pt modelId="{25B958FD-13D4-4E86-B156-92C0B768ED08}">
      <dgm:prSet phldrT="[Text]" custT="1"/>
      <dgm:spPr/>
      <dgm:t>
        <a:bodyPr/>
        <a:lstStyle/>
        <a:p>
          <a:r>
            <a:rPr lang="en-US" sz="1700" dirty="0" smtClean="0"/>
            <a:t>Poster Creation</a:t>
          </a:r>
          <a:br>
            <a:rPr lang="en-US" sz="1700" dirty="0" smtClean="0"/>
          </a:br>
          <a:r>
            <a:rPr lang="en-US" sz="1700" dirty="0" smtClean="0"/>
            <a:t>03/24 – 04/12</a:t>
          </a:r>
          <a:endParaRPr lang="en-US" sz="1700" dirty="0"/>
        </a:p>
      </dgm:t>
    </dgm:pt>
    <dgm:pt modelId="{7FD20E52-3452-402D-ABE9-8DBAC421C7A9}" type="parTrans" cxnId="{5116BCA3-D11D-4706-9459-7A32D925BA8B}">
      <dgm:prSet/>
      <dgm:spPr/>
      <dgm:t>
        <a:bodyPr/>
        <a:lstStyle/>
        <a:p>
          <a:endParaRPr lang="en-US"/>
        </a:p>
      </dgm:t>
    </dgm:pt>
    <dgm:pt modelId="{6A541ECA-5640-43CE-9255-E55C0523C76F}" type="sibTrans" cxnId="{5116BCA3-D11D-4706-9459-7A32D925BA8B}">
      <dgm:prSet/>
      <dgm:spPr/>
      <dgm:t>
        <a:bodyPr/>
        <a:lstStyle/>
        <a:p>
          <a:endParaRPr lang="en-US"/>
        </a:p>
      </dgm:t>
    </dgm:pt>
    <dgm:pt modelId="{CE29239C-9DA7-497F-820F-815930CCC523}">
      <dgm:prSet phldrT="[Text]" custT="1"/>
      <dgm:spPr/>
      <dgm:t>
        <a:bodyPr/>
        <a:lstStyle/>
        <a:p>
          <a:r>
            <a:rPr lang="en-US" sz="1700" dirty="0" smtClean="0"/>
            <a:t>Demo</a:t>
          </a:r>
          <a:br>
            <a:rPr lang="en-US" sz="1700" dirty="0" smtClean="0"/>
          </a:br>
          <a:r>
            <a:rPr lang="en-US" sz="1700" dirty="0" smtClean="0"/>
            <a:t>04/25</a:t>
          </a:r>
          <a:endParaRPr lang="en-US" sz="1700" dirty="0"/>
        </a:p>
      </dgm:t>
    </dgm:pt>
    <dgm:pt modelId="{F29E797F-30CC-4748-A2D1-4E5E4FA85E10}" type="parTrans" cxnId="{9A938992-F333-48A8-A346-DB485891D911}">
      <dgm:prSet/>
      <dgm:spPr/>
      <dgm:t>
        <a:bodyPr/>
        <a:lstStyle/>
        <a:p>
          <a:endParaRPr lang="en-US"/>
        </a:p>
      </dgm:t>
    </dgm:pt>
    <dgm:pt modelId="{308F7BA3-4CB8-48D6-BFBE-CCE8B2495D9E}" type="sibTrans" cxnId="{9A938992-F333-48A8-A346-DB485891D911}">
      <dgm:prSet/>
      <dgm:spPr/>
      <dgm:t>
        <a:bodyPr/>
        <a:lstStyle/>
        <a:p>
          <a:endParaRPr lang="en-US"/>
        </a:p>
      </dgm:t>
    </dgm:pt>
    <dgm:pt modelId="{4D4911F8-7D1F-4634-8FEC-E4B3F7375EF4}">
      <dgm:prSet phldrT="[Text]" custT="1"/>
      <dgm:spPr/>
      <dgm:t>
        <a:bodyPr/>
        <a:lstStyle/>
        <a:p>
          <a:r>
            <a:rPr lang="en-US" sz="1700" dirty="0" smtClean="0"/>
            <a:t>Integration of Analytical Module with Hadoop and website</a:t>
          </a:r>
          <a:br>
            <a:rPr lang="en-US" sz="1700" dirty="0" smtClean="0"/>
          </a:br>
          <a:r>
            <a:rPr lang="en-US" sz="1700" dirty="0" smtClean="0"/>
            <a:t>03/10 – 03/28</a:t>
          </a:r>
          <a:endParaRPr lang="en-US" sz="1700" dirty="0"/>
        </a:p>
      </dgm:t>
    </dgm:pt>
    <dgm:pt modelId="{AED6B6DD-AAFD-40B1-941C-CA0C740757D4}" type="sibTrans" cxnId="{BE529C1F-DCDC-4DC9-83E8-6F5C19A7CF09}">
      <dgm:prSet/>
      <dgm:spPr/>
      <dgm:t>
        <a:bodyPr/>
        <a:lstStyle/>
        <a:p>
          <a:endParaRPr lang="en-US"/>
        </a:p>
      </dgm:t>
    </dgm:pt>
    <dgm:pt modelId="{72B85217-8843-4A26-A662-22DB04E3EF2B}" type="parTrans" cxnId="{BE529C1F-DCDC-4DC9-83E8-6F5C19A7CF09}">
      <dgm:prSet/>
      <dgm:spPr/>
      <dgm:t>
        <a:bodyPr/>
        <a:lstStyle/>
        <a:p>
          <a:endParaRPr lang="en-US"/>
        </a:p>
      </dgm:t>
    </dgm:pt>
    <dgm:pt modelId="{9A0706D1-27C8-4FF2-ABA6-A5A79ACD88E8}" type="pres">
      <dgm:prSet presAssocID="{10804AFB-81D8-4923-9F8E-E56A6D89EDDB}" presName="Name0" presStyleCnt="0">
        <dgm:presLayoutVars>
          <dgm:dir/>
          <dgm:resizeHandles val="exact"/>
        </dgm:presLayoutVars>
      </dgm:prSet>
      <dgm:spPr/>
    </dgm:pt>
    <dgm:pt modelId="{52D777B6-4572-467B-BCB3-185D2010E10B}" type="pres">
      <dgm:prSet presAssocID="{4D4911F8-7D1F-4634-8FEC-E4B3F7375EF4}" presName="parTxOnly" presStyleLbl="node1" presStyleIdx="0" presStyleCnt="3" custLinFactNeighborX="-572" custLinFactNeighborY="-950">
        <dgm:presLayoutVars>
          <dgm:bulletEnabled val="1"/>
        </dgm:presLayoutVars>
      </dgm:prSet>
      <dgm:spPr/>
      <dgm:t>
        <a:bodyPr/>
        <a:lstStyle/>
        <a:p>
          <a:endParaRPr lang="en-US"/>
        </a:p>
      </dgm:t>
    </dgm:pt>
    <dgm:pt modelId="{F9F94849-C076-4264-9845-8255855FD7A3}" type="pres">
      <dgm:prSet presAssocID="{AED6B6DD-AAFD-40B1-941C-CA0C740757D4}" presName="parSpace" presStyleCnt="0"/>
      <dgm:spPr/>
    </dgm:pt>
    <dgm:pt modelId="{B794678A-E729-4BF2-AE5B-D6044ABAD2DE}" type="pres">
      <dgm:prSet presAssocID="{25B958FD-13D4-4E86-B156-92C0B768ED08}" presName="parTxOnly" presStyleLbl="node1" presStyleIdx="1" presStyleCnt="3">
        <dgm:presLayoutVars>
          <dgm:bulletEnabled val="1"/>
        </dgm:presLayoutVars>
      </dgm:prSet>
      <dgm:spPr/>
      <dgm:t>
        <a:bodyPr/>
        <a:lstStyle/>
        <a:p>
          <a:endParaRPr lang="en-US"/>
        </a:p>
      </dgm:t>
    </dgm:pt>
    <dgm:pt modelId="{D0569ECB-5CEC-4F9B-A869-1766AE335037}" type="pres">
      <dgm:prSet presAssocID="{6A541ECA-5640-43CE-9255-E55C0523C76F}" presName="parSpace" presStyleCnt="0"/>
      <dgm:spPr/>
    </dgm:pt>
    <dgm:pt modelId="{C259F119-9AE1-4E79-B8CC-3A5BA242E574}" type="pres">
      <dgm:prSet presAssocID="{CE29239C-9DA7-497F-820F-815930CCC523}" presName="parTxOnly" presStyleLbl="node1" presStyleIdx="2" presStyleCnt="3">
        <dgm:presLayoutVars>
          <dgm:bulletEnabled val="1"/>
        </dgm:presLayoutVars>
      </dgm:prSet>
      <dgm:spPr/>
      <dgm:t>
        <a:bodyPr/>
        <a:lstStyle/>
        <a:p>
          <a:endParaRPr lang="en-US"/>
        </a:p>
      </dgm:t>
    </dgm:pt>
  </dgm:ptLst>
  <dgm:cxnLst>
    <dgm:cxn modelId="{9A938992-F333-48A8-A346-DB485891D911}" srcId="{10804AFB-81D8-4923-9F8E-E56A6D89EDDB}" destId="{CE29239C-9DA7-497F-820F-815930CCC523}" srcOrd="2" destOrd="0" parTransId="{F29E797F-30CC-4748-A2D1-4E5E4FA85E10}" sibTransId="{308F7BA3-4CB8-48D6-BFBE-CCE8B2495D9E}"/>
    <dgm:cxn modelId="{BE529C1F-DCDC-4DC9-83E8-6F5C19A7CF09}" srcId="{10804AFB-81D8-4923-9F8E-E56A6D89EDDB}" destId="{4D4911F8-7D1F-4634-8FEC-E4B3F7375EF4}" srcOrd="0" destOrd="0" parTransId="{72B85217-8843-4A26-A662-22DB04E3EF2B}" sibTransId="{AED6B6DD-AAFD-40B1-941C-CA0C740757D4}"/>
    <dgm:cxn modelId="{D73EE35C-7CCE-4EE1-8CAD-154CF082B818}" type="presOf" srcId="{CE29239C-9DA7-497F-820F-815930CCC523}" destId="{C259F119-9AE1-4E79-B8CC-3A5BA242E574}" srcOrd="0" destOrd="0" presId="urn:microsoft.com/office/officeart/2005/8/layout/hChevron3"/>
    <dgm:cxn modelId="{A3D3394E-29C1-401C-85A7-0E5BAC60F8E5}" type="presOf" srcId="{4D4911F8-7D1F-4634-8FEC-E4B3F7375EF4}" destId="{52D777B6-4572-467B-BCB3-185D2010E10B}" srcOrd="0" destOrd="0" presId="urn:microsoft.com/office/officeart/2005/8/layout/hChevron3"/>
    <dgm:cxn modelId="{5116BCA3-D11D-4706-9459-7A32D925BA8B}" srcId="{10804AFB-81D8-4923-9F8E-E56A6D89EDDB}" destId="{25B958FD-13D4-4E86-B156-92C0B768ED08}" srcOrd="1" destOrd="0" parTransId="{7FD20E52-3452-402D-ABE9-8DBAC421C7A9}" sibTransId="{6A541ECA-5640-43CE-9255-E55C0523C76F}"/>
    <dgm:cxn modelId="{B5CEE92F-840E-4C87-8518-315F8AA0338A}" type="presOf" srcId="{25B958FD-13D4-4E86-B156-92C0B768ED08}" destId="{B794678A-E729-4BF2-AE5B-D6044ABAD2DE}" srcOrd="0" destOrd="0" presId="urn:microsoft.com/office/officeart/2005/8/layout/hChevron3"/>
    <dgm:cxn modelId="{C2D3B1D0-0BF1-43D9-8849-0B8F66238F9C}" type="presOf" srcId="{10804AFB-81D8-4923-9F8E-E56A6D89EDDB}" destId="{9A0706D1-27C8-4FF2-ABA6-A5A79ACD88E8}" srcOrd="0" destOrd="0" presId="urn:microsoft.com/office/officeart/2005/8/layout/hChevron3"/>
    <dgm:cxn modelId="{C2664FD4-ECF7-4774-BD29-9CCE387A365C}" type="presParOf" srcId="{9A0706D1-27C8-4FF2-ABA6-A5A79ACD88E8}" destId="{52D777B6-4572-467B-BCB3-185D2010E10B}" srcOrd="0" destOrd="0" presId="urn:microsoft.com/office/officeart/2005/8/layout/hChevron3"/>
    <dgm:cxn modelId="{AD685B58-8AF3-4721-BAEB-183037E3EEDD}" type="presParOf" srcId="{9A0706D1-27C8-4FF2-ABA6-A5A79ACD88E8}" destId="{F9F94849-C076-4264-9845-8255855FD7A3}" srcOrd="1" destOrd="0" presId="urn:microsoft.com/office/officeart/2005/8/layout/hChevron3"/>
    <dgm:cxn modelId="{9688297E-A2FE-4006-944C-9BCC9EAB7F1A}" type="presParOf" srcId="{9A0706D1-27C8-4FF2-ABA6-A5A79ACD88E8}" destId="{B794678A-E729-4BF2-AE5B-D6044ABAD2DE}" srcOrd="2" destOrd="0" presId="urn:microsoft.com/office/officeart/2005/8/layout/hChevron3"/>
    <dgm:cxn modelId="{C5FEB517-C69C-4F5D-94EA-8542EE8CA882}" type="presParOf" srcId="{9A0706D1-27C8-4FF2-ABA6-A5A79ACD88E8}" destId="{D0569ECB-5CEC-4F9B-A869-1766AE335037}" srcOrd="3" destOrd="0" presId="urn:microsoft.com/office/officeart/2005/8/layout/hChevron3"/>
    <dgm:cxn modelId="{D21E7682-3968-480A-9E0B-D344C7EBEB94}" type="presParOf" srcId="{9A0706D1-27C8-4FF2-ABA6-A5A79ACD88E8}" destId="{C259F119-9AE1-4E79-B8CC-3A5BA242E574}" srcOrd="4"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777B6-4572-467B-BCB3-185D2010E10B}">
      <dsp:nvSpPr>
        <dsp:cNvPr id="0" name=""/>
        <dsp:cNvSpPr/>
      </dsp:nvSpPr>
      <dsp:spPr>
        <a:xfrm>
          <a:off x="0" y="381002"/>
          <a:ext cx="3513832" cy="140553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20003" bIns="40005" numCol="1" spcCol="1270" anchor="ctr" anchorCtr="0">
          <a:noAutofit/>
        </a:bodyPr>
        <a:lstStyle/>
        <a:p>
          <a:pPr lvl="0" algn="ctr" defTabSz="666750">
            <a:lnSpc>
              <a:spcPct val="90000"/>
            </a:lnSpc>
            <a:spcBef>
              <a:spcPct val="0"/>
            </a:spcBef>
            <a:spcAft>
              <a:spcPct val="35000"/>
            </a:spcAft>
          </a:pPr>
          <a:r>
            <a:rPr lang="en-US" sz="1500" kern="1200" dirty="0" smtClean="0"/>
            <a:t>Evaluation of Software Requirements</a:t>
          </a:r>
          <a:br>
            <a:rPr lang="en-US" sz="1500" kern="1200" dirty="0" smtClean="0"/>
          </a:br>
          <a:r>
            <a:rPr lang="en-US" sz="1500" kern="1200" dirty="0" smtClean="0"/>
            <a:t>02/10 – 02/17</a:t>
          </a:r>
          <a:endParaRPr lang="en-US" sz="1500" kern="1200" dirty="0"/>
        </a:p>
      </dsp:txBody>
      <dsp:txXfrm>
        <a:off x="0" y="381002"/>
        <a:ext cx="3162449" cy="1405532"/>
      </dsp:txXfrm>
    </dsp:sp>
    <dsp:sp modelId="{B794678A-E729-4BF2-AE5B-D6044ABAD2DE}">
      <dsp:nvSpPr>
        <dsp:cNvPr id="0" name=""/>
        <dsp:cNvSpPr/>
      </dsp:nvSpPr>
      <dsp:spPr>
        <a:xfrm>
          <a:off x="2815083"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lvl="0" algn="ctr" defTabSz="666750">
            <a:lnSpc>
              <a:spcPct val="90000"/>
            </a:lnSpc>
            <a:spcBef>
              <a:spcPct val="0"/>
            </a:spcBef>
            <a:spcAft>
              <a:spcPct val="35000"/>
            </a:spcAft>
          </a:pPr>
          <a:r>
            <a:rPr lang="en-US" sz="1500" kern="1200" dirty="0" smtClean="0"/>
            <a:t>Design analytical software solutions to meet client’s investigative requirements</a:t>
          </a:r>
          <a:r>
            <a:rPr lang="en-US" sz="1500" kern="1200" dirty="0" smtClean="0"/>
            <a:t/>
          </a:r>
          <a:br>
            <a:rPr lang="en-US" sz="1500" kern="1200" dirty="0" smtClean="0"/>
          </a:br>
          <a:r>
            <a:rPr lang="en-US" sz="1500" kern="1200" dirty="0" smtClean="0"/>
            <a:t>02/17 – 03/03</a:t>
          </a:r>
          <a:endParaRPr lang="en-US" sz="1500" kern="1200" dirty="0"/>
        </a:p>
      </dsp:txBody>
      <dsp:txXfrm>
        <a:off x="3517849" y="394354"/>
        <a:ext cx="2108300" cy="1405532"/>
      </dsp:txXfrm>
    </dsp:sp>
    <dsp:sp modelId="{C259F119-9AE1-4E79-B8CC-3A5BA242E574}">
      <dsp:nvSpPr>
        <dsp:cNvPr id="0" name=""/>
        <dsp:cNvSpPr/>
      </dsp:nvSpPr>
      <dsp:spPr>
        <a:xfrm>
          <a:off x="5626149"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lvl="0" algn="ctr" defTabSz="666750">
            <a:lnSpc>
              <a:spcPct val="90000"/>
            </a:lnSpc>
            <a:spcBef>
              <a:spcPct val="0"/>
            </a:spcBef>
            <a:spcAft>
              <a:spcPct val="35000"/>
            </a:spcAft>
          </a:pPr>
          <a:r>
            <a:rPr lang="en-US" sz="1500" kern="1200" dirty="0" smtClean="0"/>
            <a:t>Implementation and Testing of </a:t>
          </a:r>
          <a:r>
            <a:rPr lang="en-US" sz="1500" kern="1200" dirty="0" smtClean="0"/>
            <a:t>analytical and report-generating functions</a:t>
          </a:r>
          <a:r>
            <a:rPr lang="en-US" sz="1500" kern="1200" dirty="0" smtClean="0"/>
            <a:t/>
          </a:r>
          <a:br>
            <a:rPr lang="en-US" sz="1500" kern="1200" dirty="0" smtClean="0"/>
          </a:br>
          <a:r>
            <a:rPr lang="en-US" sz="1500" kern="1200" dirty="0" smtClean="0"/>
            <a:t>02/24 – 03/21</a:t>
          </a:r>
          <a:endParaRPr lang="en-US" sz="1500" kern="1200" dirty="0"/>
        </a:p>
      </dsp:txBody>
      <dsp:txXfrm>
        <a:off x="6328915" y="394354"/>
        <a:ext cx="2108300" cy="14055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777B6-4572-467B-BCB3-185D2010E10B}">
      <dsp:nvSpPr>
        <dsp:cNvPr id="0" name=""/>
        <dsp:cNvSpPr/>
      </dsp:nvSpPr>
      <dsp:spPr>
        <a:xfrm>
          <a:off x="0" y="381002"/>
          <a:ext cx="3513832" cy="140553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Integration of Analytical Module with Hadoop and website</a:t>
          </a:r>
          <a:br>
            <a:rPr lang="en-US" sz="1700" kern="1200" dirty="0" smtClean="0"/>
          </a:br>
          <a:r>
            <a:rPr lang="en-US" sz="1700" kern="1200" dirty="0" smtClean="0"/>
            <a:t>03/10 – 03/28</a:t>
          </a:r>
          <a:endParaRPr lang="en-US" sz="1700" kern="1200" dirty="0"/>
        </a:p>
      </dsp:txBody>
      <dsp:txXfrm>
        <a:off x="0" y="381002"/>
        <a:ext cx="3162449" cy="1405532"/>
      </dsp:txXfrm>
    </dsp:sp>
    <dsp:sp modelId="{B794678A-E729-4BF2-AE5B-D6044ABAD2DE}">
      <dsp:nvSpPr>
        <dsp:cNvPr id="0" name=""/>
        <dsp:cNvSpPr/>
      </dsp:nvSpPr>
      <dsp:spPr>
        <a:xfrm>
          <a:off x="2815083"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Poster Creation</a:t>
          </a:r>
          <a:br>
            <a:rPr lang="en-US" sz="1700" kern="1200" dirty="0" smtClean="0"/>
          </a:br>
          <a:r>
            <a:rPr lang="en-US" sz="1700" kern="1200" dirty="0" smtClean="0"/>
            <a:t>03/24 – 04/12</a:t>
          </a:r>
          <a:endParaRPr lang="en-US" sz="1700" kern="1200" dirty="0"/>
        </a:p>
      </dsp:txBody>
      <dsp:txXfrm>
        <a:off x="3517849" y="394354"/>
        <a:ext cx="2108300" cy="1405532"/>
      </dsp:txXfrm>
    </dsp:sp>
    <dsp:sp modelId="{C259F119-9AE1-4E79-B8CC-3A5BA242E574}">
      <dsp:nvSpPr>
        <dsp:cNvPr id="0" name=""/>
        <dsp:cNvSpPr/>
      </dsp:nvSpPr>
      <dsp:spPr>
        <a:xfrm>
          <a:off x="5626149" y="394354"/>
          <a:ext cx="3513832" cy="140553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a:lnSpc>
              <a:spcPct val="90000"/>
            </a:lnSpc>
            <a:spcBef>
              <a:spcPct val="0"/>
            </a:spcBef>
            <a:spcAft>
              <a:spcPct val="35000"/>
            </a:spcAft>
          </a:pPr>
          <a:r>
            <a:rPr lang="en-US" sz="1700" kern="1200" dirty="0" smtClean="0"/>
            <a:t>Demo</a:t>
          </a:r>
          <a:br>
            <a:rPr lang="en-US" sz="1700" kern="1200" dirty="0" smtClean="0"/>
          </a:br>
          <a:r>
            <a:rPr lang="en-US" sz="1700" kern="1200" dirty="0" smtClean="0"/>
            <a:t>04/25</a:t>
          </a:r>
          <a:endParaRPr lang="en-US" sz="1700" kern="1200" dirty="0"/>
        </a:p>
      </dsp:txBody>
      <dsp:txXfrm>
        <a:off x="6328915" y="394354"/>
        <a:ext cx="2108300" cy="1405532"/>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8630"/>
          </a:xfrm>
          <a:prstGeom prst="rect">
            <a:avLst/>
          </a:prstGeom>
        </p:spPr>
        <p:txBody>
          <a:bodyPr vert="horz" lIns="93854" tIns="46927" rIns="93854" bIns="46927" rtlCol="0"/>
          <a:lstStyle>
            <a:lvl1pPr algn="l">
              <a:defRPr sz="1200"/>
            </a:lvl1pPr>
          </a:lstStyle>
          <a:p>
            <a:endParaRPr lang="en-US"/>
          </a:p>
        </p:txBody>
      </p:sp>
      <p:sp>
        <p:nvSpPr>
          <p:cNvPr id="3" name="Date Placeholder 2"/>
          <p:cNvSpPr>
            <a:spLocks noGrp="1"/>
          </p:cNvSpPr>
          <p:nvPr>
            <p:ph type="dt" idx="1"/>
          </p:nvPr>
        </p:nvSpPr>
        <p:spPr>
          <a:xfrm>
            <a:off x="3995217" y="0"/>
            <a:ext cx="3056414" cy="468630"/>
          </a:xfrm>
          <a:prstGeom prst="rect">
            <a:avLst/>
          </a:prstGeom>
        </p:spPr>
        <p:txBody>
          <a:bodyPr vert="horz" lIns="93854" tIns="46927" rIns="93854" bIns="46927" rtlCol="0"/>
          <a:lstStyle>
            <a:lvl1pPr algn="r">
              <a:defRPr sz="1200"/>
            </a:lvl1pPr>
          </a:lstStyle>
          <a:p>
            <a:fld id="{474EBAC7-8497-4CF7-9DC4-77905AB352DD}" type="datetimeFigureOut">
              <a:rPr lang="en-US" smtClean="0"/>
              <a:t>2/17/2014</a:t>
            </a:fld>
            <a:endParaRPr lang="en-US"/>
          </a:p>
        </p:txBody>
      </p:sp>
      <p:sp>
        <p:nvSpPr>
          <p:cNvPr id="4" name="Slide Image Placeholder 3"/>
          <p:cNvSpPr>
            <a:spLocks noGrp="1" noRot="1" noChangeAspect="1"/>
          </p:cNvSpPr>
          <p:nvPr>
            <p:ph type="sldImg" idx="2"/>
          </p:nvPr>
        </p:nvSpPr>
        <p:spPr>
          <a:xfrm>
            <a:off x="1184275" y="703263"/>
            <a:ext cx="4686300" cy="3514725"/>
          </a:xfrm>
          <a:prstGeom prst="rect">
            <a:avLst/>
          </a:prstGeom>
          <a:noFill/>
          <a:ln w="12700">
            <a:solidFill>
              <a:prstClr val="black"/>
            </a:solidFill>
          </a:ln>
        </p:spPr>
        <p:txBody>
          <a:bodyPr vert="horz" lIns="93854" tIns="46927" rIns="93854" bIns="46927" rtlCol="0" anchor="ctr"/>
          <a:lstStyle/>
          <a:p>
            <a:endParaRPr lang="en-US"/>
          </a:p>
        </p:txBody>
      </p:sp>
      <p:sp>
        <p:nvSpPr>
          <p:cNvPr id="5" name="Notes Placeholder 4"/>
          <p:cNvSpPr>
            <a:spLocks noGrp="1"/>
          </p:cNvSpPr>
          <p:nvPr>
            <p:ph type="body" sz="quarter" idx="3"/>
          </p:nvPr>
        </p:nvSpPr>
        <p:spPr>
          <a:xfrm>
            <a:off x="705327" y="4451985"/>
            <a:ext cx="5642610" cy="4217670"/>
          </a:xfrm>
          <a:prstGeom prst="rect">
            <a:avLst/>
          </a:prstGeom>
        </p:spPr>
        <p:txBody>
          <a:bodyPr vert="horz" lIns="93854" tIns="46927" rIns="93854" bIns="469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56414" cy="468630"/>
          </a:xfrm>
          <a:prstGeom prst="rect">
            <a:avLst/>
          </a:prstGeom>
        </p:spPr>
        <p:txBody>
          <a:bodyPr vert="horz" lIns="93854" tIns="46927" rIns="93854" bIns="46927"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902343"/>
            <a:ext cx="3056414" cy="468630"/>
          </a:xfrm>
          <a:prstGeom prst="rect">
            <a:avLst/>
          </a:prstGeom>
        </p:spPr>
        <p:txBody>
          <a:bodyPr vert="horz" lIns="93854" tIns="46927" rIns="93854" bIns="46927" rtlCol="0" anchor="b"/>
          <a:lstStyle>
            <a:lvl1pPr algn="r">
              <a:defRPr sz="1200"/>
            </a:lvl1pPr>
          </a:lstStyle>
          <a:p>
            <a:fld id="{F63B172E-3BB3-40C4-A2C0-D05B80498D49}" type="slidenum">
              <a:rPr lang="en-US" smtClean="0"/>
              <a:t>‹#›</a:t>
            </a:fld>
            <a:endParaRPr lang="en-US"/>
          </a:p>
        </p:txBody>
      </p:sp>
    </p:spTree>
    <p:extLst>
      <p:ext uri="{BB962C8B-B14F-4D97-AF65-F5344CB8AC3E}">
        <p14:creationId xmlns:p14="http://schemas.microsoft.com/office/powerpoint/2010/main" val="1578268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EBFB7E-E24E-46FD-AD52-30DFAFDF6420}"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585090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8E23AA-5D84-429B-BAB1-E2AF5D83A2CC}"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839508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56C150-740A-4305-B64C-6AA7763007F9}"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0516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E25F9-1A2F-4CD2-8E06-FD921201E3BD}"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6209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478877-A839-4978-BE42-74325AC9F80F}" type="datetime1">
              <a:rPr lang="en-US" smtClean="0"/>
              <a:t>2/17/2014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645371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3BCF7-9C1C-481F-ABA9-6797C00393D3}"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1171465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9D54D7-B4F7-4522-BABF-50BC4EF4590C}" type="datetime1">
              <a:rPr lang="en-US" smtClean="0"/>
              <a:t>2/17/2014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3744849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60E79-8AFA-4091-808C-EB316D3B7706}" type="datetime1">
              <a:rPr lang="en-US" smtClean="0"/>
              <a:t>2/17/2014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98744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07C92D-0203-4509-828F-1BB024E744CD}" type="datetime1">
              <a:rPr lang="en-US" smtClean="0"/>
              <a:t>2/17/2014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4248277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E934CE-70B7-4237-914A-B37EAE2B05D9}"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249703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C60BC3-267B-4C5D-A8EA-BF65914B7CCA}" type="datetime1">
              <a:rPr lang="en-US" smtClean="0"/>
              <a:t>2/17/2014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911338-F13A-40CC-89EC-883A3F83410E}" type="slidenum">
              <a:rPr lang="en-US" smtClean="0"/>
              <a:t>‹#›</a:t>
            </a:fld>
            <a:endParaRPr lang="en-US"/>
          </a:p>
        </p:txBody>
      </p:sp>
    </p:spTree>
    <p:extLst>
      <p:ext uri="{BB962C8B-B14F-4D97-AF65-F5344CB8AC3E}">
        <p14:creationId xmlns:p14="http://schemas.microsoft.com/office/powerpoint/2010/main" val="825844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AAF8D-484A-4AD8-963F-9464759231D2}" type="datetime1">
              <a:rPr lang="en-US" smtClean="0"/>
              <a:t>2/17/2014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11338-F13A-40CC-89EC-883A3F83410E}" type="slidenum">
              <a:rPr lang="en-US" smtClean="0"/>
              <a:t>‹#›</a:t>
            </a:fld>
            <a:endParaRPr lang="en-US"/>
          </a:p>
        </p:txBody>
      </p:sp>
    </p:spTree>
    <p:extLst>
      <p:ext uri="{BB962C8B-B14F-4D97-AF65-F5344CB8AC3E}">
        <p14:creationId xmlns:p14="http://schemas.microsoft.com/office/powerpoint/2010/main" val="297987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828800"/>
          </a:xfrm>
        </p:spPr>
        <p:txBody>
          <a:bodyPr>
            <a:normAutofit fontScale="90000"/>
          </a:bodyPr>
          <a:lstStyle/>
          <a:p>
            <a:r>
              <a:rPr lang="en-US" dirty="0" smtClean="0">
                <a:solidFill>
                  <a:srgbClr val="FF0000"/>
                </a:solidFill>
              </a:rPr>
              <a:t>Project</a:t>
            </a:r>
            <a:r>
              <a:rPr lang="en-US" dirty="0" smtClean="0"/>
              <a:t>: Distributed Logfile Analysis With Hadoop and MapReduce</a:t>
            </a:r>
            <a:br>
              <a:rPr lang="en-US" dirty="0" smtClean="0"/>
            </a:br>
            <a:r>
              <a:rPr lang="en-US" dirty="0" smtClean="0"/>
              <a:t>    </a:t>
            </a:r>
            <a:r>
              <a:rPr lang="en-US" dirty="0" smtClean="0">
                <a:solidFill>
                  <a:srgbClr val="FF0000"/>
                </a:solidFill>
              </a:rPr>
              <a:t>Student</a:t>
            </a:r>
            <a:r>
              <a:rPr lang="en-US" dirty="0" smtClean="0"/>
              <a:t>: </a:t>
            </a:r>
            <a:r>
              <a:rPr lang="en-US" dirty="0" smtClean="0"/>
              <a:t>Michael D. Salerno</a:t>
            </a:r>
            <a:r>
              <a:rPr lang="en-US" dirty="0" smtClean="0"/>
              <a:t/>
            </a:r>
            <a:br>
              <a:rPr lang="en-US" dirty="0" smtClean="0"/>
            </a:br>
            <a:r>
              <a:rPr lang="en-US" dirty="0" smtClean="0"/>
              <a:t>  </a:t>
            </a:r>
            <a:r>
              <a:rPr lang="en-US" dirty="0" smtClean="0">
                <a:solidFill>
                  <a:srgbClr val="FF0000"/>
                </a:solidFill>
              </a:rPr>
              <a:t>Mentor</a:t>
            </a:r>
            <a:r>
              <a:rPr lang="en-US" dirty="0" smtClean="0"/>
              <a:t>: Joel Zysman</a:t>
            </a:r>
            <a:r>
              <a:rPr lang="en-US" dirty="0"/>
              <a:t/>
            </a:r>
            <a:br>
              <a:rPr lang="en-US" dirty="0"/>
            </a:br>
            <a:r>
              <a:rPr lang="en-US" dirty="0" smtClean="0"/>
              <a:t/>
            </a:r>
            <a:br>
              <a:rPr lang="en-US" dirty="0" smtClean="0"/>
            </a:br>
            <a:endParaRPr lang="en-US" dirty="0"/>
          </a:p>
        </p:txBody>
      </p:sp>
      <p:sp>
        <p:nvSpPr>
          <p:cNvPr id="3" name="Subtitle 2"/>
          <p:cNvSpPr>
            <a:spLocks noGrp="1"/>
          </p:cNvSpPr>
          <p:nvPr>
            <p:ph type="subTitle" idx="1"/>
          </p:nvPr>
        </p:nvSpPr>
        <p:spPr>
          <a:xfrm>
            <a:off x="838200" y="4495800"/>
            <a:ext cx="7467600" cy="1752600"/>
          </a:xfrm>
        </p:spPr>
        <p:txBody>
          <a:bodyPr>
            <a:normAutofit fontScale="92500"/>
          </a:bodyPr>
          <a:lstStyle/>
          <a:p>
            <a:r>
              <a:rPr lang="en-US" dirty="0" smtClean="0"/>
              <a:t>CIS 4911 Senior Project</a:t>
            </a:r>
          </a:p>
          <a:p>
            <a:r>
              <a:rPr lang="en-US" dirty="0" smtClean="0"/>
              <a:t>School of Computing and Information Sciences</a:t>
            </a:r>
          </a:p>
          <a:p>
            <a:r>
              <a:rPr lang="en-US" dirty="0" smtClean="0"/>
              <a:t>Florida International University</a:t>
            </a:r>
            <a:endParaRPr lang="en-US" dirty="0"/>
          </a:p>
        </p:txBody>
      </p:sp>
      <p:sp>
        <p:nvSpPr>
          <p:cNvPr id="4" name="TextBox 3"/>
          <p:cNvSpPr txBox="1"/>
          <p:nvPr/>
        </p:nvSpPr>
        <p:spPr>
          <a:xfrm>
            <a:off x="2362200" y="3489718"/>
            <a:ext cx="4419600" cy="646331"/>
          </a:xfrm>
          <a:prstGeom prst="rect">
            <a:avLst/>
          </a:prstGeom>
          <a:noFill/>
        </p:spPr>
        <p:txBody>
          <a:bodyPr wrap="square" rtlCol="0">
            <a:spAutoFit/>
          </a:bodyPr>
          <a:lstStyle/>
          <a:p>
            <a:r>
              <a:rPr lang="en-US" sz="3600" dirty="0" smtClean="0">
                <a:solidFill>
                  <a:schemeClr val="tx2">
                    <a:lumMod val="60000"/>
                    <a:lumOff val="40000"/>
                  </a:schemeClr>
                </a:solidFill>
              </a:rPr>
              <a:t>Requirements Analysis</a:t>
            </a:r>
            <a:endParaRPr lang="en-US" sz="3600" dirty="0">
              <a:solidFill>
                <a:schemeClr val="tx2">
                  <a:lumMod val="60000"/>
                  <a:lumOff val="40000"/>
                </a:schemeClr>
              </a:solidFill>
            </a:endParaRPr>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6911338-F13A-40CC-89EC-883A3F83410E}" type="slidenum">
              <a:rPr lang="en-US" smtClean="0"/>
              <a:t>1</a:t>
            </a:fld>
            <a:endParaRPr lang="en-US" dirty="0"/>
          </a:p>
        </p:txBody>
      </p:sp>
    </p:spTree>
    <p:extLst>
      <p:ext uri="{BB962C8B-B14F-4D97-AF65-F5344CB8AC3E}">
        <p14:creationId xmlns:p14="http://schemas.microsoft.com/office/powerpoint/2010/main" val="2992670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6911338-F13A-40CC-89EC-883A3F83410E}" type="slidenum">
              <a:rPr lang="en-US" smtClean="0"/>
              <a:t>2</a:t>
            </a:fld>
            <a:endParaRPr lang="en-US" dirty="0"/>
          </a:p>
        </p:txBody>
      </p:sp>
      <p:sp>
        <p:nvSpPr>
          <p:cNvPr id="6" name="Title 5"/>
          <p:cNvSpPr>
            <a:spLocks noGrp="1"/>
          </p:cNvSpPr>
          <p:nvPr>
            <p:ph type="ctrTitle"/>
          </p:nvPr>
        </p:nvSpPr>
        <p:spPr>
          <a:xfrm>
            <a:off x="838200" y="777675"/>
            <a:ext cx="7772400" cy="1110717"/>
          </a:xfrm>
        </p:spPr>
        <p:txBody>
          <a:bodyPr/>
          <a:lstStyle/>
          <a:p>
            <a:r>
              <a:rPr lang="en-US" dirty="0" smtClean="0"/>
              <a:t>Use Case Diagram</a:t>
            </a:r>
            <a:endParaRPr lang="en-US" dirty="0"/>
          </a:p>
        </p:txBody>
      </p:sp>
      <p:sp>
        <p:nvSpPr>
          <p:cNvPr id="7" name="Subtitle 6"/>
          <p:cNvSpPr>
            <a:spLocks noGrp="1"/>
          </p:cNvSpPr>
          <p:nvPr>
            <p:ph type="subTitle" idx="1"/>
          </p:nvPr>
        </p:nvSpPr>
        <p:spPr>
          <a:xfrm>
            <a:off x="2743200" y="4038600"/>
            <a:ext cx="4191000" cy="609600"/>
          </a:xfrm>
        </p:spPr>
        <p:txBody>
          <a:bodyPr/>
          <a:lstStyle/>
          <a:p>
            <a:endParaRPr lang="en-US"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447800"/>
            <a:ext cx="7657308"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9640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87600" y="914400"/>
            <a:ext cx="4038600" cy="457200"/>
          </a:xfrm>
        </p:spPr>
        <p:txBody>
          <a:bodyPr>
            <a:normAutofit fontScale="90000"/>
          </a:bodyPr>
          <a:lstStyle/>
          <a:p>
            <a:r>
              <a:rPr lang="en-US" sz="4900" dirty="0" smtClean="0"/>
              <a:t>Scenario</a:t>
            </a:r>
            <a:r>
              <a:rPr lang="en-US" dirty="0" smtClean="0"/>
              <a:t/>
            </a:r>
            <a:br>
              <a:rPr lang="en-US" dirty="0" smtClean="0"/>
            </a:br>
            <a:endParaRPr lang="en-US" dirty="0"/>
          </a:p>
        </p:txBody>
      </p:sp>
      <p:sp>
        <p:nvSpPr>
          <p:cNvPr id="4" name="TextBox 3"/>
          <p:cNvSpPr txBox="1"/>
          <p:nvPr/>
        </p:nvSpPr>
        <p:spPr>
          <a:xfrm>
            <a:off x="205935" y="990600"/>
            <a:ext cx="9144000" cy="5539978"/>
          </a:xfrm>
          <a:prstGeom prst="rect">
            <a:avLst/>
          </a:prstGeom>
          <a:noFill/>
        </p:spPr>
        <p:txBody>
          <a:bodyPr wrap="square" rtlCol="0">
            <a:spAutoFit/>
          </a:bodyPr>
          <a:lstStyle/>
          <a:p>
            <a:r>
              <a:rPr lang="en-US" sz="2800" dirty="0" smtClean="0"/>
              <a:t>Scenario Name:</a:t>
            </a:r>
            <a:r>
              <a:rPr lang="en-US" sz="2800" dirty="0"/>
              <a:t> </a:t>
            </a:r>
            <a:r>
              <a:rPr lang="en-US" sz="2800" dirty="0" smtClean="0"/>
              <a:t>	                    Request </a:t>
            </a:r>
            <a:r>
              <a:rPr lang="en-US" sz="2800" dirty="0" smtClean="0"/>
              <a:t>Churn Trends Report</a:t>
            </a:r>
            <a:endParaRPr lang="en-US" sz="2800" dirty="0" smtClean="0"/>
          </a:p>
          <a:p>
            <a:endParaRPr lang="en-US" sz="2800" dirty="0"/>
          </a:p>
          <a:p>
            <a:r>
              <a:rPr lang="en-US" sz="2800" dirty="0" smtClean="0"/>
              <a:t>Participating actor instances:		              </a:t>
            </a:r>
            <a:r>
              <a:rPr lang="en-US" sz="2800" dirty="0" smtClean="0"/>
              <a:t>Sancho: User</a:t>
            </a:r>
            <a:endParaRPr lang="en-US" sz="2800" dirty="0" smtClean="0"/>
          </a:p>
          <a:p>
            <a:r>
              <a:rPr lang="en-US" sz="2800" dirty="0" smtClean="0"/>
              <a:t>Flow of events:     	</a:t>
            </a:r>
          </a:p>
          <a:p>
            <a:r>
              <a:rPr lang="en-US" sz="2200" dirty="0"/>
              <a:t>Sancho is a staff member at the HPC Center at UM.  He is tasked with developing storage architecture optimizations for the Pegasus computing cluster and for this he requires information regarding the rate of change of utilized storage.  In order to obtain this information, Sancho logs on to Pegasus’ data reports website and requests a data report analyzing the overall churn trends among Pegasus users at 6 month intervals.  Sancho decides that he would like to view the same report with time scaled to 3-month intervals in order to analyze usage with finer granularity.  He submits a request via the website and the report is modified to reflect the new time scale.  Using this information, Sancho proceeds to make informed optimizations to Pegasus’ storage architecture.</a:t>
            </a:r>
            <a:endParaRPr lang="en-US" sz="2200"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6911338-F13A-40CC-89EC-883A3F83410E}" type="slidenum">
              <a:rPr lang="en-US" smtClean="0"/>
              <a:t>3</a:t>
            </a:fld>
            <a:endParaRPr lang="en-US"/>
          </a:p>
        </p:txBody>
      </p:sp>
    </p:spTree>
    <p:extLst>
      <p:ext uri="{BB962C8B-B14F-4D97-AF65-F5344CB8AC3E}">
        <p14:creationId xmlns:p14="http://schemas.microsoft.com/office/powerpoint/2010/main" val="3203166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87600" y="914400"/>
            <a:ext cx="4038600" cy="457200"/>
          </a:xfrm>
        </p:spPr>
        <p:txBody>
          <a:bodyPr>
            <a:normAutofit fontScale="90000"/>
          </a:bodyPr>
          <a:lstStyle/>
          <a:p>
            <a:r>
              <a:rPr lang="en-US" sz="4900" dirty="0" smtClean="0"/>
              <a:t>Use Case</a:t>
            </a:r>
            <a:r>
              <a:rPr lang="en-US" dirty="0" smtClean="0"/>
              <a:t/>
            </a:r>
            <a:br>
              <a:rPr lang="en-US" dirty="0" smtClean="0"/>
            </a:br>
            <a:endParaRPr lang="en-US" dirty="0"/>
          </a:p>
        </p:txBody>
      </p:sp>
      <p:sp>
        <p:nvSpPr>
          <p:cNvPr id="4" name="TextBox 3"/>
          <p:cNvSpPr txBox="1"/>
          <p:nvPr/>
        </p:nvSpPr>
        <p:spPr>
          <a:xfrm>
            <a:off x="0" y="1100667"/>
            <a:ext cx="9144000" cy="5632311"/>
          </a:xfrm>
          <a:prstGeom prst="rect">
            <a:avLst/>
          </a:prstGeom>
          <a:noFill/>
        </p:spPr>
        <p:txBody>
          <a:bodyPr wrap="square" rtlCol="0">
            <a:spAutoFit/>
          </a:bodyPr>
          <a:lstStyle/>
          <a:p>
            <a:r>
              <a:rPr lang="en-US" sz="2000" b="1" dirty="0"/>
              <a:t>USE CASE ID: DLA003 – DLA Team – Request Dynamic Trend Report</a:t>
            </a:r>
          </a:p>
          <a:p>
            <a:r>
              <a:rPr lang="en-US" sz="2000" b="1" dirty="0"/>
              <a:t>Details:</a:t>
            </a:r>
          </a:p>
          <a:p>
            <a:r>
              <a:rPr lang="en-US" sz="2000" b="1" dirty="0"/>
              <a:t>             </a:t>
            </a:r>
            <a:r>
              <a:rPr lang="en-US" sz="2000" dirty="0"/>
              <a:t>Actors: HPC Staff User</a:t>
            </a:r>
          </a:p>
          <a:p>
            <a:r>
              <a:rPr lang="en-US" sz="2000" b="1" dirty="0"/>
              <a:t>Preconditions</a:t>
            </a:r>
          </a:p>
          <a:p>
            <a:r>
              <a:rPr lang="en-US" sz="2000" b="1" dirty="0"/>
              <a:t>	</a:t>
            </a:r>
            <a:r>
              <a:rPr lang="en-US" sz="2000" dirty="0" smtClean="0"/>
              <a:t>HPC </a:t>
            </a:r>
            <a:r>
              <a:rPr lang="en-US" sz="2000" dirty="0"/>
              <a:t>Staff User is logged in</a:t>
            </a:r>
          </a:p>
          <a:p>
            <a:r>
              <a:rPr lang="en-US" sz="2000" dirty="0"/>
              <a:t>	</a:t>
            </a:r>
            <a:r>
              <a:rPr lang="en-US" sz="2000" dirty="0" smtClean="0"/>
              <a:t>Pegasus </a:t>
            </a:r>
            <a:r>
              <a:rPr lang="en-US" sz="2000" dirty="0"/>
              <a:t>interconnect is available</a:t>
            </a:r>
          </a:p>
          <a:p>
            <a:r>
              <a:rPr lang="en-US" sz="2000" dirty="0"/>
              <a:t>	</a:t>
            </a:r>
            <a:r>
              <a:rPr lang="en-US" sz="2000" dirty="0" smtClean="0"/>
              <a:t>Website </a:t>
            </a:r>
            <a:r>
              <a:rPr lang="en-US" sz="2000" dirty="0"/>
              <a:t>is </a:t>
            </a:r>
            <a:r>
              <a:rPr lang="en-US" sz="2000" dirty="0" smtClean="0"/>
              <a:t>available</a:t>
            </a:r>
            <a:endParaRPr lang="en-US" sz="2000" dirty="0"/>
          </a:p>
          <a:p>
            <a:r>
              <a:rPr lang="en-US" sz="2000" b="1" dirty="0"/>
              <a:t>Description </a:t>
            </a:r>
          </a:p>
          <a:p>
            <a:r>
              <a:rPr lang="en-US" sz="2000" dirty="0" smtClean="0"/>
              <a:t>	1- The </a:t>
            </a:r>
            <a:r>
              <a:rPr lang="en-US" sz="2000" dirty="0"/>
              <a:t>use case begins when the user clicks on a Trends report option in the </a:t>
            </a:r>
            <a:r>
              <a:rPr lang="en-US" sz="2000" dirty="0" smtClean="0"/>
              <a:t>	“</a:t>
            </a:r>
            <a:r>
              <a:rPr lang="en-US" sz="2000" dirty="0"/>
              <a:t>Predefined Charts/Reports” menu.</a:t>
            </a:r>
          </a:p>
          <a:p>
            <a:r>
              <a:rPr lang="en-US" sz="2000" dirty="0" smtClean="0"/>
              <a:t>	2-The </a:t>
            </a:r>
            <a:r>
              <a:rPr lang="en-US" sz="2000" dirty="0"/>
              <a:t>user then selects the time scale for the report by clicking on one of the </a:t>
            </a:r>
            <a:r>
              <a:rPr lang="en-US" sz="2000" dirty="0" smtClean="0"/>
              <a:t>	available </a:t>
            </a:r>
            <a:r>
              <a:rPr lang="en-US" sz="2000" dirty="0"/>
              <a:t>time-interval options</a:t>
            </a:r>
          </a:p>
          <a:p>
            <a:r>
              <a:rPr lang="en-US" sz="2000" dirty="0" smtClean="0"/>
              <a:t>	3-The </a:t>
            </a:r>
            <a:r>
              <a:rPr lang="en-US" sz="2000" dirty="0"/>
              <a:t>system runs a parallel statistical analysis over the existing usage data.</a:t>
            </a:r>
          </a:p>
          <a:p>
            <a:r>
              <a:rPr lang="en-US" sz="2000" dirty="0" smtClean="0"/>
              <a:t>	4-The </a:t>
            </a:r>
            <a:r>
              <a:rPr lang="en-US" sz="2000" dirty="0"/>
              <a:t>use case ends when the system displays a dynamic data report and </a:t>
            </a:r>
            <a:r>
              <a:rPr lang="en-US" sz="2000" dirty="0" smtClean="0"/>
              <a:t>	corresponding </a:t>
            </a:r>
            <a:r>
              <a:rPr lang="en-US" sz="2000" dirty="0"/>
              <a:t>chart via the user interface</a:t>
            </a:r>
            <a:r>
              <a:rPr lang="en-US" sz="2000" dirty="0" smtClean="0"/>
              <a:t>.</a:t>
            </a:r>
            <a:endParaRPr lang="en-US" sz="2000" dirty="0" smtClean="0"/>
          </a:p>
          <a:p>
            <a:r>
              <a:rPr lang="en-US" sz="2000" b="1" dirty="0" smtClean="0"/>
              <a:t>Post-Conditions:</a:t>
            </a:r>
            <a:r>
              <a:rPr lang="en-US" sz="2000" dirty="0" smtClean="0"/>
              <a:t> </a:t>
            </a:r>
            <a:endParaRPr lang="en-US" sz="2000" dirty="0"/>
          </a:p>
          <a:p>
            <a:pPr lvl="0"/>
            <a:r>
              <a:rPr lang="en-US" sz="2000" dirty="0" smtClean="0"/>
              <a:t>	The </a:t>
            </a:r>
            <a:r>
              <a:rPr lang="en-US" sz="2000" dirty="0"/>
              <a:t>data report is available for viewing on the tabular data reports window.</a:t>
            </a:r>
          </a:p>
          <a:p>
            <a:pPr lvl="0"/>
            <a:r>
              <a:rPr lang="en-US" sz="2000" dirty="0" smtClean="0"/>
              <a:t>	An </a:t>
            </a:r>
            <a:r>
              <a:rPr lang="en-US" sz="2000" dirty="0"/>
              <a:t>illustrative chart is available for viewing in the graph window</a:t>
            </a:r>
            <a:r>
              <a:rPr lang="en-US" sz="2000" dirty="0" smtClean="0"/>
              <a:t>.</a:t>
            </a:r>
            <a:endParaRPr lang="en-US" sz="2000"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a:xfrm>
            <a:off x="6477793" y="6492875"/>
            <a:ext cx="2133600" cy="365125"/>
          </a:xfrm>
        </p:spPr>
        <p:txBody>
          <a:bodyPr/>
          <a:lstStyle/>
          <a:p>
            <a:fld id="{F6911338-F13A-40CC-89EC-883A3F83410E}" type="slidenum">
              <a:rPr lang="en-US" smtClean="0"/>
              <a:t>4</a:t>
            </a:fld>
            <a:endParaRPr lang="en-US" dirty="0"/>
          </a:p>
        </p:txBody>
      </p:sp>
    </p:spTree>
    <p:extLst>
      <p:ext uri="{BB962C8B-B14F-4D97-AF65-F5344CB8AC3E}">
        <p14:creationId xmlns:p14="http://schemas.microsoft.com/office/powerpoint/2010/main" val="16033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a:t>
            </a:r>
            <a:r>
              <a:rPr lang="en-US" dirty="0" smtClean="0"/>
              <a:t>Case cont.</a:t>
            </a:r>
            <a:endParaRPr lang="en-US" dirty="0"/>
          </a:p>
        </p:txBody>
      </p:sp>
      <p:sp>
        <p:nvSpPr>
          <p:cNvPr id="3" name="Content Placeholder 2"/>
          <p:cNvSpPr>
            <a:spLocks noGrp="1"/>
          </p:cNvSpPr>
          <p:nvPr>
            <p:ph idx="1"/>
          </p:nvPr>
        </p:nvSpPr>
        <p:spPr>
          <a:xfrm>
            <a:off x="0" y="1600200"/>
            <a:ext cx="9144000" cy="5181600"/>
          </a:xfrm>
        </p:spPr>
        <p:txBody>
          <a:bodyPr>
            <a:normAutofit/>
          </a:bodyPr>
          <a:lstStyle/>
          <a:p>
            <a:pPr marL="0" indent="0">
              <a:buNone/>
            </a:pPr>
            <a:r>
              <a:rPr lang="en-US" sz="2000" b="1" dirty="0" smtClean="0"/>
              <a:t>Extension</a:t>
            </a:r>
            <a:endParaRPr lang="en-US" sz="2000" b="1" dirty="0"/>
          </a:p>
          <a:p>
            <a:pPr marL="0" indent="0">
              <a:buNone/>
            </a:pPr>
            <a:r>
              <a:rPr lang="en-US" sz="2000" b="1" dirty="0"/>
              <a:t>	</a:t>
            </a:r>
            <a:r>
              <a:rPr lang="en-US" sz="2000" dirty="0" smtClean="0"/>
              <a:t>The </a:t>
            </a:r>
            <a:r>
              <a:rPr lang="en-US" sz="2000" dirty="0"/>
              <a:t>use case can be extended if the user selects a new time scale for </a:t>
            </a:r>
            <a:r>
              <a:rPr lang="en-US" sz="2000" dirty="0" smtClean="0"/>
              <a:t>	the 	report</a:t>
            </a:r>
            <a:r>
              <a:rPr lang="en-US" sz="2000" dirty="0"/>
              <a:t>.  After step 4, the user can click on one of the available </a:t>
            </a:r>
            <a:r>
              <a:rPr lang="en-US" sz="2000" dirty="0"/>
              <a:t> </a:t>
            </a:r>
            <a:r>
              <a:rPr lang="en-US" sz="2000" dirty="0" smtClean="0"/>
              <a:t>time-interval 	options</a:t>
            </a:r>
            <a:r>
              <a:rPr lang="en-US" sz="2000" dirty="0"/>
              <a:t>, 3-month, 6-month, or yearly, and the system </a:t>
            </a:r>
            <a:r>
              <a:rPr lang="en-US" sz="2000" dirty="0" smtClean="0"/>
              <a:t>will </a:t>
            </a:r>
            <a:r>
              <a:rPr lang="en-US" sz="2000" dirty="0"/>
              <a:t>repeat </a:t>
            </a:r>
            <a:r>
              <a:rPr lang="en-US" sz="2000" dirty="0" smtClean="0"/>
              <a:t>steps </a:t>
            </a:r>
            <a:r>
              <a:rPr lang="en-US" sz="2000" dirty="0"/>
              <a:t>3 and </a:t>
            </a:r>
            <a:r>
              <a:rPr lang="en-US" sz="2000" dirty="0" smtClean="0"/>
              <a:t>	4 </a:t>
            </a:r>
            <a:r>
              <a:rPr lang="en-US" sz="2000" dirty="0"/>
              <a:t>using the specified time scale. </a:t>
            </a:r>
          </a:p>
          <a:p>
            <a:pPr marL="0" indent="0">
              <a:buNone/>
            </a:pPr>
            <a:r>
              <a:rPr lang="en-US" sz="2000" b="1" dirty="0"/>
              <a:t>Post-Conditions </a:t>
            </a:r>
          </a:p>
          <a:p>
            <a:pPr marL="0" lvl="0" indent="0">
              <a:buNone/>
            </a:pPr>
            <a:r>
              <a:rPr lang="en-US" sz="2000" dirty="0" smtClean="0"/>
              <a:t>	The </a:t>
            </a:r>
            <a:r>
              <a:rPr lang="en-US" sz="2000" dirty="0"/>
              <a:t>data report is available for viewing on the tabular data reports window.</a:t>
            </a:r>
          </a:p>
          <a:p>
            <a:pPr marL="0" lvl="0" indent="0">
              <a:buNone/>
            </a:pPr>
            <a:r>
              <a:rPr lang="en-US" sz="2000" dirty="0" smtClean="0"/>
              <a:t>	An </a:t>
            </a:r>
            <a:r>
              <a:rPr lang="en-US" sz="2000" dirty="0"/>
              <a:t>illustrative chart is available for viewing in the graph window.</a:t>
            </a:r>
          </a:p>
          <a:p>
            <a:pPr marL="0" lvl="0" indent="0">
              <a:buNone/>
            </a:pPr>
            <a:r>
              <a:rPr lang="en-US" sz="2000" dirty="0" smtClean="0"/>
              <a:t>	Time-interval </a:t>
            </a:r>
            <a:r>
              <a:rPr lang="en-US" sz="2000" dirty="0"/>
              <a:t>options are available for the user to modify the time scale of </a:t>
            </a:r>
            <a:r>
              <a:rPr lang="en-US" sz="2000" dirty="0" smtClean="0"/>
              <a:t>	the </a:t>
            </a:r>
            <a:r>
              <a:rPr lang="en-US" sz="2000" dirty="0"/>
              <a:t>report.</a:t>
            </a:r>
          </a:p>
          <a:p>
            <a:pPr marL="0" indent="0">
              <a:buNone/>
            </a:pPr>
            <a:r>
              <a:rPr lang="en-US" sz="2000" b="1" dirty="0"/>
              <a:t>Alternative Courses of Action</a:t>
            </a:r>
          </a:p>
          <a:p>
            <a:pPr marL="0" indent="0">
              <a:buNone/>
            </a:pPr>
            <a:r>
              <a:rPr lang="en-US" sz="2000" dirty="0" smtClean="0"/>
              <a:t>	Prior </a:t>
            </a:r>
            <a:r>
              <a:rPr lang="en-US" sz="2000" dirty="0"/>
              <a:t>to step 1, the user clicks on the “Groups” option in the “Predefined </a:t>
            </a:r>
            <a:r>
              <a:rPr lang="en-US" sz="2000" dirty="0" smtClean="0"/>
              <a:t>	Charts/Reports</a:t>
            </a:r>
            <a:r>
              <a:rPr lang="en-US" sz="2000" dirty="0"/>
              <a:t>” menu and selects a group filter.  During step 3, the </a:t>
            </a:r>
            <a:r>
              <a:rPr lang="en-US" sz="2000" dirty="0" smtClean="0"/>
              <a:t>system 	will </a:t>
            </a:r>
            <a:r>
              <a:rPr lang="en-US" sz="2000" dirty="0"/>
              <a:t>only analyze usage trends within </a:t>
            </a:r>
            <a:r>
              <a:rPr lang="en-US" sz="2000" dirty="0" err="1"/>
              <a:t>logfiles</a:t>
            </a:r>
            <a:r>
              <a:rPr lang="en-US" sz="2000" dirty="0"/>
              <a:t> related to Pegasus </a:t>
            </a:r>
            <a:r>
              <a:rPr lang="en-US" sz="2000" dirty="0" smtClean="0"/>
              <a:t>users that </a:t>
            </a:r>
            <a:r>
              <a:rPr lang="en-US" sz="2000" dirty="0"/>
              <a:t>are </a:t>
            </a:r>
            <a:r>
              <a:rPr lang="en-US" sz="2000" dirty="0" smtClean="0"/>
              <a:t>	part </a:t>
            </a:r>
            <a:r>
              <a:rPr lang="en-US" sz="2000" dirty="0"/>
              <a:t>of the selected group.</a:t>
            </a:r>
          </a:p>
          <a:p>
            <a:endParaRPr lang="en-US" dirty="0"/>
          </a:p>
        </p:txBody>
      </p:sp>
      <p:sp>
        <p:nvSpPr>
          <p:cNvPr id="4" name="Slide Number Placeholder 3"/>
          <p:cNvSpPr>
            <a:spLocks noGrp="1"/>
          </p:cNvSpPr>
          <p:nvPr>
            <p:ph type="sldNum" sz="quarter" idx="12"/>
          </p:nvPr>
        </p:nvSpPr>
        <p:spPr/>
        <p:txBody>
          <a:bodyPr/>
          <a:lstStyle/>
          <a:p>
            <a:fld id="{F6911338-F13A-40CC-89EC-883A3F83410E}" type="slidenum">
              <a:rPr lang="en-US" smtClean="0"/>
              <a:t>5</a:t>
            </a:fld>
            <a:endParaRPr lang="en-US"/>
          </a:p>
        </p:txBody>
      </p:sp>
    </p:spTree>
    <p:extLst>
      <p:ext uri="{BB962C8B-B14F-4D97-AF65-F5344CB8AC3E}">
        <p14:creationId xmlns:p14="http://schemas.microsoft.com/office/powerpoint/2010/main" val="340552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 cont.</a:t>
            </a:r>
            <a:endParaRPr lang="en-US" dirty="0"/>
          </a:p>
        </p:txBody>
      </p:sp>
      <p:sp>
        <p:nvSpPr>
          <p:cNvPr id="3" name="Content Placeholder 2"/>
          <p:cNvSpPr>
            <a:spLocks noGrp="1"/>
          </p:cNvSpPr>
          <p:nvPr>
            <p:ph idx="1"/>
          </p:nvPr>
        </p:nvSpPr>
        <p:spPr>
          <a:xfrm>
            <a:off x="0" y="1600200"/>
            <a:ext cx="9144000" cy="5257800"/>
          </a:xfrm>
        </p:spPr>
        <p:txBody>
          <a:bodyPr>
            <a:normAutofit/>
          </a:bodyPr>
          <a:lstStyle/>
          <a:p>
            <a:pPr marL="0" indent="0">
              <a:buNone/>
            </a:pPr>
            <a:r>
              <a:rPr lang="en-US" sz="2200" b="1" dirty="0"/>
              <a:t>Constraints: </a:t>
            </a:r>
          </a:p>
          <a:p>
            <a:pPr marL="0" indent="0">
              <a:buNone/>
            </a:pPr>
            <a:r>
              <a:rPr lang="en-US" sz="2200" b="1" dirty="0"/>
              <a:t>            </a:t>
            </a:r>
            <a:r>
              <a:rPr lang="en-US" sz="2200" u="sng" dirty="0"/>
              <a:t>Usability: </a:t>
            </a:r>
          </a:p>
          <a:p>
            <a:pPr marL="0" indent="0">
              <a:buNone/>
            </a:pPr>
            <a:r>
              <a:rPr lang="en-US" sz="2200" dirty="0"/>
              <a:t>No previous training time required</a:t>
            </a:r>
          </a:p>
          <a:p>
            <a:pPr marL="0" indent="0">
              <a:buNone/>
            </a:pPr>
            <a:r>
              <a:rPr lang="en-US" sz="2200" dirty="0"/>
              <a:t>Intuitive to use</a:t>
            </a:r>
          </a:p>
          <a:p>
            <a:pPr marL="0" indent="0">
              <a:buNone/>
            </a:pPr>
            <a:r>
              <a:rPr lang="en-US" sz="2200" b="1" dirty="0"/>
              <a:t>            </a:t>
            </a:r>
            <a:r>
              <a:rPr lang="en-US" sz="2200" u="sng" dirty="0"/>
              <a:t>Reliability: </a:t>
            </a:r>
          </a:p>
          <a:p>
            <a:pPr marL="0" indent="0">
              <a:buNone/>
            </a:pPr>
            <a:r>
              <a:rPr lang="en-US" sz="2200" dirty="0"/>
              <a:t>Availability – The system should be available to use when Pegasus’ HDFS is available</a:t>
            </a:r>
          </a:p>
          <a:p>
            <a:pPr marL="0" indent="0">
              <a:buNone/>
            </a:pPr>
            <a:r>
              <a:rPr lang="en-US" sz="2200" b="1" dirty="0"/>
              <a:t>            </a:t>
            </a:r>
            <a:r>
              <a:rPr lang="en-US" sz="2200" u="sng" dirty="0"/>
              <a:t>Performance:</a:t>
            </a:r>
          </a:p>
          <a:p>
            <a:pPr marL="0" indent="0">
              <a:buNone/>
            </a:pPr>
            <a:r>
              <a:rPr lang="en-US" sz="2200" dirty="0"/>
              <a:t>The system should perform the statistical analyses more quickly than a similar single-threaded and memory-bound solution</a:t>
            </a:r>
          </a:p>
          <a:p>
            <a:pPr marL="0" indent="0">
              <a:buNone/>
            </a:pPr>
            <a:r>
              <a:rPr lang="en-US" sz="2200" b="1" dirty="0"/>
              <a:t>            </a:t>
            </a:r>
            <a:r>
              <a:rPr lang="en-US" sz="2200" u="sng" dirty="0"/>
              <a:t>Supportability: </a:t>
            </a:r>
          </a:p>
          <a:p>
            <a:pPr marL="0" indent="0">
              <a:buNone/>
            </a:pPr>
            <a:r>
              <a:rPr lang="en-US" sz="2200" dirty="0"/>
              <a:t>The web interface should be correctly handled by Chrome and Mozilla Firefox</a:t>
            </a:r>
          </a:p>
          <a:p>
            <a:endParaRPr lang="en-US" dirty="0"/>
          </a:p>
        </p:txBody>
      </p:sp>
      <p:sp>
        <p:nvSpPr>
          <p:cNvPr id="4" name="Slide Number Placeholder 3"/>
          <p:cNvSpPr>
            <a:spLocks noGrp="1"/>
          </p:cNvSpPr>
          <p:nvPr>
            <p:ph type="sldNum" sz="quarter" idx="12"/>
          </p:nvPr>
        </p:nvSpPr>
        <p:spPr/>
        <p:txBody>
          <a:bodyPr/>
          <a:lstStyle/>
          <a:p>
            <a:fld id="{F6911338-F13A-40CC-89EC-883A3F83410E}" type="slidenum">
              <a:rPr lang="en-US" smtClean="0"/>
              <a:t>6</a:t>
            </a:fld>
            <a:endParaRPr lang="en-US" dirty="0"/>
          </a:p>
        </p:txBody>
      </p:sp>
    </p:spTree>
    <p:extLst>
      <p:ext uri="{BB962C8B-B14F-4D97-AF65-F5344CB8AC3E}">
        <p14:creationId xmlns:p14="http://schemas.microsoft.com/office/powerpoint/2010/main" val="3816518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457200"/>
          </a:xfrm>
        </p:spPr>
        <p:txBody>
          <a:bodyPr>
            <a:normAutofit fontScale="90000"/>
          </a:bodyPr>
          <a:lstStyle/>
          <a:p>
            <a:r>
              <a:rPr lang="en-US" sz="4900" dirty="0" smtClean="0"/>
              <a:t>Sequence Diagram</a:t>
            </a:r>
            <a:r>
              <a:rPr lang="en-US" dirty="0" smtClean="0"/>
              <a:t/>
            </a:r>
            <a:br>
              <a:rPr lang="en-US" dirty="0" smtClean="0"/>
            </a:b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7</a:t>
            </a:fld>
            <a:endParaRPr 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464716"/>
            <a:ext cx="7772400" cy="5393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2106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457200"/>
          </a:xfrm>
        </p:spPr>
        <p:txBody>
          <a:bodyPr>
            <a:normAutofit fontScale="90000"/>
          </a:bodyPr>
          <a:lstStyle/>
          <a:p>
            <a:r>
              <a:rPr lang="en-US" sz="4900" dirty="0" smtClean="0"/>
              <a:t>Class Diagram</a:t>
            </a:r>
            <a:r>
              <a:rPr lang="en-US" dirty="0" smtClean="0"/>
              <a:t/>
            </a:r>
            <a:br>
              <a:rPr lang="en-US" dirty="0" smtClean="0"/>
            </a:b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8</a:t>
            </a:fld>
            <a:endParaRPr 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0072" y="1437125"/>
            <a:ext cx="5715001" cy="522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8037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4941455" cy="609600"/>
          </a:xfrm>
        </p:spPr>
        <p:txBody>
          <a:bodyPr>
            <a:normAutofit fontScale="90000"/>
          </a:bodyPr>
          <a:lstStyle/>
          <a:p>
            <a:r>
              <a:rPr lang="en-US" sz="4900" dirty="0" smtClean="0"/>
              <a:t>Updated Timeline</a:t>
            </a:r>
            <a:endParaRPr lang="en-US" dirty="0"/>
          </a:p>
        </p:txBody>
      </p:sp>
      <p:pic>
        <p:nvPicPr>
          <p:cNvPr id="1026" name="Picture 2" descr="C:\Users\admin\Desktop\_hadoopelephant_rg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166926"/>
            <a:ext cx="2209800" cy="522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C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685"/>
            <a:ext cx="2897187" cy="7110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6911338-F13A-40CC-89EC-883A3F83410E}" type="slidenum">
              <a:rPr lang="en-US" smtClean="0"/>
              <a:t>9</a:t>
            </a:fld>
            <a:endParaRPr lang="en-US"/>
          </a:p>
        </p:txBody>
      </p:sp>
      <p:graphicFrame>
        <p:nvGraphicFramePr>
          <p:cNvPr id="7" name="Diagram 6"/>
          <p:cNvGraphicFramePr/>
          <p:nvPr>
            <p:extLst>
              <p:ext uri="{D42A27DB-BD31-4B8C-83A1-F6EECF244321}">
                <p14:modId xmlns:p14="http://schemas.microsoft.com/office/powerpoint/2010/main" val="1896507019"/>
              </p:ext>
            </p:extLst>
          </p:nvPr>
        </p:nvGraphicFramePr>
        <p:xfrm>
          <a:off x="0" y="2286000"/>
          <a:ext cx="9144000" cy="2194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p:cNvGraphicFramePr/>
          <p:nvPr>
            <p:extLst>
              <p:ext uri="{D42A27DB-BD31-4B8C-83A1-F6EECF244321}">
                <p14:modId xmlns:p14="http://schemas.microsoft.com/office/powerpoint/2010/main" val="1837877349"/>
              </p:ext>
            </p:extLst>
          </p:nvPr>
        </p:nvGraphicFramePr>
        <p:xfrm>
          <a:off x="0" y="3657600"/>
          <a:ext cx="9144000" cy="21942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923546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TotalTime>
  <Words>176</Words>
  <Application>Microsoft Office PowerPoint</Application>
  <PresentationFormat>On-screen Show (4:3)</PresentationFormat>
  <Paragraphs>66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Project: Distributed Logfile Analysis With Hadoop and MapReduce     Student: Michael D. Salerno   Mentor: Joel Zysman  </vt:lpstr>
      <vt:lpstr>Use Case Diagram</vt:lpstr>
      <vt:lpstr>Scenario </vt:lpstr>
      <vt:lpstr>Use Case </vt:lpstr>
      <vt:lpstr>Use Case cont.</vt:lpstr>
      <vt:lpstr>Use Case cont.</vt:lpstr>
      <vt:lpstr>Sequence Diagram </vt:lpstr>
      <vt:lpstr>Class Diagram </vt:lpstr>
      <vt:lpstr>Updated Timeline</vt:lpstr>
    </vt:vector>
  </TitlesOfParts>
  <Company>FIU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Distributed Logfile Analysis With Hadoop and MapReduce     Student: Ernesto Surribas   Mentor: Joel Zysman</dc:title>
  <dc:creator>admin</dc:creator>
  <cp:lastModifiedBy>Michael D. Salerno</cp:lastModifiedBy>
  <cp:revision>20</cp:revision>
  <cp:lastPrinted>2014-02-18T00:29:45Z</cp:lastPrinted>
  <dcterms:created xsi:type="dcterms:W3CDTF">2014-02-10T17:16:28Z</dcterms:created>
  <dcterms:modified xsi:type="dcterms:W3CDTF">2014-02-18T00:34:23Z</dcterms:modified>
</cp:coreProperties>
</file>