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56" r:id="rId2"/>
    <p:sldId id="257" r:id="rId3"/>
    <p:sldId id="260" r:id="rId4"/>
    <p:sldId id="267" r:id="rId5"/>
    <p:sldId id="268" r:id="rId6"/>
    <p:sldId id="269" r:id="rId7"/>
    <p:sldId id="270" r:id="rId8"/>
    <p:sldId id="258" r:id="rId9"/>
    <p:sldId id="259" r:id="rId10"/>
    <p:sldId id="266" r:id="rId11"/>
    <p:sldId id="261" r:id="rId1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15" autoAdjust="0"/>
    <p:restoredTop sz="94660"/>
  </p:normalViewPr>
  <p:slideViewPr>
    <p:cSldViewPr>
      <p:cViewPr>
        <p:scale>
          <a:sx n="80" d="100"/>
          <a:sy n="80" d="100"/>
        </p:scale>
        <p:origin x="-1086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0804AFB-81D8-4923-9F8E-E56A6D89EDDB}" type="doc">
      <dgm:prSet loTypeId="urn:microsoft.com/office/officeart/2005/8/layout/hChevron3" loCatId="process" qsTypeId="urn:microsoft.com/office/officeart/2005/8/quickstyle/simple1" qsCatId="simple" csTypeId="urn:microsoft.com/office/officeart/2005/8/colors/accent1_2" csCatId="accent1" phldr="1"/>
      <dgm:spPr/>
    </dgm:pt>
    <dgm:pt modelId="{25B958FD-13D4-4E86-B156-92C0B768ED08}">
      <dgm:prSet phldrT="[Text]"/>
      <dgm:spPr/>
      <dgm:t>
        <a:bodyPr/>
        <a:lstStyle/>
        <a:p>
          <a:r>
            <a:rPr lang="en-US" dirty="0" smtClean="0"/>
            <a:t>Design Website Architecture including webpages and database</a:t>
          </a:r>
          <a:br>
            <a:rPr lang="en-US" dirty="0" smtClean="0"/>
          </a:br>
          <a:r>
            <a:rPr lang="en-US" dirty="0" smtClean="0"/>
            <a:t>02/17 – 03/03</a:t>
          </a:r>
          <a:endParaRPr lang="en-US" dirty="0"/>
        </a:p>
      </dgm:t>
    </dgm:pt>
    <dgm:pt modelId="{7FD20E52-3452-402D-ABE9-8DBAC421C7A9}" type="parTrans" cxnId="{5116BCA3-D11D-4706-9459-7A32D925BA8B}">
      <dgm:prSet/>
      <dgm:spPr/>
      <dgm:t>
        <a:bodyPr/>
        <a:lstStyle/>
        <a:p>
          <a:endParaRPr lang="en-US"/>
        </a:p>
      </dgm:t>
    </dgm:pt>
    <dgm:pt modelId="{6A541ECA-5640-43CE-9255-E55C0523C76F}" type="sibTrans" cxnId="{5116BCA3-D11D-4706-9459-7A32D925BA8B}">
      <dgm:prSet/>
      <dgm:spPr/>
      <dgm:t>
        <a:bodyPr/>
        <a:lstStyle/>
        <a:p>
          <a:endParaRPr lang="en-US"/>
        </a:p>
      </dgm:t>
    </dgm:pt>
    <dgm:pt modelId="{CE29239C-9DA7-497F-820F-815930CCC523}">
      <dgm:prSet phldrT="[Text]"/>
      <dgm:spPr/>
      <dgm:t>
        <a:bodyPr/>
        <a:lstStyle/>
        <a:p>
          <a:r>
            <a:rPr lang="en-US" dirty="0" smtClean="0"/>
            <a:t>Implementation of website and functionalities</a:t>
          </a:r>
          <a:br>
            <a:rPr lang="en-US" dirty="0" smtClean="0"/>
          </a:br>
          <a:r>
            <a:rPr lang="en-US" dirty="0" smtClean="0"/>
            <a:t>02/24 – 03/21</a:t>
          </a:r>
          <a:endParaRPr lang="en-US" dirty="0"/>
        </a:p>
      </dgm:t>
    </dgm:pt>
    <dgm:pt modelId="{F29E797F-30CC-4748-A2D1-4E5E4FA85E10}" type="parTrans" cxnId="{9A938992-F333-48A8-A346-DB485891D911}">
      <dgm:prSet/>
      <dgm:spPr/>
      <dgm:t>
        <a:bodyPr/>
        <a:lstStyle/>
        <a:p>
          <a:endParaRPr lang="en-US"/>
        </a:p>
      </dgm:t>
    </dgm:pt>
    <dgm:pt modelId="{308F7BA3-4CB8-48D6-BFBE-CCE8B2495D9E}" type="sibTrans" cxnId="{9A938992-F333-48A8-A346-DB485891D911}">
      <dgm:prSet/>
      <dgm:spPr/>
      <dgm:t>
        <a:bodyPr/>
        <a:lstStyle/>
        <a:p>
          <a:endParaRPr lang="en-US"/>
        </a:p>
      </dgm:t>
    </dgm:pt>
    <dgm:pt modelId="{4D4911F8-7D1F-4634-8FEC-E4B3F7375EF4}">
      <dgm:prSet phldrT="[Text]"/>
      <dgm:spPr/>
      <dgm:t>
        <a:bodyPr/>
        <a:lstStyle/>
        <a:p>
          <a:r>
            <a:rPr lang="en-US" dirty="0" smtClean="0"/>
            <a:t>Evaluation of Software Requirements</a:t>
          </a:r>
          <a:br>
            <a:rPr lang="en-US" dirty="0" smtClean="0"/>
          </a:br>
          <a:r>
            <a:rPr lang="en-US" dirty="0" smtClean="0"/>
            <a:t>02/10 – 02/17</a:t>
          </a:r>
          <a:endParaRPr lang="en-US" dirty="0"/>
        </a:p>
      </dgm:t>
    </dgm:pt>
    <dgm:pt modelId="{AED6B6DD-AAFD-40B1-941C-CA0C740757D4}" type="sibTrans" cxnId="{BE529C1F-DCDC-4DC9-83E8-6F5C19A7CF09}">
      <dgm:prSet/>
      <dgm:spPr/>
      <dgm:t>
        <a:bodyPr/>
        <a:lstStyle/>
        <a:p>
          <a:endParaRPr lang="en-US"/>
        </a:p>
      </dgm:t>
    </dgm:pt>
    <dgm:pt modelId="{72B85217-8843-4A26-A662-22DB04E3EF2B}" type="parTrans" cxnId="{BE529C1F-DCDC-4DC9-83E8-6F5C19A7CF09}">
      <dgm:prSet/>
      <dgm:spPr/>
      <dgm:t>
        <a:bodyPr/>
        <a:lstStyle/>
        <a:p>
          <a:endParaRPr lang="en-US"/>
        </a:p>
      </dgm:t>
    </dgm:pt>
    <dgm:pt modelId="{9A0706D1-27C8-4FF2-ABA6-A5A79ACD88E8}" type="pres">
      <dgm:prSet presAssocID="{10804AFB-81D8-4923-9F8E-E56A6D89EDDB}" presName="Name0" presStyleCnt="0">
        <dgm:presLayoutVars>
          <dgm:dir/>
          <dgm:resizeHandles val="exact"/>
        </dgm:presLayoutVars>
      </dgm:prSet>
      <dgm:spPr/>
    </dgm:pt>
    <dgm:pt modelId="{52D777B6-4572-467B-BCB3-185D2010E10B}" type="pres">
      <dgm:prSet presAssocID="{4D4911F8-7D1F-4634-8FEC-E4B3F7375EF4}" presName="parTxOnly" presStyleLbl="node1" presStyleIdx="0" presStyleCnt="3" custLinFactNeighborX="-572" custLinFactNeighborY="-95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9F94849-C076-4264-9845-8255855FD7A3}" type="pres">
      <dgm:prSet presAssocID="{AED6B6DD-AAFD-40B1-941C-CA0C740757D4}" presName="parSpace" presStyleCnt="0"/>
      <dgm:spPr/>
    </dgm:pt>
    <dgm:pt modelId="{B794678A-E729-4BF2-AE5B-D6044ABAD2DE}" type="pres">
      <dgm:prSet presAssocID="{25B958FD-13D4-4E86-B156-92C0B768ED08}" presName="parTxOnly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0569ECB-5CEC-4F9B-A869-1766AE335037}" type="pres">
      <dgm:prSet presAssocID="{6A541ECA-5640-43CE-9255-E55C0523C76F}" presName="parSpace" presStyleCnt="0"/>
      <dgm:spPr/>
    </dgm:pt>
    <dgm:pt modelId="{C259F119-9AE1-4E79-B8CC-3A5BA242E574}" type="pres">
      <dgm:prSet presAssocID="{CE29239C-9DA7-497F-820F-815930CCC523}" presName="parTxOnly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5116BCA3-D11D-4706-9459-7A32D925BA8B}" srcId="{10804AFB-81D8-4923-9F8E-E56A6D89EDDB}" destId="{25B958FD-13D4-4E86-B156-92C0B768ED08}" srcOrd="1" destOrd="0" parTransId="{7FD20E52-3452-402D-ABE9-8DBAC421C7A9}" sibTransId="{6A541ECA-5640-43CE-9255-E55C0523C76F}"/>
    <dgm:cxn modelId="{9A938992-F333-48A8-A346-DB485891D911}" srcId="{10804AFB-81D8-4923-9F8E-E56A6D89EDDB}" destId="{CE29239C-9DA7-497F-820F-815930CCC523}" srcOrd="2" destOrd="0" parTransId="{F29E797F-30CC-4748-A2D1-4E5E4FA85E10}" sibTransId="{308F7BA3-4CB8-48D6-BFBE-CCE8B2495D9E}"/>
    <dgm:cxn modelId="{7D051505-65E2-4BE4-9F17-C6707AAE173E}" type="presOf" srcId="{10804AFB-81D8-4923-9F8E-E56A6D89EDDB}" destId="{9A0706D1-27C8-4FF2-ABA6-A5A79ACD88E8}" srcOrd="0" destOrd="0" presId="urn:microsoft.com/office/officeart/2005/8/layout/hChevron3"/>
    <dgm:cxn modelId="{FC39BF54-81EE-4EF1-883B-C8B5A74583E5}" type="presOf" srcId="{4D4911F8-7D1F-4634-8FEC-E4B3F7375EF4}" destId="{52D777B6-4572-467B-BCB3-185D2010E10B}" srcOrd="0" destOrd="0" presId="urn:microsoft.com/office/officeart/2005/8/layout/hChevron3"/>
    <dgm:cxn modelId="{BE529C1F-DCDC-4DC9-83E8-6F5C19A7CF09}" srcId="{10804AFB-81D8-4923-9F8E-E56A6D89EDDB}" destId="{4D4911F8-7D1F-4634-8FEC-E4B3F7375EF4}" srcOrd="0" destOrd="0" parTransId="{72B85217-8843-4A26-A662-22DB04E3EF2B}" sibTransId="{AED6B6DD-AAFD-40B1-941C-CA0C740757D4}"/>
    <dgm:cxn modelId="{C44E7A74-413D-425F-9F32-D485C38F0D38}" type="presOf" srcId="{25B958FD-13D4-4E86-B156-92C0B768ED08}" destId="{B794678A-E729-4BF2-AE5B-D6044ABAD2DE}" srcOrd="0" destOrd="0" presId="urn:microsoft.com/office/officeart/2005/8/layout/hChevron3"/>
    <dgm:cxn modelId="{30A8A220-0BED-407A-AF87-B2A963B7F837}" type="presOf" srcId="{CE29239C-9DA7-497F-820F-815930CCC523}" destId="{C259F119-9AE1-4E79-B8CC-3A5BA242E574}" srcOrd="0" destOrd="0" presId="urn:microsoft.com/office/officeart/2005/8/layout/hChevron3"/>
    <dgm:cxn modelId="{1DF5D877-93F4-487D-B2CD-820CCAC6BA35}" type="presParOf" srcId="{9A0706D1-27C8-4FF2-ABA6-A5A79ACD88E8}" destId="{52D777B6-4572-467B-BCB3-185D2010E10B}" srcOrd="0" destOrd="0" presId="urn:microsoft.com/office/officeart/2005/8/layout/hChevron3"/>
    <dgm:cxn modelId="{160460F2-AB71-4407-882F-6D1E0A050DCB}" type="presParOf" srcId="{9A0706D1-27C8-4FF2-ABA6-A5A79ACD88E8}" destId="{F9F94849-C076-4264-9845-8255855FD7A3}" srcOrd="1" destOrd="0" presId="urn:microsoft.com/office/officeart/2005/8/layout/hChevron3"/>
    <dgm:cxn modelId="{77D5C0E4-7105-4F13-8321-612FFEE2DA02}" type="presParOf" srcId="{9A0706D1-27C8-4FF2-ABA6-A5A79ACD88E8}" destId="{B794678A-E729-4BF2-AE5B-D6044ABAD2DE}" srcOrd="2" destOrd="0" presId="urn:microsoft.com/office/officeart/2005/8/layout/hChevron3"/>
    <dgm:cxn modelId="{9F476C03-A91B-4057-983A-F18C5682B8F7}" type="presParOf" srcId="{9A0706D1-27C8-4FF2-ABA6-A5A79ACD88E8}" destId="{D0569ECB-5CEC-4F9B-A869-1766AE335037}" srcOrd="3" destOrd="0" presId="urn:microsoft.com/office/officeart/2005/8/layout/hChevron3"/>
    <dgm:cxn modelId="{0D5D2295-BF20-4C48-9C13-71AE9F6B9BB9}" type="presParOf" srcId="{9A0706D1-27C8-4FF2-ABA6-A5A79ACD88E8}" destId="{C259F119-9AE1-4E79-B8CC-3A5BA242E574}" srcOrd="4" destOrd="0" presId="urn:microsoft.com/office/officeart/2005/8/layout/hChevron3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10804AFB-81D8-4923-9F8E-E56A6D89EDDB}" type="doc">
      <dgm:prSet loTypeId="urn:microsoft.com/office/officeart/2005/8/layout/hChevron3" loCatId="process" qsTypeId="urn:microsoft.com/office/officeart/2005/8/quickstyle/simple1" qsCatId="simple" csTypeId="urn:microsoft.com/office/officeart/2005/8/colors/accent1_2" csCatId="accent1" phldr="1"/>
      <dgm:spPr/>
    </dgm:pt>
    <dgm:pt modelId="{25B958FD-13D4-4E86-B156-92C0B768ED08}">
      <dgm:prSet phldrT="[Text]" custT="1"/>
      <dgm:spPr/>
      <dgm:t>
        <a:bodyPr/>
        <a:lstStyle/>
        <a:p>
          <a:r>
            <a:rPr lang="en-US" sz="1700" dirty="0" smtClean="0"/>
            <a:t>Poster Creation</a:t>
          </a:r>
          <a:br>
            <a:rPr lang="en-US" sz="1700" dirty="0" smtClean="0"/>
          </a:br>
          <a:r>
            <a:rPr lang="en-US" sz="1700" dirty="0" smtClean="0"/>
            <a:t>03/24 – 04/12</a:t>
          </a:r>
          <a:endParaRPr lang="en-US" sz="1700" dirty="0"/>
        </a:p>
      </dgm:t>
    </dgm:pt>
    <dgm:pt modelId="{7FD20E52-3452-402D-ABE9-8DBAC421C7A9}" type="parTrans" cxnId="{5116BCA3-D11D-4706-9459-7A32D925BA8B}">
      <dgm:prSet/>
      <dgm:spPr/>
      <dgm:t>
        <a:bodyPr/>
        <a:lstStyle/>
        <a:p>
          <a:endParaRPr lang="en-US"/>
        </a:p>
      </dgm:t>
    </dgm:pt>
    <dgm:pt modelId="{6A541ECA-5640-43CE-9255-E55C0523C76F}" type="sibTrans" cxnId="{5116BCA3-D11D-4706-9459-7A32D925BA8B}">
      <dgm:prSet/>
      <dgm:spPr/>
      <dgm:t>
        <a:bodyPr/>
        <a:lstStyle/>
        <a:p>
          <a:endParaRPr lang="en-US"/>
        </a:p>
      </dgm:t>
    </dgm:pt>
    <dgm:pt modelId="{CE29239C-9DA7-497F-820F-815930CCC523}">
      <dgm:prSet phldrT="[Text]" custT="1"/>
      <dgm:spPr/>
      <dgm:t>
        <a:bodyPr/>
        <a:lstStyle/>
        <a:p>
          <a:r>
            <a:rPr lang="en-US" sz="1700" dirty="0" smtClean="0"/>
            <a:t>Demo</a:t>
          </a:r>
          <a:br>
            <a:rPr lang="en-US" sz="1700" dirty="0" smtClean="0"/>
          </a:br>
          <a:r>
            <a:rPr lang="en-US" sz="1700" dirty="0" smtClean="0"/>
            <a:t>04/25</a:t>
          </a:r>
          <a:endParaRPr lang="en-US" sz="1700" dirty="0"/>
        </a:p>
      </dgm:t>
    </dgm:pt>
    <dgm:pt modelId="{F29E797F-30CC-4748-A2D1-4E5E4FA85E10}" type="parTrans" cxnId="{9A938992-F333-48A8-A346-DB485891D911}">
      <dgm:prSet/>
      <dgm:spPr/>
      <dgm:t>
        <a:bodyPr/>
        <a:lstStyle/>
        <a:p>
          <a:endParaRPr lang="en-US"/>
        </a:p>
      </dgm:t>
    </dgm:pt>
    <dgm:pt modelId="{308F7BA3-4CB8-48D6-BFBE-CCE8B2495D9E}" type="sibTrans" cxnId="{9A938992-F333-48A8-A346-DB485891D911}">
      <dgm:prSet/>
      <dgm:spPr/>
      <dgm:t>
        <a:bodyPr/>
        <a:lstStyle/>
        <a:p>
          <a:endParaRPr lang="en-US"/>
        </a:p>
      </dgm:t>
    </dgm:pt>
    <dgm:pt modelId="{4D4911F8-7D1F-4634-8FEC-E4B3F7375EF4}">
      <dgm:prSet phldrT="[Text]" custT="1"/>
      <dgm:spPr/>
      <dgm:t>
        <a:bodyPr/>
        <a:lstStyle/>
        <a:p>
          <a:r>
            <a:rPr lang="en-US" sz="1700" dirty="0" smtClean="0"/>
            <a:t>Integration of all backend subsystems with the website</a:t>
          </a:r>
          <a:br>
            <a:rPr lang="en-US" sz="1700" dirty="0" smtClean="0"/>
          </a:br>
          <a:r>
            <a:rPr lang="en-US" sz="1700" dirty="0" smtClean="0"/>
            <a:t>03/10 – 03/28</a:t>
          </a:r>
          <a:endParaRPr lang="en-US" sz="1700" dirty="0"/>
        </a:p>
      </dgm:t>
    </dgm:pt>
    <dgm:pt modelId="{AED6B6DD-AAFD-40B1-941C-CA0C740757D4}" type="sibTrans" cxnId="{BE529C1F-DCDC-4DC9-83E8-6F5C19A7CF09}">
      <dgm:prSet/>
      <dgm:spPr/>
      <dgm:t>
        <a:bodyPr/>
        <a:lstStyle/>
        <a:p>
          <a:endParaRPr lang="en-US"/>
        </a:p>
      </dgm:t>
    </dgm:pt>
    <dgm:pt modelId="{72B85217-8843-4A26-A662-22DB04E3EF2B}" type="parTrans" cxnId="{BE529C1F-DCDC-4DC9-83E8-6F5C19A7CF09}">
      <dgm:prSet/>
      <dgm:spPr/>
      <dgm:t>
        <a:bodyPr/>
        <a:lstStyle/>
        <a:p>
          <a:endParaRPr lang="en-US"/>
        </a:p>
      </dgm:t>
    </dgm:pt>
    <dgm:pt modelId="{9A0706D1-27C8-4FF2-ABA6-A5A79ACD88E8}" type="pres">
      <dgm:prSet presAssocID="{10804AFB-81D8-4923-9F8E-E56A6D89EDDB}" presName="Name0" presStyleCnt="0">
        <dgm:presLayoutVars>
          <dgm:dir/>
          <dgm:resizeHandles val="exact"/>
        </dgm:presLayoutVars>
      </dgm:prSet>
      <dgm:spPr/>
    </dgm:pt>
    <dgm:pt modelId="{52D777B6-4572-467B-BCB3-185D2010E10B}" type="pres">
      <dgm:prSet presAssocID="{4D4911F8-7D1F-4634-8FEC-E4B3F7375EF4}" presName="parTxOnly" presStyleLbl="node1" presStyleIdx="0" presStyleCnt="3" custLinFactNeighborX="-572" custLinFactNeighborY="-95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9F94849-C076-4264-9845-8255855FD7A3}" type="pres">
      <dgm:prSet presAssocID="{AED6B6DD-AAFD-40B1-941C-CA0C740757D4}" presName="parSpace" presStyleCnt="0"/>
      <dgm:spPr/>
    </dgm:pt>
    <dgm:pt modelId="{B794678A-E729-4BF2-AE5B-D6044ABAD2DE}" type="pres">
      <dgm:prSet presAssocID="{25B958FD-13D4-4E86-B156-92C0B768ED08}" presName="parTxOnly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0569ECB-5CEC-4F9B-A869-1766AE335037}" type="pres">
      <dgm:prSet presAssocID="{6A541ECA-5640-43CE-9255-E55C0523C76F}" presName="parSpace" presStyleCnt="0"/>
      <dgm:spPr/>
    </dgm:pt>
    <dgm:pt modelId="{C259F119-9AE1-4E79-B8CC-3A5BA242E574}" type="pres">
      <dgm:prSet presAssocID="{CE29239C-9DA7-497F-820F-815930CCC523}" presName="parTxOnly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9A938992-F333-48A8-A346-DB485891D911}" srcId="{10804AFB-81D8-4923-9F8E-E56A6D89EDDB}" destId="{CE29239C-9DA7-497F-820F-815930CCC523}" srcOrd="2" destOrd="0" parTransId="{F29E797F-30CC-4748-A2D1-4E5E4FA85E10}" sibTransId="{308F7BA3-4CB8-48D6-BFBE-CCE8B2495D9E}"/>
    <dgm:cxn modelId="{BE529C1F-DCDC-4DC9-83E8-6F5C19A7CF09}" srcId="{10804AFB-81D8-4923-9F8E-E56A6D89EDDB}" destId="{4D4911F8-7D1F-4634-8FEC-E4B3F7375EF4}" srcOrd="0" destOrd="0" parTransId="{72B85217-8843-4A26-A662-22DB04E3EF2B}" sibTransId="{AED6B6DD-AAFD-40B1-941C-CA0C740757D4}"/>
    <dgm:cxn modelId="{D73EE35C-7CCE-4EE1-8CAD-154CF082B818}" type="presOf" srcId="{CE29239C-9DA7-497F-820F-815930CCC523}" destId="{C259F119-9AE1-4E79-B8CC-3A5BA242E574}" srcOrd="0" destOrd="0" presId="urn:microsoft.com/office/officeart/2005/8/layout/hChevron3"/>
    <dgm:cxn modelId="{A3D3394E-29C1-401C-85A7-0E5BAC60F8E5}" type="presOf" srcId="{4D4911F8-7D1F-4634-8FEC-E4B3F7375EF4}" destId="{52D777B6-4572-467B-BCB3-185D2010E10B}" srcOrd="0" destOrd="0" presId="urn:microsoft.com/office/officeart/2005/8/layout/hChevron3"/>
    <dgm:cxn modelId="{5116BCA3-D11D-4706-9459-7A32D925BA8B}" srcId="{10804AFB-81D8-4923-9F8E-E56A6D89EDDB}" destId="{25B958FD-13D4-4E86-B156-92C0B768ED08}" srcOrd="1" destOrd="0" parTransId="{7FD20E52-3452-402D-ABE9-8DBAC421C7A9}" sibTransId="{6A541ECA-5640-43CE-9255-E55C0523C76F}"/>
    <dgm:cxn modelId="{B5CEE92F-840E-4C87-8518-315F8AA0338A}" type="presOf" srcId="{25B958FD-13D4-4E86-B156-92C0B768ED08}" destId="{B794678A-E729-4BF2-AE5B-D6044ABAD2DE}" srcOrd="0" destOrd="0" presId="urn:microsoft.com/office/officeart/2005/8/layout/hChevron3"/>
    <dgm:cxn modelId="{C2D3B1D0-0BF1-43D9-8849-0B8F66238F9C}" type="presOf" srcId="{10804AFB-81D8-4923-9F8E-E56A6D89EDDB}" destId="{9A0706D1-27C8-4FF2-ABA6-A5A79ACD88E8}" srcOrd="0" destOrd="0" presId="urn:microsoft.com/office/officeart/2005/8/layout/hChevron3"/>
    <dgm:cxn modelId="{C2664FD4-ECF7-4774-BD29-9CCE387A365C}" type="presParOf" srcId="{9A0706D1-27C8-4FF2-ABA6-A5A79ACD88E8}" destId="{52D777B6-4572-467B-BCB3-185D2010E10B}" srcOrd="0" destOrd="0" presId="urn:microsoft.com/office/officeart/2005/8/layout/hChevron3"/>
    <dgm:cxn modelId="{AD685B58-8AF3-4721-BAEB-183037E3EEDD}" type="presParOf" srcId="{9A0706D1-27C8-4FF2-ABA6-A5A79ACD88E8}" destId="{F9F94849-C076-4264-9845-8255855FD7A3}" srcOrd="1" destOrd="0" presId="urn:microsoft.com/office/officeart/2005/8/layout/hChevron3"/>
    <dgm:cxn modelId="{9688297E-A2FE-4006-944C-9BCC9EAB7F1A}" type="presParOf" srcId="{9A0706D1-27C8-4FF2-ABA6-A5A79ACD88E8}" destId="{B794678A-E729-4BF2-AE5B-D6044ABAD2DE}" srcOrd="2" destOrd="0" presId="urn:microsoft.com/office/officeart/2005/8/layout/hChevron3"/>
    <dgm:cxn modelId="{C5FEB517-C69C-4F5D-94EA-8542EE8CA882}" type="presParOf" srcId="{9A0706D1-27C8-4FF2-ABA6-A5A79ACD88E8}" destId="{D0569ECB-5CEC-4F9B-A869-1766AE335037}" srcOrd="3" destOrd="0" presId="urn:microsoft.com/office/officeart/2005/8/layout/hChevron3"/>
    <dgm:cxn modelId="{D21E7682-3968-480A-9E0B-D344C7EBEB94}" type="presParOf" srcId="{9A0706D1-27C8-4FF2-ABA6-A5A79ACD88E8}" destId="{C259F119-9AE1-4E79-B8CC-3A5BA242E574}" srcOrd="4" destOrd="0" presId="urn:microsoft.com/office/officeart/2005/8/layout/hChevron3"/>
  </dgm:cxnLst>
  <dgm:bg/>
  <dgm:whole/>
  <dgm:extLst>
    <a:ext uri="http://schemas.microsoft.com/office/drawing/2008/diagram">
      <dsp:dataModelExt xmlns:dsp="http://schemas.microsoft.com/office/drawing/2008/diagram" relId="rId13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2D777B6-4572-467B-BCB3-185D2010E10B}">
      <dsp:nvSpPr>
        <dsp:cNvPr id="0" name=""/>
        <dsp:cNvSpPr/>
      </dsp:nvSpPr>
      <dsp:spPr>
        <a:xfrm>
          <a:off x="0" y="381002"/>
          <a:ext cx="3513832" cy="1405532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6012" tIns="48006" rIns="24003" bIns="48006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/>
            <a:t>Evaluation of Software Requirements</a:t>
          </a:r>
          <a:br>
            <a:rPr lang="en-US" sz="1800" kern="1200" dirty="0" smtClean="0"/>
          </a:br>
          <a:r>
            <a:rPr lang="en-US" sz="1800" kern="1200" dirty="0" smtClean="0"/>
            <a:t>02/10 – 02/17</a:t>
          </a:r>
          <a:endParaRPr lang="en-US" sz="1800" kern="1200" dirty="0"/>
        </a:p>
      </dsp:txBody>
      <dsp:txXfrm>
        <a:off x="0" y="381002"/>
        <a:ext cx="3162449" cy="1405532"/>
      </dsp:txXfrm>
    </dsp:sp>
    <dsp:sp modelId="{B794678A-E729-4BF2-AE5B-D6044ABAD2DE}">
      <dsp:nvSpPr>
        <dsp:cNvPr id="0" name=""/>
        <dsp:cNvSpPr/>
      </dsp:nvSpPr>
      <dsp:spPr>
        <a:xfrm>
          <a:off x="2815083" y="394354"/>
          <a:ext cx="3513832" cy="1405532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009" tIns="48006" rIns="24003" bIns="48006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/>
            <a:t>Design Website Architecture including webpages and database</a:t>
          </a:r>
          <a:br>
            <a:rPr lang="en-US" sz="1800" kern="1200" dirty="0" smtClean="0"/>
          </a:br>
          <a:r>
            <a:rPr lang="en-US" sz="1800" kern="1200" dirty="0" smtClean="0"/>
            <a:t>02/17 – 03/03</a:t>
          </a:r>
          <a:endParaRPr lang="en-US" sz="1800" kern="1200" dirty="0"/>
        </a:p>
      </dsp:txBody>
      <dsp:txXfrm>
        <a:off x="3517849" y="394354"/>
        <a:ext cx="2108300" cy="1405532"/>
      </dsp:txXfrm>
    </dsp:sp>
    <dsp:sp modelId="{C259F119-9AE1-4E79-B8CC-3A5BA242E574}">
      <dsp:nvSpPr>
        <dsp:cNvPr id="0" name=""/>
        <dsp:cNvSpPr/>
      </dsp:nvSpPr>
      <dsp:spPr>
        <a:xfrm>
          <a:off x="5626149" y="394354"/>
          <a:ext cx="3513832" cy="1405532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009" tIns="48006" rIns="24003" bIns="48006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/>
            <a:t>Implementation of website and functionalities</a:t>
          </a:r>
          <a:br>
            <a:rPr lang="en-US" sz="1800" kern="1200" dirty="0" smtClean="0"/>
          </a:br>
          <a:r>
            <a:rPr lang="en-US" sz="1800" kern="1200" dirty="0" smtClean="0"/>
            <a:t>02/24 – 03/21</a:t>
          </a:r>
          <a:endParaRPr lang="en-US" sz="1800" kern="1200" dirty="0"/>
        </a:p>
      </dsp:txBody>
      <dsp:txXfrm>
        <a:off x="6328915" y="394354"/>
        <a:ext cx="2108300" cy="1405532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2D777B6-4572-467B-BCB3-185D2010E10B}">
      <dsp:nvSpPr>
        <dsp:cNvPr id="0" name=""/>
        <dsp:cNvSpPr/>
      </dsp:nvSpPr>
      <dsp:spPr>
        <a:xfrm>
          <a:off x="0" y="381002"/>
          <a:ext cx="3513832" cy="1405532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0678" tIns="45339" rIns="22670" bIns="45339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kern="1200" dirty="0" smtClean="0"/>
            <a:t>Integration of all backend subsystems with the website</a:t>
          </a:r>
          <a:br>
            <a:rPr lang="en-US" sz="1700" kern="1200" dirty="0" smtClean="0"/>
          </a:br>
          <a:r>
            <a:rPr lang="en-US" sz="1700" kern="1200" dirty="0" smtClean="0"/>
            <a:t>03/10 – 03/28</a:t>
          </a:r>
          <a:endParaRPr lang="en-US" sz="1700" kern="1200" dirty="0"/>
        </a:p>
      </dsp:txBody>
      <dsp:txXfrm>
        <a:off x="0" y="381002"/>
        <a:ext cx="3162449" cy="1405532"/>
      </dsp:txXfrm>
    </dsp:sp>
    <dsp:sp modelId="{B794678A-E729-4BF2-AE5B-D6044ABAD2DE}">
      <dsp:nvSpPr>
        <dsp:cNvPr id="0" name=""/>
        <dsp:cNvSpPr/>
      </dsp:nvSpPr>
      <dsp:spPr>
        <a:xfrm>
          <a:off x="2815083" y="394354"/>
          <a:ext cx="3513832" cy="1405532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009" tIns="45339" rIns="22670" bIns="45339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kern="1200" dirty="0" smtClean="0"/>
            <a:t>Poster Creation</a:t>
          </a:r>
          <a:br>
            <a:rPr lang="en-US" sz="1700" kern="1200" dirty="0" smtClean="0"/>
          </a:br>
          <a:r>
            <a:rPr lang="en-US" sz="1700" kern="1200" dirty="0" smtClean="0"/>
            <a:t>03/24 – 04/12</a:t>
          </a:r>
          <a:endParaRPr lang="en-US" sz="1700" kern="1200" dirty="0"/>
        </a:p>
      </dsp:txBody>
      <dsp:txXfrm>
        <a:off x="3517849" y="394354"/>
        <a:ext cx="2108300" cy="1405532"/>
      </dsp:txXfrm>
    </dsp:sp>
    <dsp:sp modelId="{C259F119-9AE1-4E79-B8CC-3A5BA242E574}">
      <dsp:nvSpPr>
        <dsp:cNvPr id="0" name=""/>
        <dsp:cNvSpPr/>
      </dsp:nvSpPr>
      <dsp:spPr>
        <a:xfrm>
          <a:off x="5626149" y="394354"/>
          <a:ext cx="3513832" cy="1405532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009" tIns="45339" rIns="22670" bIns="45339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kern="1200" dirty="0" smtClean="0"/>
            <a:t>Demo</a:t>
          </a:r>
          <a:br>
            <a:rPr lang="en-US" sz="1700" kern="1200" dirty="0" smtClean="0"/>
          </a:br>
          <a:r>
            <a:rPr lang="en-US" sz="1700" kern="1200" dirty="0" smtClean="0"/>
            <a:t>04/25</a:t>
          </a:r>
          <a:endParaRPr lang="en-US" sz="1700" kern="1200" dirty="0"/>
        </a:p>
      </dsp:txBody>
      <dsp:txXfrm>
        <a:off x="6328915" y="394354"/>
        <a:ext cx="2108300" cy="140553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74EBAC7-8497-4CF7-9DC4-77905AB352DD}" type="datetimeFigureOut">
              <a:rPr lang="en-US" smtClean="0"/>
              <a:t>2/23/2014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63B172E-3BB3-40C4-A2C0-D05B80498D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826869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3B172E-3BB3-40C4-A2C0-D05B80498D49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522113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3B172E-3BB3-40C4-A2C0-D05B80498D49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522113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3B172E-3BB3-40C4-A2C0-D05B80498D49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522113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3B172E-3BB3-40C4-A2C0-D05B80498D49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522113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Points of emphasis:</a:t>
            </a:r>
          </a:p>
          <a:p>
            <a:r>
              <a:rPr lang="en-US" dirty="0" smtClean="0"/>
              <a:t>In step 4 and 5, there is significant</a:t>
            </a:r>
            <a:r>
              <a:rPr lang="en-US" baseline="0" dirty="0" smtClean="0"/>
              <a:t> communication between the UI subsystem and the </a:t>
            </a:r>
            <a:r>
              <a:rPr lang="en-US" baseline="0" dirty="0" err="1" smtClean="0"/>
              <a:t>MapReduce</a:t>
            </a:r>
            <a:r>
              <a:rPr lang="en-US" baseline="0" dirty="0" smtClean="0"/>
              <a:t> subsystem. </a:t>
            </a:r>
          </a:p>
          <a:p>
            <a:r>
              <a:rPr lang="en-US" baseline="0" dirty="0" smtClean="0"/>
              <a:t>The complexity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3B172E-3BB3-40C4-A2C0-D05B80498D49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99031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EBFB7E-E24E-46FD-AD52-30DFAFDF6420}" type="datetime1">
              <a:rPr lang="en-US" smtClean="0"/>
              <a:t>2/23/2014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911338-F13A-40CC-89EC-883A3F8341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509038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8E23AA-5D84-429B-BAB1-E2AF5D83A2CC}" type="datetime1">
              <a:rPr lang="en-US" smtClean="0"/>
              <a:t>2/23/2014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911338-F13A-40CC-89EC-883A3F8341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95080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56C150-740A-4305-B64C-6AA7763007F9}" type="datetime1">
              <a:rPr lang="en-US" smtClean="0"/>
              <a:t>2/23/2014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911338-F13A-40CC-89EC-883A3F8341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1675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BE25F9-1A2F-4CD2-8E06-FD921201E3BD}" type="datetime1">
              <a:rPr lang="en-US" smtClean="0"/>
              <a:t>2/23/2014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911338-F13A-40CC-89EC-883A3F8341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092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478877-A839-4978-BE42-74325AC9F80F}" type="datetime1">
              <a:rPr lang="en-US" smtClean="0"/>
              <a:t>2/23/2014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911338-F13A-40CC-89EC-883A3F8341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53710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83BCF7-9C1C-481F-ABA9-6797C00393D3}" type="datetime1">
              <a:rPr lang="en-US" smtClean="0"/>
              <a:t>2/23/2014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911338-F13A-40CC-89EC-883A3F8341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4650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9D54D7-B4F7-4522-BABF-50BC4EF4590C}" type="datetime1">
              <a:rPr lang="en-US" smtClean="0"/>
              <a:t>2/23/2014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911338-F13A-40CC-89EC-883A3F8341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48496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460E79-8AFA-4091-808C-EB316D3B7706}" type="datetime1">
              <a:rPr lang="en-US" smtClean="0"/>
              <a:t>2/23/2014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911338-F13A-40CC-89EC-883A3F8341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87440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07C92D-0203-4509-828F-1BB024E744CD}" type="datetime1">
              <a:rPr lang="en-US" smtClean="0"/>
              <a:t>2/23/2014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911338-F13A-40CC-89EC-883A3F8341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82775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E934CE-70B7-4237-914A-B37EAE2B05D9}" type="datetime1">
              <a:rPr lang="en-US" smtClean="0"/>
              <a:t>2/23/2014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911338-F13A-40CC-89EC-883A3F8341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70333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C60BC3-267B-4C5D-A8EA-BF65914B7CCA}" type="datetime1">
              <a:rPr lang="en-US" smtClean="0"/>
              <a:t>2/23/2014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911338-F13A-40CC-89EC-883A3F8341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58449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1AAF8D-484A-4AD8-963F-9464759231D2}" type="datetime1">
              <a:rPr lang="en-US" smtClean="0"/>
              <a:t>2/23/2014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6911338-F13A-40CC-89EC-883A3F8341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9871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13" Type="http://schemas.microsoft.com/office/2007/relationships/diagramDrawing" Target="../diagrams/drawing2.xml"/><Relationship Id="rId3" Type="http://schemas.openxmlformats.org/officeDocument/2006/relationships/image" Target="../media/image2.jpeg"/><Relationship Id="rId7" Type="http://schemas.openxmlformats.org/officeDocument/2006/relationships/diagramColors" Target="../diagrams/colors1.xml"/><Relationship Id="rId12" Type="http://schemas.openxmlformats.org/officeDocument/2006/relationships/diagramColors" Target="../diagrams/colors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.xml"/><Relationship Id="rId11" Type="http://schemas.openxmlformats.org/officeDocument/2006/relationships/diagramQuickStyle" Target="../diagrams/quickStyle2.xml"/><Relationship Id="rId5" Type="http://schemas.openxmlformats.org/officeDocument/2006/relationships/diagramLayout" Target="../diagrams/layout1.xml"/><Relationship Id="rId10" Type="http://schemas.openxmlformats.org/officeDocument/2006/relationships/diagramLayout" Target="../diagrams/layout2.xml"/><Relationship Id="rId4" Type="http://schemas.openxmlformats.org/officeDocument/2006/relationships/diagramData" Target="../diagrams/data1.xml"/><Relationship Id="rId9" Type="http://schemas.openxmlformats.org/officeDocument/2006/relationships/diagramData" Target="../diagrams/data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gif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gif"/><Relationship Id="rId5" Type="http://schemas.openxmlformats.org/officeDocument/2006/relationships/image" Target="../media/image5.png"/><Relationship Id="rId4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gif"/><Relationship Id="rId5" Type="http://schemas.openxmlformats.org/officeDocument/2006/relationships/image" Target="../media/image6.png"/><Relationship Id="rId4" Type="http://schemas.openxmlformats.org/officeDocument/2006/relationships/image" Target="../media/image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gif"/><Relationship Id="rId5" Type="http://schemas.openxmlformats.org/officeDocument/2006/relationships/image" Target="../media/image7.png"/><Relationship Id="rId4" Type="http://schemas.openxmlformats.org/officeDocument/2006/relationships/image" Target="../media/image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gif"/><Relationship Id="rId5" Type="http://schemas.openxmlformats.org/officeDocument/2006/relationships/image" Target="../media/image8.png"/><Relationship Id="rId4" Type="http://schemas.openxmlformats.org/officeDocument/2006/relationships/image" Target="../media/image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828800"/>
            <a:ext cx="7772400" cy="1828800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Project</a:t>
            </a:r>
            <a:r>
              <a:rPr lang="en-US" dirty="0" smtClean="0"/>
              <a:t>: Distributed Logfile Analysis With Hadoop and MapReduce</a:t>
            </a:r>
            <a:br>
              <a:rPr lang="en-US" dirty="0" smtClean="0"/>
            </a:br>
            <a:r>
              <a:rPr lang="en-US" dirty="0" smtClean="0"/>
              <a:t>    </a:t>
            </a:r>
            <a:r>
              <a:rPr lang="en-US" dirty="0" smtClean="0">
                <a:solidFill>
                  <a:srgbClr val="FF0000"/>
                </a:solidFill>
              </a:rPr>
              <a:t>Student</a:t>
            </a:r>
            <a:r>
              <a:rPr lang="en-US" dirty="0" smtClean="0"/>
              <a:t>: Emmanuel Infante</a:t>
            </a:r>
            <a:br>
              <a:rPr lang="en-US" dirty="0" smtClean="0"/>
            </a:br>
            <a:r>
              <a:rPr lang="en-US" dirty="0" smtClean="0"/>
              <a:t>  </a:t>
            </a:r>
            <a:r>
              <a:rPr lang="en-US" dirty="0" smtClean="0">
                <a:solidFill>
                  <a:srgbClr val="FF0000"/>
                </a:solidFill>
              </a:rPr>
              <a:t>Mentor</a:t>
            </a:r>
            <a:r>
              <a:rPr lang="en-US" dirty="0" smtClean="0"/>
              <a:t>: Joel Zysman</a:t>
            </a:r>
            <a:r>
              <a:rPr lang="en-US" dirty="0"/>
              <a:t/>
            </a:r>
            <a:br>
              <a:rPr lang="en-US" dirty="0"/>
            </a:b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38200" y="4495800"/>
            <a:ext cx="7467600" cy="1752600"/>
          </a:xfrm>
        </p:spPr>
        <p:txBody>
          <a:bodyPr>
            <a:normAutofit fontScale="92500"/>
          </a:bodyPr>
          <a:lstStyle/>
          <a:p>
            <a:r>
              <a:rPr lang="en-US" dirty="0" smtClean="0"/>
              <a:t>CIS 4911 Senior Project</a:t>
            </a:r>
          </a:p>
          <a:p>
            <a:r>
              <a:rPr lang="en-US" dirty="0" smtClean="0"/>
              <a:t>School of Computing and Information Sciences</a:t>
            </a:r>
          </a:p>
          <a:p>
            <a:r>
              <a:rPr lang="en-US" dirty="0" smtClean="0"/>
              <a:t>Florida International University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2362200" y="3489718"/>
            <a:ext cx="4419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Requirements Analysis</a:t>
            </a:r>
            <a:endParaRPr lang="en-US" sz="36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1026" name="Picture 2" descr="C:\Users\admin\Desktop\_hadoopelephant_rgb1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800" y="166926"/>
            <a:ext cx="2209800" cy="5225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admin\Desktop\CCS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72685"/>
            <a:ext cx="2897187" cy="7110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911338-F13A-40CC-89EC-883A3F83410E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92670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81200" y="1219200"/>
            <a:ext cx="4941455" cy="457200"/>
          </a:xfrm>
        </p:spPr>
        <p:txBody>
          <a:bodyPr>
            <a:normAutofit fontScale="90000"/>
          </a:bodyPr>
          <a:lstStyle/>
          <a:p>
            <a:r>
              <a:rPr lang="en-US" sz="4900" dirty="0" smtClean="0"/>
              <a:t>Class Diagram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pic>
        <p:nvPicPr>
          <p:cNvPr id="1026" name="Picture 2" descr="C:\Users\admin\Desktop\_hadoopelephant_rgb1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800" y="166926"/>
            <a:ext cx="2209800" cy="5225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admin\Desktop\CCS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72685"/>
            <a:ext cx="2897187" cy="7110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911338-F13A-40CC-89EC-883A3F83410E}" type="slidenum">
              <a:rPr lang="en-US" smtClean="0"/>
              <a:t>10</a:t>
            </a:fld>
            <a:endParaRPr lang="en-US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1828800"/>
            <a:ext cx="8348728" cy="426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238801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81200" y="1219200"/>
            <a:ext cx="4941455" cy="609600"/>
          </a:xfrm>
        </p:spPr>
        <p:txBody>
          <a:bodyPr>
            <a:normAutofit fontScale="90000"/>
          </a:bodyPr>
          <a:lstStyle/>
          <a:p>
            <a:r>
              <a:rPr lang="en-US" sz="4900" dirty="0" smtClean="0"/>
              <a:t>Updated Timeline</a:t>
            </a:r>
            <a:endParaRPr lang="en-US" dirty="0"/>
          </a:p>
        </p:txBody>
      </p:sp>
      <p:pic>
        <p:nvPicPr>
          <p:cNvPr id="1026" name="Picture 2" descr="C:\Users\admin\Desktop\_hadoopelephant_rgb1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800" y="166926"/>
            <a:ext cx="2209800" cy="5225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admin\Desktop\CCS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72685"/>
            <a:ext cx="2897187" cy="7110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911338-F13A-40CC-89EC-883A3F83410E}" type="slidenum">
              <a:rPr lang="en-US" smtClean="0"/>
              <a:t>11</a:t>
            </a:fld>
            <a:endParaRPr lang="en-US"/>
          </a:p>
        </p:txBody>
      </p:sp>
      <p:graphicFrame>
        <p:nvGraphicFramePr>
          <p:cNvPr id="7" name="Diagram 6"/>
          <p:cNvGraphicFramePr/>
          <p:nvPr>
            <p:extLst>
              <p:ext uri="{D42A27DB-BD31-4B8C-83A1-F6EECF244321}">
                <p14:modId xmlns:p14="http://schemas.microsoft.com/office/powerpoint/2010/main" val="4056753441"/>
              </p:ext>
            </p:extLst>
          </p:nvPr>
        </p:nvGraphicFramePr>
        <p:xfrm>
          <a:off x="0" y="2286000"/>
          <a:ext cx="9144000" cy="219424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graphicFrame>
        <p:nvGraphicFramePr>
          <p:cNvPr id="9" name="Diagram 8"/>
          <p:cNvGraphicFramePr/>
          <p:nvPr>
            <p:extLst>
              <p:ext uri="{D42A27DB-BD31-4B8C-83A1-F6EECF244321}">
                <p14:modId xmlns:p14="http://schemas.microsoft.com/office/powerpoint/2010/main" val="3942084483"/>
              </p:ext>
            </p:extLst>
          </p:nvPr>
        </p:nvGraphicFramePr>
        <p:xfrm>
          <a:off x="0" y="3657600"/>
          <a:ext cx="9144000" cy="219424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9" r:lo="rId10" r:qs="rId11" r:cs="rId12"/>
          </a:graphicData>
        </a:graphic>
      </p:graphicFrame>
    </p:spTree>
    <p:extLst>
      <p:ext uri="{BB962C8B-B14F-4D97-AF65-F5344CB8AC3E}">
        <p14:creationId xmlns:p14="http://schemas.microsoft.com/office/powerpoint/2010/main" val="492354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387600" y="914400"/>
            <a:ext cx="4038600" cy="457200"/>
          </a:xfrm>
        </p:spPr>
        <p:txBody>
          <a:bodyPr>
            <a:normAutofit fontScale="90000"/>
          </a:bodyPr>
          <a:lstStyle/>
          <a:p>
            <a:r>
              <a:rPr lang="en-US" sz="4900" dirty="0" smtClean="0"/>
              <a:t>Scenario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0" y="1100667"/>
            <a:ext cx="9144000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Scenario Name:   	                                   Request Custom Chart</a:t>
            </a:r>
          </a:p>
          <a:p>
            <a:endParaRPr lang="en-US" sz="2800" dirty="0"/>
          </a:p>
          <a:p>
            <a:r>
              <a:rPr lang="en-US" sz="2800" dirty="0" smtClean="0"/>
              <a:t>Participating actor instances:		              Joseph: User</a:t>
            </a:r>
          </a:p>
          <a:p>
            <a:endParaRPr lang="en-US" sz="2800" dirty="0" smtClean="0"/>
          </a:p>
          <a:p>
            <a:r>
              <a:rPr lang="en-US" sz="2800" dirty="0" smtClean="0"/>
              <a:t>Flow of events:</a:t>
            </a:r>
          </a:p>
          <a:p>
            <a:endParaRPr lang="en-US" sz="2800" dirty="0"/>
          </a:p>
          <a:p>
            <a:pPr marL="514350" indent="-514350">
              <a:buFont typeface="+mj-lt"/>
              <a:buAutoNum type="arabicPeriod"/>
            </a:pPr>
            <a:r>
              <a:rPr lang="en-US" sz="2400" dirty="0" smtClean="0"/>
              <a:t>Joseph receives an email from Joel </a:t>
            </a:r>
            <a:r>
              <a:rPr lang="en-US" sz="2400" dirty="0" err="1" smtClean="0"/>
              <a:t>Zysman</a:t>
            </a:r>
            <a:endParaRPr lang="en-US" sz="2400" dirty="0" smtClean="0"/>
          </a:p>
          <a:p>
            <a:pPr marL="514350" indent="-514350">
              <a:buFont typeface="+mj-lt"/>
              <a:buAutoNum type="arabicPeriod"/>
            </a:pPr>
            <a:r>
              <a:rPr lang="en-US" sz="2400" dirty="0" err="1" smtClean="0"/>
              <a:t>Zysman</a:t>
            </a:r>
            <a:r>
              <a:rPr lang="en-US" sz="2400" dirty="0" smtClean="0"/>
              <a:t> wants a report for the usage trends from last year’s Finals Week.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400" dirty="0" smtClean="0"/>
              <a:t>Joseph successfully opens and logs into the Pegasus Data Reports website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400" dirty="0" smtClean="0"/>
              <a:t>He clicks Create Custom Reports, and inputs the start and end dates for the report needed, as well as selecting “Usage” as his </a:t>
            </a:r>
            <a:r>
              <a:rPr lang="en-US" sz="2400" smtClean="0"/>
              <a:t>data needed, and </a:t>
            </a:r>
            <a:r>
              <a:rPr lang="en-US" sz="2400" dirty="0" smtClean="0"/>
              <a:t>clicks Generate Report</a:t>
            </a:r>
          </a:p>
        </p:txBody>
      </p:sp>
      <p:pic>
        <p:nvPicPr>
          <p:cNvPr id="1026" name="Picture 2" descr="C:\Users\admin\Desktop\_hadoopelephant_rgb1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800" y="166926"/>
            <a:ext cx="2209800" cy="5225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admin\Desktop\CCS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72685"/>
            <a:ext cx="2897187" cy="7110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911338-F13A-40CC-89EC-883A3F83410E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31663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17122" y="990600"/>
            <a:ext cx="5322455" cy="457200"/>
          </a:xfrm>
        </p:spPr>
        <p:txBody>
          <a:bodyPr>
            <a:normAutofit fontScale="90000"/>
          </a:bodyPr>
          <a:lstStyle/>
          <a:p>
            <a:r>
              <a:rPr lang="en-US" sz="4900" dirty="0" smtClean="0"/>
              <a:t>Scenario Walkthrough</a:t>
            </a:r>
            <a:endParaRPr lang="en-US" dirty="0"/>
          </a:p>
        </p:txBody>
      </p:sp>
      <p:pic>
        <p:nvPicPr>
          <p:cNvPr id="1026" name="Picture 2" descr="C:\Users\admin\Desktop\_hadoopelephant_rgb1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800" y="166926"/>
            <a:ext cx="2209800" cy="5225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admin\Desktop\CCS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72685"/>
            <a:ext cx="2897187" cy="7110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911338-F13A-40CC-89EC-883A3F83410E}" type="slidenum">
              <a:rPr lang="en-US" smtClean="0"/>
              <a:t>3</a:t>
            </a:fld>
            <a:endParaRPr lang="en-US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7425" y="1600200"/>
            <a:ext cx="7169150" cy="51676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 descr="C:\Program Files (x86)\Microsoft Office\MEDIA\OFFICE14\Bullets\BD21298_.gif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5326" y="5432425"/>
            <a:ext cx="206375" cy="206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95803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17122" y="990600"/>
            <a:ext cx="5322455" cy="457200"/>
          </a:xfrm>
        </p:spPr>
        <p:txBody>
          <a:bodyPr>
            <a:normAutofit fontScale="90000"/>
          </a:bodyPr>
          <a:lstStyle/>
          <a:p>
            <a:r>
              <a:rPr lang="en-US" sz="4900" dirty="0" smtClean="0"/>
              <a:t>Scenario Walkthrough</a:t>
            </a:r>
            <a:endParaRPr lang="en-US" dirty="0"/>
          </a:p>
        </p:txBody>
      </p:sp>
      <p:pic>
        <p:nvPicPr>
          <p:cNvPr id="1026" name="Picture 2" descr="C:\Users\admin\Desktop\_hadoopelephant_rgb1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800" y="166926"/>
            <a:ext cx="2209800" cy="5225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admin\Desktop\CCS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72685"/>
            <a:ext cx="2897187" cy="7110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911338-F13A-40CC-89EC-883A3F83410E}" type="slidenum">
              <a:rPr lang="en-US" smtClean="0"/>
              <a:t>4</a:t>
            </a:fld>
            <a:endParaRPr 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9767" y="1638795"/>
            <a:ext cx="7204467" cy="52192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5" descr="C:\Program Files (x86)\Microsoft Office\MEDIA\OFFICE14\Bullets\BD21298_.gif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2825" y="5737225"/>
            <a:ext cx="206375" cy="206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831162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17122" y="990600"/>
            <a:ext cx="5322455" cy="457200"/>
          </a:xfrm>
        </p:spPr>
        <p:txBody>
          <a:bodyPr>
            <a:normAutofit fontScale="90000"/>
          </a:bodyPr>
          <a:lstStyle/>
          <a:p>
            <a:r>
              <a:rPr lang="en-US" sz="4900" dirty="0" smtClean="0"/>
              <a:t>Scenario Walkthrough</a:t>
            </a:r>
            <a:endParaRPr lang="en-US" dirty="0"/>
          </a:p>
        </p:txBody>
      </p:sp>
      <p:pic>
        <p:nvPicPr>
          <p:cNvPr id="1026" name="Picture 2" descr="C:\Users\admin\Desktop\_hadoopelephant_rgb1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800" y="166926"/>
            <a:ext cx="2209800" cy="5225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admin\Desktop\CCS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72685"/>
            <a:ext cx="2897187" cy="7110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911338-F13A-40CC-89EC-883A3F83410E}" type="slidenum">
              <a:rPr lang="en-US" smtClean="0"/>
              <a:t>5</a:t>
            </a:fld>
            <a:endParaRPr lang="en-US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2975" y="1543099"/>
            <a:ext cx="7258050" cy="52772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5" descr="C:\Program Files (x86)\Microsoft Office\MEDIA\OFFICE14\Bullets\BD21298_.gif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600" y="5889625"/>
            <a:ext cx="206375" cy="206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569860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17122" y="990600"/>
            <a:ext cx="5322455" cy="457200"/>
          </a:xfrm>
        </p:spPr>
        <p:txBody>
          <a:bodyPr>
            <a:normAutofit fontScale="90000"/>
          </a:bodyPr>
          <a:lstStyle/>
          <a:p>
            <a:r>
              <a:rPr lang="en-US" sz="4900" dirty="0" smtClean="0"/>
              <a:t>Scenario Walkthrough</a:t>
            </a:r>
            <a:endParaRPr lang="en-US" dirty="0"/>
          </a:p>
        </p:txBody>
      </p:sp>
      <p:pic>
        <p:nvPicPr>
          <p:cNvPr id="1026" name="Picture 2" descr="C:\Users\admin\Desktop\_hadoopelephant_rgb1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800" y="166926"/>
            <a:ext cx="2209800" cy="5225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admin\Desktop\CCS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72685"/>
            <a:ext cx="2897187" cy="7110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911338-F13A-40CC-89EC-883A3F83410E}" type="slidenum">
              <a:rPr lang="en-US" smtClean="0"/>
              <a:t>6</a:t>
            </a:fld>
            <a:endParaRPr lang="en-US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2859" y="1600201"/>
            <a:ext cx="7238283" cy="52577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5" descr="C:\Program Files (x86)\Microsoft Office\MEDIA\OFFICE14\Bullets\BD21298_.gif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2825" y="6118225"/>
            <a:ext cx="206375" cy="206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994225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17122" y="990600"/>
            <a:ext cx="5322455" cy="457200"/>
          </a:xfrm>
        </p:spPr>
        <p:txBody>
          <a:bodyPr>
            <a:normAutofit fontScale="90000"/>
          </a:bodyPr>
          <a:lstStyle/>
          <a:p>
            <a:r>
              <a:rPr lang="en-US" sz="4900" dirty="0" smtClean="0"/>
              <a:t>Scenario Walkthrough</a:t>
            </a:r>
            <a:endParaRPr lang="en-US" dirty="0"/>
          </a:p>
        </p:txBody>
      </p:sp>
      <p:pic>
        <p:nvPicPr>
          <p:cNvPr id="1026" name="Picture 2" descr="C:\Users\admin\Desktop\_hadoopelephant_rgb1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800" y="166926"/>
            <a:ext cx="2209800" cy="5225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admin\Desktop\CCS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72685"/>
            <a:ext cx="2897187" cy="7110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911338-F13A-40CC-89EC-883A3F83410E}" type="slidenum">
              <a:rPr lang="en-US" smtClean="0"/>
              <a:t>7</a:t>
            </a:fld>
            <a:endParaRPr lang="en-US"/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3688" y="1721922"/>
            <a:ext cx="7096624" cy="51360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5" descr="C:\Program Files (x86)\Microsoft Office\MEDIA\OFFICE14\Bullets\BD21298_.gif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2825" y="6042025"/>
            <a:ext cx="206375" cy="206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519540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387600" y="914400"/>
            <a:ext cx="4038600" cy="457200"/>
          </a:xfrm>
        </p:spPr>
        <p:txBody>
          <a:bodyPr>
            <a:normAutofit fontScale="90000"/>
          </a:bodyPr>
          <a:lstStyle/>
          <a:p>
            <a:r>
              <a:rPr lang="en-US" sz="4900" dirty="0" smtClean="0"/>
              <a:t>Use Case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0" y="1100667"/>
            <a:ext cx="9144000" cy="54938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900" dirty="0" smtClean="0"/>
              <a:t>Use Case ID:  DLA005 – </a:t>
            </a:r>
            <a:r>
              <a:rPr lang="en-US" sz="1900" dirty="0" smtClean="0"/>
              <a:t>Create Custom Report</a:t>
            </a:r>
            <a:endParaRPr lang="en-US" sz="1900" dirty="0" smtClean="0"/>
          </a:p>
          <a:p>
            <a:endParaRPr lang="en-US" sz="1900" dirty="0"/>
          </a:p>
          <a:p>
            <a:r>
              <a:rPr lang="en-US" sz="1900" dirty="0" smtClean="0"/>
              <a:t>Details:     Actor: User</a:t>
            </a:r>
          </a:p>
          <a:p>
            <a:endParaRPr lang="en-US" sz="1900" dirty="0" smtClean="0"/>
          </a:p>
          <a:p>
            <a:r>
              <a:rPr lang="en-US" sz="1900" dirty="0" smtClean="0"/>
              <a:t>Pre-conditions:	</a:t>
            </a:r>
          </a:p>
          <a:p>
            <a:r>
              <a:rPr lang="en-US" sz="1900" dirty="0" smtClean="0"/>
              <a:t>	       1. User is on the Pegasus Data Reports Home Page</a:t>
            </a:r>
          </a:p>
          <a:p>
            <a:r>
              <a:rPr lang="en-US" sz="1900" dirty="0"/>
              <a:t>	</a:t>
            </a:r>
            <a:r>
              <a:rPr lang="en-US" sz="1900" dirty="0" smtClean="0"/>
              <a:t>       2. The website server is online</a:t>
            </a:r>
            <a:endParaRPr lang="en-US" sz="1900" dirty="0"/>
          </a:p>
          <a:p>
            <a:endParaRPr lang="en-US" sz="1900" dirty="0" smtClean="0"/>
          </a:p>
          <a:p>
            <a:r>
              <a:rPr lang="en-US" sz="1900" dirty="0" smtClean="0"/>
              <a:t>Description: 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000" dirty="0"/>
              <a:t>Use case begins when the user clicks on the  </a:t>
            </a:r>
            <a:r>
              <a:rPr lang="en-US" sz="2000" dirty="0" smtClean="0"/>
              <a:t>Create Custom Report button</a:t>
            </a:r>
            <a:r>
              <a:rPr lang="en-US" sz="2000" dirty="0"/>
              <a:t>.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000" dirty="0"/>
              <a:t>A form opens up where the user enters the range of dates in the report, and the </a:t>
            </a:r>
            <a:r>
              <a:rPr lang="en-US" sz="2000" dirty="0" smtClean="0"/>
              <a:t>data needed in the report.</a:t>
            </a:r>
            <a:endParaRPr lang="en-US" sz="2000" dirty="0"/>
          </a:p>
          <a:p>
            <a:pPr marL="457200" indent="-457200">
              <a:buFont typeface="+mj-lt"/>
              <a:buAutoNum type="arabicPeriod"/>
            </a:pPr>
            <a:r>
              <a:rPr lang="en-US" sz="2000" dirty="0"/>
              <a:t>The user hits Generate Report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000" dirty="0"/>
              <a:t>The system sends a request to </a:t>
            </a:r>
            <a:r>
              <a:rPr lang="en-US" sz="2000" dirty="0" smtClean="0"/>
              <a:t>HDFS </a:t>
            </a:r>
            <a:r>
              <a:rPr lang="en-US" sz="2000" dirty="0" err="1" smtClean="0"/>
              <a:t>MapReduce</a:t>
            </a:r>
            <a:r>
              <a:rPr lang="en-US" sz="2000" dirty="0" smtClean="0"/>
              <a:t> </a:t>
            </a:r>
            <a:r>
              <a:rPr lang="en-US" sz="2000" dirty="0"/>
              <a:t>for the data.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000" dirty="0" smtClean="0"/>
              <a:t>HDFS </a:t>
            </a:r>
            <a:r>
              <a:rPr lang="en-US" sz="2000" dirty="0" err="1" smtClean="0"/>
              <a:t>MapReduce</a:t>
            </a:r>
            <a:r>
              <a:rPr lang="en-US" sz="2000" dirty="0" smtClean="0"/>
              <a:t> </a:t>
            </a:r>
            <a:r>
              <a:rPr lang="en-US" sz="2000" dirty="0"/>
              <a:t>returns the data requested.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000" dirty="0"/>
              <a:t>The user interface subsystem generates an interactive chart that displays the interactive chart with the requested data and range of dates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000" dirty="0"/>
              <a:t>The use case ends when the system enables the chart view for the user</a:t>
            </a:r>
          </a:p>
        </p:txBody>
      </p:sp>
      <p:pic>
        <p:nvPicPr>
          <p:cNvPr id="1026" name="Picture 2" descr="C:\Users\admin\Desktop\_hadoopelephant_rgb1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800" y="166926"/>
            <a:ext cx="2209800" cy="5225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admin\Desktop\CCS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72685"/>
            <a:ext cx="2897187" cy="7110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>
          <a:xfrm>
            <a:off x="6477793" y="6492875"/>
            <a:ext cx="2133600" cy="365125"/>
          </a:xfrm>
        </p:spPr>
        <p:txBody>
          <a:bodyPr/>
          <a:lstStyle/>
          <a:p>
            <a:fld id="{F6911338-F13A-40CC-89EC-883A3F83410E}" type="slidenum">
              <a:rPr lang="en-US" smtClean="0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0332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81200" y="1219200"/>
            <a:ext cx="4941455" cy="457200"/>
          </a:xfrm>
        </p:spPr>
        <p:txBody>
          <a:bodyPr>
            <a:normAutofit fontScale="90000"/>
          </a:bodyPr>
          <a:lstStyle/>
          <a:p>
            <a:r>
              <a:rPr lang="en-US" sz="3600" dirty="0" smtClean="0"/>
              <a:t>Sequence </a:t>
            </a:r>
            <a:r>
              <a:rPr lang="en-US" sz="3600" dirty="0" smtClean="0"/>
              <a:t>Diagram</a:t>
            </a:r>
            <a:br>
              <a:rPr lang="en-US" sz="3600" dirty="0" smtClean="0"/>
            </a:br>
            <a:r>
              <a:rPr lang="en-US" sz="3600" dirty="0" smtClean="0"/>
              <a:t>Create Custom Report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pic>
        <p:nvPicPr>
          <p:cNvPr id="1026" name="Picture 2" descr="C:\Users\admin\Desktop\_hadoopelephant_rgb1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800" y="166926"/>
            <a:ext cx="2209800" cy="5225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admin\Desktop\CCS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72685"/>
            <a:ext cx="2897187" cy="7110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911338-F13A-40CC-89EC-883A3F83410E}" type="slidenum">
              <a:rPr lang="en-US" smtClean="0"/>
              <a:t>9</a:t>
            </a:fld>
            <a:endParaRPr lang="en-US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9977" y="1676400"/>
            <a:ext cx="6705600" cy="48636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02106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678</TotalTime>
  <Words>130</Words>
  <Application>Microsoft Office PowerPoint</Application>
  <PresentationFormat>On-screen Show (4:3)</PresentationFormat>
  <Paragraphs>66</Paragraphs>
  <Slides>11</Slides>
  <Notes>5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Office Theme</vt:lpstr>
      <vt:lpstr>Project: Distributed Logfile Analysis With Hadoop and MapReduce     Student: Emmanuel Infante   Mentor: Joel Zysman  </vt:lpstr>
      <vt:lpstr>Scenario </vt:lpstr>
      <vt:lpstr>Scenario Walkthrough</vt:lpstr>
      <vt:lpstr>Scenario Walkthrough</vt:lpstr>
      <vt:lpstr>Scenario Walkthrough</vt:lpstr>
      <vt:lpstr>Scenario Walkthrough</vt:lpstr>
      <vt:lpstr>Scenario Walkthrough</vt:lpstr>
      <vt:lpstr>Use Case </vt:lpstr>
      <vt:lpstr>Sequence Diagram Create Custom Report </vt:lpstr>
      <vt:lpstr>Class Diagram </vt:lpstr>
      <vt:lpstr>Updated Timeline</vt:lpstr>
    </vt:vector>
  </TitlesOfParts>
  <Company>FIU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Project: Distributed Logfile Analysis With Hadoop and MapReduce     Student: Ernesto Surribas   Mentor: Joel Zysman</dc:title>
  <dc:creator>admin</dc:creator>
  <cp:lastModifiedBy>E-Laptop</cp:lastModifiedBy>
  <cp:revision>35</cp:revision>
  <dcterms:created xsi:type="dcterms:W3CDTF">2014-02-10T17:16:28Z</dcterms:created>
  <dcterms:modified xsi:type="dcterms:W3CDTF">2014-02-24T01:59:34Z</dcterms:modified>
</cp:coreProperties>
</file>