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3" r:id="rId3"/>
    <p:sldId id="257" r:id="rId4"/>
    <p:sldId id="258" r:id="rId5"/>
    <p:sldId id="259" r:id="rId6"/>
    <p:sldId id="262" r:id="rId7"/>
    <p:sldId id="260"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804AFB-81D8-4923-9F8E-E56A6D89EDDB}" type="doc">
      <dgm:prSet loTypeId="urn:microsoft.com/office/officeart/2005/8/layout/hChevron3" loCatId="process" qsTypeId="urn:microsoft.com/office/officeart/2005/8/quickstyle/simple1" qsCatId="simple" csTypeId="urn:microsoft.com/office/officeart/2005/8/colors/accent1_2" csCatId="accent1" phldr="1"/>
      <dgm:spPr/>
    </dgm:pt>
    <dgm:pt modelId="{25B958FD-13D4-4E86-B156-92C0B768ED08}">
      <dgm:prSet phldrT="[Text]"/>
      <dgm:spPr/>
      <dgm:t>
        <a:bodyPr/>
        <a:lstStyle/>
        <a:p>
          <a:r>
            <a:rPr lang="en-US" dirty="0" smtClean="0"/>
            <a:t>Design Scalable Solution for Data Processing</a:t>
          </a:r>
          <a:br>
            <a:rPr lang="en-US" dirty="0" smtClean="0"/>
          </a:br>
          <a:r>
            <a:rPr lang="en-US" dirty="0" smtClean="0"/>
            <a:t>02/17 – 03/03</a:t>
          </a:r>
          <a:endParaRPr lang="en-US" dirty="0"/>
        </a:p>
      </dgm:t>
    </dgm:pt>
    <dgm:pt modelId="{7FD20E52-3452-402D-ABE9-8DBAC421C7A9}" type="parTrans" cxnId="{5116BCA3-D11D-4706-9459-7A32D925BA8B}">
      <dgm:prSet/>
      <dgm:spPr/>
      <dgm:t>
        <a:bodyPr/>
        <a:lstStyle/>
        <a:p>
          <a:endParaRPr lang="en-US"/>
        </a:p>
      </dgm:t>
    </dgm:pt>
    <dgm:pt modelId="{6A541ECA-5640-43CE-9255-E55C0523C76F}" type="sibTrans" cxnId="{5116BCA3-D11D-4706-9459-7A32D925BA8B}">
      <dgm:prSet/>
      <dgm:spPr/>
      <dgm:t>
        <a:bodyPr/>
        <a:lstStyle/>
        <a:p>
          <a:endParaRPr lang="en-US"/>
        </a:p>
      </dgm:t>
    </dgm:pt>
    <dgm:pt modelId="{CE29239C-9DA7-497F-820F-815930CCC523}">
      <dgm:prSet phldrT="[Text]"/>
      <dgm:spPr/>
      <dgm:t>
        <a:bodyPr/>
        <a:lstStyle/>
        <a:p>
          <a:r>
            <a:rPr lang="en-US" dirty="0" smtClean="0"/>
            <a:t>Implementation and Testing of MapReduce  Data Processing and Aggregation Functions</a:t>
          </a:r>
          <a:br>
            <a:rPr lang="en-US" dirty="0" smtClean="0"/>
          </a:br>
          <a:r>
            <a:rPr lang="en-US" dirty="0" smtClean="0"/>
            <a:t>02/24 – 03/21</a:t>
          </a:r>
          <a:endParaRPr lang="en-US" dirty="0"/>
        </a:p>
      </dgm:t>
    </dgm:pt>
    <dgm:pt modelId="{F29E797F-30CC-4748-A2D1-4E5E4FA85E10}" type="parTrans" cxnId="{9A938992-F333-48A8-A346-DB485891D911}">
      <dgm:prSet/>
      <dgm:spPr/>
      <dgm:t>
        <a:bodyPr/>
        <a:lstStyle/>
        <a:p>
          <a:endParaRPr lang="en-US"/>
        </a:p>
      </dgm:t>
    </dgm:pt>
    <dgm:pt modelId="{308F7BA3-4CB8-48D6-BFBE-CCE8B2495D9E}" type="sibTrans" cxnId="{9A938992-F333-48A8-A346-DB485891D911}">
      <dgm:prSet/>
      <dgm:spPr/>
      <dgm:t>
        <a:bodyPr/>
        <a:lstStyle/>
        <a:p>
          <a:endParaRPr lang="en-US"/>
        </a:p>
      </dgm:t>
    </dgm:pt>
    <dgm:pt modelId="{4D4911F8-7D1F-4634-8FEC-E4B3F7375EF4}">
      <dgm:prSet phldrT="[Text]"/>
      <dgm:spPr/>
      <dgm:t>
        <a:bodyPr/>
        <a:lstStyle/>
        <a:p>
          <a:r>
            <a:rPr lang="en-US" dirty="0" smtClean="0"/>
            <a:t>Evaluation of Software Requirements</a:t>
          </a:r>
          <a:br>
            <a:rPr lang="en-US" dirty="0" smtClean="0"/>
          </a:br>
          <a:r>
            <a:rPr lang="en-US" dirty="0" smtClean="0"/>
            <a:t>02/10 – 02/17</a:t>
          </a:r>
          <a:endParaRPr lang="en-US" dirty="0"/>
        </a:p>
      </dgm:t>
    </dgm:pt>
    <dgm:pt modelId="{AED6B6DD-AAFD-40B1-941C-CA0C740757D4}" type="sibTrans" cxnId="{BE529C1F-DCDC-4DC9-83E8-6F5C19A7CF09}">
      <dgm:prSet/>
      <dgm:spPr/>
      <dgm:t>
        <a:bodyPr/>
        <a:lstStyle/>
        <a:p>
          <a:endParaRPr lang="en-US"/>
        </a:p>
      </dgm:t>
    </dgm:pt>
    <dgm:pt modelId="{72B85217-8843-4A26-A662-22DB04E3EF2B}" type="parTrans" cxnId="{BE529C1F-DCDC-4DC9-83E8-6F5C19A7CF09}">
      <dgm:prSet/>
      <dgm:spPr/>
      <dgm:t>
        <a:bodyPr/>
        <a:lstStyle/>
        <a:p>
          <a:endParaRPr lang="en-US"/>
        </a:p>
      </dgm:t>
    </dgm:pt>
    <dgm:pt modelId="{9A0706D1-27C8-4FF2-ABA6-A5A79ACD88E8}" type="pres">
      <dgm:prSet presAssocID="{10804AFB-81D8-4923-9F8E-E56A6D89EDDB}" presName="Name0" presStyleCnt="0">
        <dgm:presLayoutVars>
          <dgm:dir/>
          <dgm:resizeHandles val="exact"/>
        </dgm:presLayoutVars>
      </dgm:prSet>
      <dgm:spPr/>
    </dgm:pt>
    <dgm:pt modelId="{52D777B6-4572-467B-BCB3-185D2010E10B}" type="pres">
      <dgm:prSet presAssocID="{4D4911F8-7D1F-4634-8FEC-E4B3F7375EF4}" presName="parTxOnly" presStyleLbl="node1" presStyleIdx="0" presStyleCnt="3" custLinFactNeighborX="-572" custLinFactNeighborY="-950">
        <dgm:presLayoutVars>
          <dgm:bulletEnabled val="1"/>
        </dgm:presLayoutVars>
      </dgm:prSet>
      <dgm:spPr/>
      <dgm:t>
        <a:bodyPr/>
        <a:lstStyle/>
        <a:p>
          <a:endParaRPr lang="en-US"/>
        </a:p>
      </dgm:t>
    </dgm:pt>
    <dgm:pt modelId="{F9F94849-C076-4264-9845-8255855FD7A3}" type="pres">
      <dgm:prSet presAssocID="{AED6B6DD-AAFD-40B1-941C-CA0C740757D4}" presName="parSpace" presStyleCnt="0"/>
      <dgm:spPr/>
    </dgm:pt>
    <dgm:pt modelId="{B794678A-E729-4BF2-AE5B-D6044ABAD2DE}" type="pres">
      <dgm:prSet presAssocID="{25B958FD-13D4-4E86-B156-92C0B768ED08}" presName="parTxOnly" presStyleLbl="node1" presStyleIdx="1" presStyleCnt="3">
        <dgm:presLayoutVars>
          <dgm:bulletEnabled val="1"/>
        </dgm:presLayoutVars>
      </dgm:prSet>
      <dgm:spPr/>
      <dgm:t>
        <a:bodyPr/>
        <a:lstStyle/>
        <a:p>
          <a:endParaRPr lang="en-US"/>
        </a:p>
      </dgm:t>
    </dgm:pt>
    <dgm:pt modelId="{D0569ECB-5CEC-4F9B-A869-1766AE335037}" type="pres">
      <dgm:prSet presAssocID="{6A541ECA-5640-43CE-9255-E55C0523C76F}" presName="parSpace" presStyleCnt="0"/>
      <dgm:spPr/>
    </dgm:pt>
    <dgm:pt modelId="{C259F119-9AE1-4E79-B8CC-3A5BA242E574}" type="pres">
      <dgm:prSet presAssocID="{CE29239C-9DA7-497F-820F-815930CCC523}" presName="parTxOnly" presStyleLbl="node1" presStyleIdx="2" presStyleCnt="3">
        <dgm:presLayoutVars>
          <dgm:bulletEnabled val="1"/>
        </dgm:presLayoutVars>
      </dgm:prSet>
      <dgm:spPr/>
      <dgm:t>
        <a:bodyPr/>
        <a:lstStyle/>
        <a:p>
          <a:endParaRPr lang="en-US"/>
        </a:p>
      </dgm:t>
    </dgm:pt>
  </dgm:ptLst>
  <dgm:cxnLst>
    <dgm:cxn modelId="{5116BCA3-D11D-4706-9459-7A32D925BA8B}" srcId="{10804AFB-81D8-4923-9F8E-E56A6D89EDDB}" destId="{25B958FD-13D4-4E86-B156-92C0B768ED08}" srcOrd="1" destOrd="0" parTransId="{7FD20E52-3452-402D-ABE9-8DBAC421C7A9}" sibTransId="{6A541ECA-5640-43CE-9255-E55C0523C76F}"/>
    <dgm:cxn modelId="{9A938992-F333-48A8-A346-DB485891D911}" srcId="{10804AFB-81D8-4923-9F8E-E56A6D89EDDB}" destId="{CE29239C-9DA7-497F-820F-815930CCC523}" srcOrd="2" destOrd="0" parTransId="{F29E797F-30CC-4748-A2D1-4E5E4FA85E10}" sibTransId="{308F7BA3-4CB8-48D6-BFBE-CCE8B2495D9E}"/>
    <dgm:cxn modelId="{7D051505-65E2-4BE4-9F17-C6707AAE173E}" type="presOf" srcId="{10804AFB-81D8-4923-9F8E-E56A6D89EDDB}" destId="{9A0706D1-27C8-4FF2-ABA6-A5A79ACD88E8}" srcOrd="0" destOrd="0" presId="urn:microsoft.com/office/officeart/2005/8/layout/hChevron3"/>
    <dgm:cxn modelId="{FC39BF54-81EE-4EF1-883B-C8B5A74583E5}" type="presOf" srcId="{4D4911F8-7D1F-4634-8FEC-E4B3F7375EF4}" destId="{52D777B6-4572-467B-BCB3-185D2010E10B}" srcOrd="0" destOrd="0" presId="urn:microsoft.com/office/officeart/2005/8/layout/hChevron3"/>
    <dgm:cxn modelId="{BE529C1F-DCDC-4DC9-83E8-6F5C19A7CF09}" srcId="{10804AFB-81D8-4923-9F8E-E56A6D89EDDB}" destId="{4D4911F8-7D1F-4634-8FEC-E4B3F7375EF4}" srcOrd="0" destOrd="0" parTransId="{72B85217-8843-4A26-A662-22DB04E3EF2B}" sibTransId="{AED6B6DD-AAFD-40B1-941C-CA0C740757D4}"/>
    <dgm:cxn modelId="{C44E7A74-413D-425F-9F32-D485C38F0D38}" type="presOf" srcId="{25B958FD-13D4-4E86-B156-92C0B768ED08}" destId="{B794678A-E729-4BF2-AE5B-D6044ABAD2DE}" srcOrd="0" destOrd="0" presId="urn:microsoft.com/office/officeart/2005/8/layout/hChevron3"/>
    <dgm:cxn modelId="{30A8A220-0BED-407A-AF87-B2A963B7F837}" type="presOf" srcId="{CE29239C-9DA7-497F-820F-815930CCC523}" destId="{C259F119-9AE1-4E79-B8CC-3A5BA242E574}" srcOrd="0" destOrd="0" presId="urn:microsoft.com/office/officeart/2005/8/layout/hChevron3"/>
    <dgm:cxn modelId="{1DF5D877-93F4-487D-B2CD-820CCAC6BA35}" type="presParOf" srcId="{9A0706D1-27C8-4FF2-ABA6-A5A79ACD88E8}" destId="{52D777B6-4572-467B-BCB3-185D2010E10B}" srcOrd="0" destOrd="0" presId="urn:microsoft.com/office/officeart/2005/8/layout/hChevron3"/>
    <dgm:cxn modelId="{160460F2-AB71-4407-882F-6D1E0A050DCB}" type="presParOf" srcId="{9A0706D1-27C8-4FF2-ABA6-A5A79ACD88E8}" destId="{F9F94849-C076-4264-9845-8255855FD7A3}" srcOrd="1" destOrd="0" presId="urn:microsoft.com/office/officeart/2005/8/layout/hChevron3"/>
    <dgm:cxn modelId="{77D5C0E4-7105-4F13-8321-612FFEE2DA02}" type="presParOf" srcId="{9A0706D1-27C8-4FF2-ABA6-A5A79ACD88E8}" destId="{B794678A-E729-4BF2-AE5B-D6044ABAD2DE}" srcOrd="2" destOrd="0" presId="urn:microsoft.com/office/officeart/2005/8/layout/hChevron3"/>
    <dgm:cxn modelId="{9F476C03-A91B-4057-983A-F18C5682B8F7}" type="presParOf" srcId="{9A0706D1-27C8-4FF2-ABA6-A5A79ACD88E8}" destId="{D0569ECB-5CEC-4F9B-A869-1766AE335037}" srcOrd="3" destOrd="0" presId="urn:microsoft.com/office/officeart/2005/8/layout/hChevron3"/>
    <dgm:cxn modelId="{0D5D2295-BF20-4C48-9C13-71AE9F6B9BB9}" type="presParOf" srcId="{9A0706D1-27C8-4FF2-ABA6-A5A79ACD88E8}" destId="{C259F119-9AE1-4E79-B8CC-3A5BA242E574}" srcOrd="4"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804AFB-81D8-4923-9F8E-E56A6D89EDDB}" type="doc">
      <dgm:prSet loTypeId="urn:microsoft.com/office/officeart/2005/8/layout/hChevron3" loCatId="process" qsTypeId="urn:microsoft.com/office/officeart/2005/8/quickstyle/simple1" qsCatId="simple" csTypeId="urn:microsoft.com/office/officeart/2005/8/colors/accent1_2" csCatId="accent1" phldr="1"/>
      <dgm:spPr/>
    </dgm:pt>
    <dgm:pt modelId="{25B958FD-13D4-4E86-B156-92C0B768ED08}">
      <dgm:prSet phldrT="[Text]" custT="1"/>
      <dgm:spPr/>
      <dgm:t>
        <a:bodyPr/>
        <a:lstStyle/>
        <a:p>
          <a:r>
            <a:rPr lang="en-US" sz="1700" dirty="0" smtClean="0"/>
            <a:t>Poster Creation</a:t>
          </a:r>
          <a:br>
            <a:rPr lang="en-US" sz="1700" dirty="0" smtClean="0"/>
          </a:br>
          <a:r>
            <a:rPr lang="en-US" sz="1700" dirty="0" smtClean="0"/>
            <a:t>03/24 – 04/12</a:t>
          </a:r>
          <a:endParaRPr lang="en-US" sz="1700" dirty="0"/>
        </a:p>
      </dgm:t>
    </dgm:pt>
    <dgm:pt modelId="{7FD20E52-3452-402D-ABE9-8DBAC421C7A9}" type="parTrans" cxnId="{5116BCA3-D11D-4706-9459-7A32D925BA8B}">
      <dgm:prSet/>
      <dgm:spPr/>
      <dgm:t>
        <a:bodyPr/>
        <a:lstStyle/>
        <a:p>
          <a:endParaRPr lang="en-US"/>
        </a:p>
      </dgm:t>
    </dgm:pt>
    <dgm:pt modelId="{6A541ECA-5640-43CE-9255-E55C0523C76F}" type="sibTrans" cxnId="{5116BCA3-D11D-4706-9459-7A32D925BA8B}">
      <dgm:prSet/>
      <dgm:spPr/>
      <dgm:t>
        <a:bodyPr/>
        <a:lstStyle/>
        <a:p>
          <a:endParaRPr lang="en-US"/>
        </a:p>
      </dgm:t>
    </dgm:pt>
    <dgm:pt modelId="{CE29239C-9DA7-497F-820F-815930CCC523}">
      <dgm:prSet phldrT="[Text]" custT="1"/>
      <dgm:spPr/>
      <dgm:t>
        <a:bodyPr/>
        <a:lstStyle/>
        <a:p>
          <a:r>
            <a:rPr lang="en-US" sz="1700" dirty="0" smtClean="0"/>
            <a:t>Demo</a:t>
          </a:r>
          <a:br>
            <a:rPr lang="en-US" sz="1700" dirty="0" smtClean="0"/>
          </a:br>
          <a:r>
            <a:rPr lang="en-US" sz="1700" dirty="0" smtClean="0"/>
            <a:t>04/25</a:t>
          </a:r>
          <a:endParaRPr lang="en-US" sz="1700" dirty="0"/>
        </a:p>
      </dgm:t>
    </dgm:pt>
    <dgm:pt modelId="{F29E797F-30CC-4748-A2D1-4E5E4FA85E10}" type="parTrans" cxnId="{9A938992-F333-48A8-A346-DB485891D911}">
      <dgm:prSet/>
      <dgm:spPr/>
      <dgm:t>
        <a:bodyPr/>
        <a:lstStyle/>
        <a:p>
          <a:endParaRPr lang="en-US"/>
        </a:p>
      </dgm:t>
    </dgm:pt>
    <dgm:pt modelId="{308F7BA3-4CB8-48D6-BFBE-CCE8B2495D9E}" type="sibTrans" cxnId="{9A938992-F333-48A8-A346-DB485891D911}">
      <dgm:prSet/>
      <dgm:spPr/>
      <dgm:t>
        <a:bodyPr/>
        <a:lstStyle/>
        <a:p>
          <a:endParaRPr lang="en-US"/>
        </a:p>
      </dgm:t>
    </dgm:pt>
    <dgm:pt modelId="{4D4911F8-7D1F-4634-8FEC-E4B3F7375EF4}">
      <dgm:prSet phldrT="[Text]" custT="1"/>
      <dgm:spPr/>
      <dgm:t>
        <a:bodyPr/>
        <a:lstStyle/>
        <a:p>
          <a:r>
            <a:rPr lang="en-US" sz="1700" dirty="0" smtClean="0"/>
            <a:t>Integration of Analytical Module with Hadoop and website</a:t>
          </a:r>
          <a:br>
            <a:rPr lang="en-US" sz="1700" dirty="0" smtClean="0"/>
          </a:br>
          <a:r>
            <a:rPr lang="en-US" sz="1700" dirty="0" smtClean="0"/>
            <a:t>03/10 – 03/28</a:t>
          </a:r>
          <a:endParaRPr lang="en-US" sz="1700" dirty="0"/>
        </a:p>
      </dgm:t>
    </dgm:pt>
    <dgm:pt modelId="{AED6B6DD-AAFD-40B1-941C-CA0C740757D4}" type="sibTrans" cxnId="{BE529C1F-DCDC-4DC9-83E8-6F5C19A7CF09}">
      <dgm:prSet/>
      <dgm:spPr/>
      <dgm:t>
        <a:bodyPr/>
        <a:lstStyle/>
        <a:p>
          <a:endParaRPr lang="en-US"/>
        </a:p>
      </dgm:t>
    </dgm:pt>
    <dgm:pt modelId="{72B85217-8843-4A26-A662-22DB04E3EF2B}" type="parTrans" cxnId="{BE529C1F-DCDC-4DC9-83E8-6F5C19A7CF09}">
      <dgm:prSet/>
      <dgm:spPr/>
      <dgm:t>
        <a:bodyPr/>
        <a:lstStyle/>
        <a:p>
          <a:endParaRPr lang="en-US"/>
        </a:p>
      </dgm:t>
    </dgm:pt>
    <dgm:pt modelId="{9A0706D1-27C8-4FF2-ABA6-A5A79ACD88E8}" type="pres">
      <dgm:prSet presAssocID="{10804AFB-81D8-4923-9F8E-E56A6D89EDDB}" presName="Name0" presStyleCnt="0">
        <dgm:presLayoutVars>
          <dgm:dir/>
          <dgm:resizeHandles val="exact"/>
        </dgm:presLayoutVars>
      </dgm:prSet>
      <dgm:spPr/>
    </dgm:pt>
    <dgm:pt modelId="{52D777B6-4572-467B-BCB3-185D2010E10B}" type="pres">
      <dgm:prSet presAssocID="{4D4911F8-7D1F-4634-8FEC-E4B3F7375EF4}" presName="parTxOnly" presStyleLbl="node1" presStyleIdx="0" presStyleCnt="3" custLinFactNeighborX="-572" custLinFactNeighborY="-950">
        <dgm:presLayoutVars>
          <dgm:bulletEnabled val="1"/>
        </dgm:presLayoutVars>
      </dgm:prSet>
      <dgm:spPr/>
      <dgm:t>
        <a:bodyPr/>
        <a:lstStyle/>
        <a:p>
          <a:endParaRPr lang="en-US"/>
        </a:p>
      </dgm:t>
    </dgm:pt>
    <dgm:pt modelId="{F9F94849-C076-4264-9845-8255855FD7A3}" type="pres">
      <dgm:prSet presAssocID="{AED6B6DD-AAFD-40B1-941C-CA0C740757D4}" presName="parSpace" presStyleCnt="0"/>
      <dgm:spPr/>
    </dgm:pt>
    <dgm:pt modelId="{B794678A-E729-4BF2-AE5B-D6044ABAD2DE}" type="pres">
      <dgm:prSet presAssocID="{25B958FD-13D4-4E86-B156-92C0B768ED08}" presName="parTxOnly" presStyleLbl="node1" presStyleIdx="1" presStyleCnt="3">
        <dgm:presLayoutVars>
          <dgm:bulletEnabled val="1"/>
        </dgm:presLayoutVars>
      </dgm:prSet>
      <dgm:spPr/>
      <dgm:t>
        <a:bodyPr/>
        <a:lstStyle/>
        <a:p>
          <a:endParaRPr lang="en-US"/>
        </a:p>
      </dgm:t>
    </dgm:pt>
    <dgm:pt modelId="{D0569ECB-5CEC-4F9B-A869-1766AE335037}" type="pres">
      <dgm:prSet presAssocID="{6A541ECA-5640-43CE-9255-E55C0523C76F}" presName="parSpace" presStyleCnt="0"/>
      <dgm:spPr/>
    </dgm:pt>
    <dgm:pt modelId="{C259F119-9AE1-4E79-B8CC-3A5BA242E574}" type="pres">
      <dgm:prSet presAssocID="{CE29239C-9DA7-497F-820F-815930CCC523}" presName="parTxOnly" presStyleLbl="node1" presStyleIdx="2" presStyleCnt="3">
        <dgm:presLayoutVars>
          <dgm:bulletEnabled val="1"/>
        </dgm:presLayoutVars>
      </dgm:prSet>
      <dgm:spPr/>
      <dgm:t>
        <a:bodyPr/>
        <a:lstStyle/>
        <a:p>
          <a:endParaRPr lang="en-US"/>
        </a:p>
      </dgm:t>
    </dgm:pt>
  </dgm:ptLst>
  <dgm:cxnLst>
    <dgm:cxn modelId="{9A938992-F333-48A8-A346-DB485891D911}" srcId="{10804AFB-81D8-4923-9F8E-E56A6D89EDDB}" destId="{CE29239C-9DA7-497F-820F-815930CCC523}" srcOrd="2" destOrd="0" parTransId="{F29E797F-30CC-4748-A2D1-4E5E4FA85E10}" sibTransId="{308F7BA3-4CB8-48D6-BFBE-CCE8B2495D9E}"/>
    <dgm:cxn modelId="{BE529C1F-DCDC-4DC9-83E8-6F5C19A7CF09}" srcId="{10804AFB-81D8-4923-9F8E-E56A6D89EDDB}" destId="{4D4911F8-7D1F-4634-8FEC-E4B3F7375EF4}" srcOrd="0" destOrd="0" parTransId="{72B85217-8843-4A26-A662-22DB04E3EF2B}" sibTransId="{AED6B6DD-AAFD-40B1-941C-CA0C740757D4}"/>
    <dgm:cxn modelId="{D73EE35C-7CCE-4EE1-8CAD-154CF082B818}" type="presOf" srcId="{CE29239C-9DA7-497F-820F-815930CCC523}" destId="{C259F119-9AE1-4E79-B8CC-3A5BA242E574}" srcOrd="0" destOrd="0" presId="urn:microsoft.com/office/officeart/2005/8/layout/hChevron3"/>
    <dgm:cxn modelId="{A3D3394E-29C1-401C-85A7-0E5BAC60F8E5}" type="presOf" srcId="{4D4911F8-7D1F-4634-8FEC-E4B3F7375EF4}" destId="{52D777B6-4572-467B-BCB3-185D2010E10B}" srcOrd="0" destOrd="0" presId="urn:microsoft.com/office/officeart/2005/8/layout/hChevron3"/>
    <dgm:cxn modelId="{5116BCA3-D11D-4706-9459-7A32D925BA8B}" srcId="{10804AFB-81D8-4923-9F8E-E56A6D89EDDB}" destId="{25B958FD-13D4-4E86-B156-92C0B768ED08}" srcOrd="1" destOrd="0" parTransId="{7FD20E52-3452-402D-ABE9-8DBAC421C7A9}" sibTransId="{6A541ECA-5640-43CE-9255-E55C0523C76F}"/>
    <dgm:cxn modelId="{B5CEE92F-840E-4C87-8518-315F8AA0338A}" type="presOf" srcId="{25B958FD-13D4-4E86-B156-92C0B768ED08}" destId="{B794678A-E729-4BF2-AE5B-D6044ABAD2DE}" srcOrd="0" destOrd="0" presId="urn:microsoft.com/office/officeart/2005/8/layout/hChevron3"/>
    <dgm:cxn modelId="{C2D3B1D0-0BF1-43D9-8849-0B8F66238F9C}" type="presOf" srcId="{10804AFB-81D8-4923-9F8E-E56A6D89EDDB}" destId="{9A0706D1-27C8-4FF2-ABA6-A5A79ACD88E8}" srcOrd="0" destOrd="0" presId="urn:microsoft.com/office/officeart/2005/8/layout/hChevron3"/>
    <dgm:cxn modelId="{C2664FD4-ECF7-4774-BD29-9CCE387A365C}" type="presParOf" srcId="{9A0706D1-27C8-4FF2-ABA6-A5A79ACD88E8}" destId="{52D777B6-4572-467B-BCB3-185D2010E10B}" srcOrd="0" destOrd="0" presId="urn:microsoft.com/office/officeart/2005/8/layout/hChevron3"/>
    <dgm:cxn modelId="{AD685B58-8AF3-4721-BAEB-183037E3EEDD}" type="presParOf" srcId="{9A0706D1-27C8-4FF2-ABA6-A5A79ACD88E8}" destId="{F9F94849-C076-4264-9845-8255855FD7A3}" srcOrd="1" destOrd="0" presId="urn:microsoft.com/office/officeart/2005/8/layout/hChevron3"/>
    <dgm:cxn modelId="{9688297E-A2FE-4006-944C-9BCC9EAB7F1A}" type="presParOf" srcId="{9A0706D1-27C8-4FF2-ABA6-A5A79ACD88E8}" destId="{B794678A-E729-4BF2-AE5B-D6044ABAD2DE}" srcOrd="2" destOrd="0" presId="urn:microsoft.com/office/officeart/2005/8/layout/hChevron3"/>
    <dgm:cxn modelId="{C5FEB517-C69C-4F5D-94EA-8542EE8CA882}" type="presParOf" srcId="{9A0706D1-27C8-4FF2-ABA6-A5A79ACD88E8}" destId="{D0569ECB-5CEC-4F9B-A869-1766AE335037}" srcOrd="3" destOrd="0" presId="urn:microsoft.com/office/officeart/2005/8/layout/hChevron3"/>
    <dgm:cxn modelId="{D21E7682-3968-480A-9E0B-D344C7EBEB94}" type="presParOf" srcId="{9A0706D1-27C8-4FF2-ABA6-A5A79ACD88E8}" destId="{C259F119-9AE1-4E79-B8CC-3A5BA242E574}" srcOrd="4"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777B6-4572-467B-BCB3-185D2010E10B}">
      <dsp:nvSpPr>
        <dsp:cNvPr id="0" name=""/>
        <dsp:cNvSpPr/>
      </dsp:nvSpPr>
      <dsp:spPr>
        <a:xfrm>
          <a:off x="0" y="381002"/>
          <a:ext cx="3513832" cy="140553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Evaluation of Software Requirements</a:t>
          </a:r>
          <a:br>
            <a:rPr lang="en-US" sz="1700" kern="1200" dirty="0" smtClean="0"/>
          </a:br>
          <a:r>
            <a:rPr lang="en-US" sz="1700" kern="1200" dirty="0" smtClean="0"/>
            <a:t>02/10 – 02/17</a:t>
          </a:r>
          <a:endParaRPr lang="en-US" sz="1700" kern="1200" dirty="0"/>
        </a:p>
      </dsp:txBody>
      <dsp:txXfrm>
        <a:off x="0" y="381002"/>
        <a:ext cx="3162449" cy="1405532"/>
      </dsp:txXfrm>
    </dsp:sp>
    <dsp:sp modelId="{B794678A-E729-4BF2-AE5B-D6044ABAD2DE}">
      <dsp:nvSpPr>
        <dsp:cNvPr id="0" name=""/>
        <dsp:cNvSpPr/>
      </dsp:nvSpPr>
      <dsp:spPr>
        <a:xfrm>
          <a:off x="2815083"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Design Scalable Solution for Data Processing</a:t>
          </a:r>
          <a:br>
            <a:rPr lang="en-US" sz="1700" kern="1200" dirty="0" smtClean="0"/>
          </a:br>
          <a:r>
            <a:rPr lang="en-US" sz="1700" kern="1200" dirty="0" smtClean="0"/>
            <a:t>02/17 – 03/03</a:t>
          </a:r>
          <a:endParaRPr lang="en-US" sz="1700" kern="1200" dirty="0"/>
        </a:p>
      </dsp:txBody>
      <dsp:txXfrm>
        <a:off x="3517849" y="394354"/>
        <a:ext cx="2108300" cy="1405532"/>
      </dsp:txXfrm>
    </dsp:sp>
    <dsp:sp modelId="{C259F119-9AE1-4E79-B8CC-3A5BA242E574}">
      <dsp:nvSpPr>
        <dsp:cNvPr id="0" name=""/>
        <dsp:cNvSpPr/>
      </dsp:nvSpPr>
      <dsp:spPr>
        <a:xfrm>
          <a:off x="5626149"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Implementation and Testing of MapReduce  Data Processing and Aggregation Functions</a:t>
          </a:r>
          <a:br>
            <a:rPr lang="en-US" sz="1700" kern="1200" dirty="0" smtClean="0"/>
          </a:br>
          <a:r>
            <a:rPr lang="en-US" sz="1700" kern="1200" dirty="0" smtClean="0"/>
            <a:t>02/24 – 03/21</a:t>
          </a:r>
          <a:endParaRPr lang="en-US" sz="1700" kern="1200" dirty="0"/>
        </a:p>
      </dsp:txBody>
      <dsp:txXfrm>
        <a:off x="6328915" y="394354"/>
        <a:ext cx="2108300" cy="14055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777B6-4572-467B-BCB3-185D2010E10B}">
      <dsp:nvSpPr>
        <dsp:cNvPr id="0" name=""/>
        <dsp:cNvSpPr/>
      </dsp:nvSpPr>
      <dsp:spPr>
        <a:xfrm>
          <a:off x="0" y="381002"/>
          <a:ext cx="3513832" cy="140553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Integration of Analytical Module with Hadoop and website</a:t>
          </a:r>
          <a:br>
            <a:rPr lang="en-US" sz="1700" kern="1200" dirty="0" smtClean="0"/>
          </a:br>
          <a:r>
            <a:rPr lang="en-US" sz="1700" kern="1200" dirty="0" smtClean="0"/>
            <a:t>03/10 – 03/28</a:t>
          </a:r>
          <a:endParaRPr lang="en-US" sz="1700" kern="1200" dirty="0"/>
        </a:p>
      </dsp:txBody>
      <dsp:txXfrm>
        <a:off x="0" y="381002"/>
        <a:ext cx="3162449" cy="1405532"/>
      </dsp:txXfrm>
    </dsp:sp>
    <dsp:sp modelId="{B794678A-E729-4BF2-AE5B-D6044ABAD2DE}">
      <dsp:nvSpPr>
        <dsp:cNvPr id="0" name=""/>
        <dsp:cNvSpPr/>
      </dsp:nvSpPr>
      <dsp:spPr>
        <a:xfrm>
          <a:off x="2815083"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Poster Creation</a:t>
          </a:r>
          <a:br>
            <a:rPr lang="en-US" sz="1700" kern="1200" dirty="0" smtClean="0"/>
          </a:br>
          <a:r>
            <a:rPr lang="en-US" sz="1700" kern="1200" dirty="0" smtClean="0"/>
            <a:t>03/24 – 04/12</a:t>
          </a:r>
          <a:endParaRPr lang="en-US" sz="1700" kern="1200" dirty="0"/>
        </a:p>
      </dsp:txBody>
      <dsp:txXfrm>
        <a:off x="3517849" y="394354"/>
        <a:ext cx="2108300" cy="1405532"/>
      </dsp:txXfrm>
    </dsp:sp>
    <dsp:sp modelId="{C259F119-9AE1-4E79-B8CC-3A5BA242E574}">
      <dsp:nvSpPr>
        <dsp:cNvPr id="0" name=""/>
        <dsp:cNvSpPr/>
      </dsp:nvSpPr>
      <dsp:spPr>
        <a:xfrm>
          <a:off x="5626149"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Demo</a:t>
          </a:r>
          <a:br>
            <a:rPr lang="en-US" sz="1700" kern="1200" dirty="0" smtClean="0"/>
          </a:br>
          <a:r>
            <a:rPr lang="en-US" sz="1700" kern="1200" dirty="0" smtClean="0"/>
            <a:t>04/25</a:t>
          </a:r>
          <a:endParaRPr lang="en-US" sz="1700" kern="1200" dirty="0"/>
        </a:p>
      </dsp:txBody>
      <dsp:txXfrm>
        <a:off x="6328915" y="394354"/>
        <a:ext cx="2108300" cy="1405532"/>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4EBAC7-8497-4CF7-9DC4-77905AB352DD}" type="datetimeFigureOut">
              <a:rPr lang="en-US" smtClean="0"/>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3B172E-3BB3-40C4-A2C0-D05B80498D49}" type="slidenum">
              <a:rPr lang="en-US" smtClean="0"/>
              <a:t>‹#›</a:t>
            </a:fld>
            <a:endParaRPr lang="en-US"/>
          </a:p>
        </p:txBody>
      </p:sp>
    </p:spTree>
    <p:extLst>
      <p:ext uri="{BB962C8B-B14F-4D97-AF65-F5344CB8AC3E}">
        <p14:creationId xmlns:p14="http://schemas.microsoft.com/office/powerpoint/2010/main" val="1578268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EBFB7E-E24E-46FD-AD52-30DFAFDF6420}"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585090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8E23AA-5D84-429B-BAB1-E2AF5D83A2CC}"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839508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56C150-740A-4305-B64C-6AA7763007F9}"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0516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E25F9-1A2F-4CD2-8E06-FD921201E3BD}"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6209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478877-A839-4978-BE42-74325AC9F80F}"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645371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3BCF7-9C1C-481F-ABA9-6797C00393D3}"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171465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9D54D7-B4F7-4522-BABF-50BC4EF4590C}" type="datetime1">
              <a:rPr lang="en-US" smtClean="0"/>
              <a:t>2/17/2014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3744849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60E79-8AFA-4091-808C-EB316D3B7706}" type="datetime1">
              <a:rPr lang="en-US" smtClean="0"/>
              <a:t>2/17/2014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98744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07C92D-0203-4509-828F-1BB024E744CD}" type="datetime1">
              <a:rPr lang="en-US" smtClean="0"/>
              <a:t>2/17/2014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248277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934CE-70B7-4237-914A-B37EAE2B05D9}"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49703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60BC3-267B-4C5D-A8EA-BF65914B7CCA}"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825844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AAF8D-484A-4AD8-963F-9464759231D2}" type="datetime1">
              <a:rPr lang="en-US" smtClean="0"/>
              <a:t>2/17/2014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11338-F13A-40CC-89EC-883A3F83410E}" type="slidenum">
              <a:rPr lang="en-US" smtClean="0"/>
              <a:t>‹#›</a:t>
            </a:fld>
            <a:endParaRPr lang="en-US"/>
          </a:p>
        </p:txBody>
      </p:sp>
    </p:spTree>
    <p:extLst>
      <p:ext uri="{BB962C8B-B14F-4D97-AF65-F5344CB8AC3E}">
        <p14:creationId xmlns:p14="http://schemas.microsoft.com/office/powerpoint/2010/main" val="297987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828800"/>
          </a:xfrm>
        </p:spPr>
        <p:txBody>
          <a:bodyPr>
            <a:normAutofit fontScale="90000"/>
          </a:bodyPr>
          <a:lstStyle/>
          <a:p>
            <a:r>
              <a:rPr lang="en-US" dirty="0" smtClean="0">
                <a:solidFill>
                  <a:srgbClr val="FF0000"/>
                </a:solidFill>
              </a:rPr>
              <a:t>Project</a:t>
            </a:r>
            <a:r>
              <a:rPr lang="en-US" dirty="0" smtClean="0"/>
              <a:t>: Distributed Logfile Analysis With Hadoop and MapReduce</a:t>
            </a:r>
            <a:br>
              <a:rPr lang="en-US" dirty="0" smtClean="0"/>
            </a:br>
            <a:r>
              <a:rPr lang="en-US" dirty="0" smtClean="0"/>
              <a:t>    </a:t>
            </a:r>
            <a:r>
              <a:rPr lang="en-US" dirty="0" smtClean="0">
                <a:solidFill>
                  <a:srgbClr val="FF0000"/>
                </a:solidFill>
              </a:rPr>
              <a:t>Student</a:t>
            </a:r>
            <a:r>
              <a:rPr lang="en-US" dirty="0" smtClean="0"/>
              <a:t>: Ernesto Surribas</a:t>
            </a:r>
            <a:br>
              <a:rPr lang="en-US" dirty="0" smtClean="0"/>
            </a:br>
            <a:r>
              <a:rPr lang="en-US" dirty="0" smtClean="0"/>
              <a:t>  </a:t>
            </a:r>
            <a:r>
              <a:rPr lang="en-US" dirty="0" smtClean="0">
                <a:solidFill>
                  <a:srgbClr val="FF0000"/>
                </a:solidFill>
              </a:rPr>
              <a:t>Mentor</a:t>
            </a:r>
            <a:r>
              <a:rPr lang="en-US" dirty="0" smtClean="0"/>
              <a:t>: Joel Zysman</a:t>
            </a:r>
            <a:r>
              <a:rPr lang="en-US" dirty="0"/>
              <a:t/>
            </a:r>
            <a:br>
              <a:rPr lang="en-US" dirty="0"/>
            </a:br>
            <a:r>
              <a:rPr lang="en-US" dirty="0" smtClean="0"/>
              <a:t/>
            </a:r>
            <a:br>
              <a:rPr lang="en-US" dirty="0" smtClean="0"/>
            </a:br>
            <a:endParaRPr lang="en-US" dirty="0"/>
          </a:p>
        </p:txBody>
      </p:sp>
      <p:sp>
        <p:nvSpPr>
          <p:cNvPr id="3" name="Subtitle 2"/>
          <p:cNvSpPr>
            <a:spLocks noGrp="1"/>
          </p:cNvSpPr>
          <p:nvPr>
            <p:ph type="subTitle" idx="1"/>
          </p:nvPr>
        </p:nvSpPr>
        <p:spPr>
          <a:xfrm>
            <a:off x="838200" y="4495800"/>
            <a:ext cx="7467600" cy="1752600"/>
          </a:xfrm>
        </p:spPr>
        <p:txBody>
          <a:bodyPr>
            <a:normAutofit fontScale="92500"/>
          </a:bodyPr>
          <a:lstStyle/>
          <a:p>
            <a:r>
              <a:rPr lang="en-US" dirty="0" smtClean="0"/>
              <a:t>CIS 4911 Senior Project</a:t>
            </a:r>
          </a:p>
          <a:p>
            <a:r>
              <a:rPr lang="en-US" dirty="0" smtClean="0"/>
              <a:t>School of Computing and Information Sciences</a:t>
            </a:r>
          </a:p>
          <a:p>
            <a:r>
              <a:rPr lang="en-US" dirty="0" smtClean="0"/>
              <a:t>Florida International University</a:t>
            </a:r>
            <a:endParaRPr lang="en-US" dirty="0"/>
          </a:p>
        </p:txBody>
      </p:sp>
      <p:sp>
        <p:nvSpPr>
          <p:cNvPr id="4" name="TextBox 3"/>
          <p:cNvSpPr txBox="1"/>
          <p:nvPr/>
        </p:nvSpPr>
        <p:spPr>
          <a:xfrm>
            <a:off x="2362200" y="3489718"/>
            <a:ext cx="4419600" cy="646331"/>
          </a:xfrm>
          <a:prstGeom prst="rect">
            <a:avLst/>
          </a:prstGeom>
          <a:noFill/>
        </p:spPr>
        <p:txBody>
          <a:bodyPr wrap="square" rtlCol="0">
            <a:spAutoFit/>
          </a:bodyPr>
          <a:lstStyle/>
          <a:p>
            <a:r>
              <a:rPr lang="en-US" sz="3600" dirty="0" smtClean="0">
                <a:solidFill>
                  <a:schemeClr val="tx2">
                    <a:lumMod val="60000"/>
                    <a:lumOff val="40000"/>
                  </a:schemeClr>
                </a:solidFill>
              </a:rPr>
              <a:t>Requirements Analysis</a:t>
            </a:r>
            <a:endParaRPr lang="en-US" sz="3600" dirty="0">
              <a:solidFill>
                <a:schemeClr val="tx2">
                  <a:lumMod val="60000"/>
                  <a:lumOff val="40000"/>
                </a:schemeClr>
              </a:solidFill>
            </a:endParaRPr>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6911338-F13A-40CC-89EC-883A3F83410E}" type="slidenum">
              <a:rPr lang="en-US" smtClean="0"/>
              <a:t>1</a:t>
            </a:fld>
            <a:endParaRPr lang="en-US" dirty="0"/>
          </a:p>
        </p:txBody>
      </p:sp>
    </p:spTree>
    <p:extLst>
      <p:ext uri="{BB962C8B-B14F-4D97-AF65-F5344CB8AC3E}">
        <p14:creationId xmlns:p14="http://schemas.microsoft.com/office/powerpoint/2010/main" val="2992670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447800"/>
            <a:ext cx="4941455" cy="457200"/>
          </a:xfrm>
        </p:spPr>
        <p:txBody>
          <a:bodyPr>
            <a:normAutofit fontScale="90000"/>
          </a:bodyPr>
          <a:lstStyle/>
          <a:p>
            <a:r>
              <a:rPr lang="en-US" sz="4900" dirty="0" smtClean="0"/>
              <a:t>Log File Sample</a:t>
            </a:r>
            <a:r>
              <a:rPr lang="en-US" dirty="0" smtClean="0"/>
              <a:t/>
            </a:r>
            <a:br>
              <a:rPr lang="en-US" dirty="0" smtClean="0"/>
            </a:b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2</a:t>
            </a:fld>
            <a:endParaRPr 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057400"/>
            <a:ext cx="6949440"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43851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87600" y="914400"/>
            <a:ext cx="4038600" cy="457200"/>
          </a:xfrm>
        </p:spPr>
        <p:txBody>
          <a:bodyPr>
            <a:normAutofit fontScale="90000"/>
          </a:bodyPr>
          <a:lstStyle/>
          <a:p>
            <a:r>
              <a:rPr lang="en-US" sz="4900" dirty="0" smtClean="0"/>
              <a:t>Scenario</a:t>
            </a:r>
            <a:r>
              <a:rPr lang="en-US" dirty="0" smtClean="0"/>
              <a:t/>
            </a:r>
            <a:br>
              <a:rPr lang="en-US" dirty="0" smtClean="0"/>
            </a:br>
            <a:endParaRPr lang="en-US" dirty="0"/>
          </a:p>
        </p:txBody>
      </p:sp>
      <p:sp>
        <p:nvSpPr>
          <p:cNvPr id="4" name="TextBox 3"/>
          <p:cNvSpPr txBox="1"/>
          <p:nvPr/>
        </p:nvSpPr>
        <p:spPr>
          <a:xfrm>
            <a:off x="0" y="1219200"/>
            <a:ext cx="9144000" cy="5416868"/>
          </a:xfrm>
          <a:prstGeom prst="rect">
            <a:avLst/>
          </a:prstGeom>
          <a:noFill/>
        </p:spPr>
        <p:txBody>
          <a:bodyPr wrap="square" rtlCol="0">
            <a:spAutoFit/>
          </a:bodyPr>
          <a:lstStyle/>
          <a:p>
            <a:r>
              <a:rPr lang="en-US" sz="2800" dirty="0" smtClean="0"/>
              <a:t>Scenario Name:</a:t>
            </a:r>
            <a:r>
              <a:rPr lang="en-US" sz="2800" dirty="0"/>
              <a:t> </a:t>
            </a:r>
            <a:r>
              <a:rPr lang="en-US" sz="2800" dirty="0" smtClean="0"/>
              <a:t>	                    Request Top Ten Quota Users</a:t>
            </a:r>
            <a:endParaRPr lang="en-US" sz="2800" dirty="0"/>
          </a:p>
          <a:p>
            <a:r>
              <a:rPr lang="en-US" sz="2800" dirty="0" smtClean="0"/>
              <a:t>Participating actor instances:		              Joel: User</a:t>
            </a:r>
          </a:p>
          <a:p>
            <a:endParaRPr lang="en-US" sz="2800" dirty="0" smtClean="0"/>
          </a:p>
          <a:p>
            <a:r>
              <a:rPr lang="en-US" sz="2800" dirty="0" smtClean="0"/>
              <a:t>Flow of events:     	</a:t>
            </a:r>
          </a:p>
          <a:p>
            <a:pPr algn="just"/>
            <a:r>
              <a:rPr lang="en-US" sz="2600" dirty="0" smtClean="0"/>
              <a:t>Joel </a:t>
            </a:r>
            <a:r>
              <a:rPr lang="en-US" sz="2600" dirty="0"/>
              <a:t>is a staff member at the HPC Center at UM.  He is tasked with capacity planning for the storage system within the Pegasus computing cluster.  He would like to identify the top 10 quota users within Pegasus in order to determine how best to accommodate users with large quota demands.  In order to obtain this information, Joel logs on to Pegasus’ data reports website and requests a data report depicting the top 10 quota users within Pegasus.  He submits a request via the website and the report is returned to him</a:t>
            </a:r>
            <a:r>
              <a:rPr lang="en-US" sz="2600" dirty="0" smtClean="0"/>
              <a:t>.</a:t>
            </a:r>
            <a:endParaRPr lang="en-US" sz="3600"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6911338-F13A-40CC-89EC-883A3F83410E}" type="slidenum">
              <a:rPr lang="en-US" smtClean="0"/>
              <a:t>3</a:t>
            </a:fld>
            <a:endParaRPr lang="en-US"/>
          </a:p>
        </p:txBody>
      </p:sp>
    </p:spTree>
    <p:extLst>
      <p:ext uri="{BB962C8B-B14F-4D97-AF65-F5344CB8AC3E}">
        <p14:creationId xmlns:p14="http://schemas.microsoft.com/office/powerpoint/2010/main" val="3203166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87600" y="914400"/>
            <a:ext cx="4038600" cy="457200"/>
          </a:xfrm>
        </p:spPr>
        <p:txBody>
          <a:bodyPr>
            <a:normAutofit fontScale="90000"/>
          </a:bodyPr>
          <a:lstStyle/>
          <a:p>
            <a:r>
              <a:rPr lang="en-US" sz="4900" dirty="0" smtClean="0"/>
              <a:t>Use Case</a:t>
            </a:r>
            <a:r>
              <a:rPr lang="en-US" dirty="0" smtClean="0"/>
              <a:t/>
            </a:r>
            <a:br>
              <a:rPr lang="en-US" dirty="0" smtClean="0"/>
            </a:br>
            <a:endParaRPr lang="en-US" dirty="0"/>
          </a:p>
        </p:txBody>
      </p:sp>
      <p:sp>
        <p:nvSpPr>
          <p:cNvPr id="4" name="TextBox 3"/>
          <p:cNvSpPr txBox="1"/>
          <p:nvPr/>
        </p:nvSpPr>
        <p:spPr>
          <a:xfrm>
            <a:off x="0" y="1100667"/>
            <a:ext cx="9144000" cy="5324535"/>
          </a:xfrm>
          <a:prstGeom prst="rect">
            <a:avLst/>
          </a:prstGeom>
          <a:noFill/>
        </p:spPr>
        <p:txBody>
          <a:bodyPr wrap="square" rtlCol="0">
            <a:spAutoFit/>
          </a:bodyPr>
          <a:lstStyle/>
          <a:p>
            <a:r>
              <a:rPr lang="en-US" sz="2000" b="1" dirty="0"/>
              <a:t>USE CASE ID:</a:t>
            </a:r>
            <a:r>
              <a:rPr lang="en-US" sz="2000" dirty="0"/>
              <a:t> DLA002 – DLA Team – Request Top 10 </a:t>
            </a:r>
            <a:r>
              <a:rPr lang="en-US" sz="2000" dirty="0" smtClean="0"/>
              <a:t>Quota Usage Report </a:t>
            </a:r>
            <a:endParaRPr lang="en-US" sz="2000" dirty="0"/>
          </a:p>
          <a:p>
            <a:r>
              <a:rPr lang="en-US" sz="2000" b="1" dirty="0"/>
              <a:t>Details:</a:t>
            </a:r>
            <a:endParaRPr lang="en-US" sz="2000" dirty="0"/>
          </a:p>
          <a:p>
            <a:r>
              <a:rPr lang="en-US" sz="2000" b="1" dirty="0"/>
              <a:t>             Actors:</a:t>
            </a:r>
            <a:r>
              <a:rPr lang="en-US" sz="2000" dirty="0"/>
              <a:t> HPC Staff </a:t>
            </a:r>
            <a:r>
              <a:rPr lang="en-US" sz="2000" dirty="0" smtClean="0"/>
              <a:t>User</a:t>
            </a:r>
            <a:endParaRPr lang="en-US" sz="2000" b="1" dirty="0" smtClean="0"/>
          </a:p>
          <a:p>
            <a:r>
              <a:rPr lang="en-US" sz="2000" b="1" dirty="0" smtClean="0"/>
              <a:t>Preconditions:</a:t>
            </a:r>
            <a:endParaRPr lang="en-US" sz="2000" dirty="0"/>
          </a:p>
          <a:p>
            <a:pPr lvl="0"/>
            <a:r>
              <a:rPr lang="en-US" sz="2000" dirty="0" smtClean="0"/>
              <a:t>	HPC </a:t>
            </a:r>
            <a:r>
              <a:rPr lang="en-US" sz="2000" dirty="0"/>
              <a:t>Staff User is logged in</a:t>
            </a:r>
          </a:p>
          <a:p>
            <a:pPr lvl="0"/>
            <a:r>
              <a:rPr lang="en-US" sz="2000" dirty="0" smtClean="0"/>
              <a:t>	Pegasus </a:t>
            </a:r>
            <a:r>
              <a:rPr lang="en-US" sz="2000" dirty="0"/>
              <a:t>interconnect is </a:t>
            </a:r>
            <a:r>
              <a:rPr lang="en-US" sz="2000" dirty="0" smtClean="0"/>
              <a:t>available</a:t>
            </a:r>
          </a:p>
          <a:p>
            <a:pPr lvl="0"/>
            <a:endParaRPr lang="en-US" sz="2000" dirty="0"/>
          </a:p>
          <a:p>
            <a:r>
              <a:rPr lang="en-US" sz="2000" b="1" dirty="0" smtClean="0"/>
              <a:t>Description</a:t>
            </a:r>
            <a:r>
              <a:rPr lang="en-US" sz="2000" dirty="0"/>
              <a:t>:</a:t>
            </a:r>
          </a:p>
          <a:p>
            <a:pPr lvl="0"/>
            <a:r>
              <a:rPr lang="en-US" sz="2000" dirty="0" smtClean="0"/>
              <a:t>	1- The </a:t>
            </a:r>
            <a:r>
              <a:rPr lang="en-US" sz="2000" dirty="0"/>
              <a:t>use case begins when the user clicks on a Top 10 </a:t>
            </a:r>
            <a:r>
              <a:rPr lang="en-US" sz="2000" dirty="0" smtClean="0"/>
              <a:t>Quota Usage report   	option </a:t>
            </a:r>
            <a:r>
              <a:rPr lang="en-US" sz="2000" dirty="0"/>
              <a:t>in the </a:t>
            </a:r>
            <a:r>
              <a:rPr lang="en-US" sz="2000" dirty="0" smtClean="0"/>
              <a:t>“</a:t>
            </a:r>
            <a:r>
              <a:rPr lang="en-US" sz="2000" dirty="0"/>
              <a:t>Predefined Charts/Reports” menu.</a:t>
            </a:r>
          </a:p>
          <a:p>
            <a:pPr lvl="0"/>
            <a:r>
              <a:rPr lang="en-US" sz="2000" dirty="0" smtClean="0"/>
              <a:t>	2- The </a:t>
            </a:r>
            <a:r>
              <a:rPr lang="en-US" sz="2000" dirty="0"/>
              <a:t>system searches for and finds the relevant top 10 users.</a:t>
            </a:r>
          </a:p>
          <a:p>
            <a:pPr lvl="0"/>
            <a:r>
              <a:rPr lang="en-US" sz="2000" dirty="0" smtClean="0"/>
              <a:t>	3- The </a:t>
            </a:r>
            <a:r>
              <a:rPr lang="en-US" sz="2000" dirty="0"/>
              <a:t>use case ends when the system displays a data report and a </a:t>
            </a:r>
            <a:r>
              <a:rPr lang="en-US" sz="2000" dirty="0" smtClean="0"/>
              <a:t>	corresponding </a:t>
            </a:r>
            <a:r>
              <a:rPr lang="en-US" sz="2000" dirty="0"/>
              <a:t>chart via the user interface.</a:t>
            </a:r>
          </a:p>
          <a:p>
            <a:r>
              <a:rPr lang="en-US" sz="2000" dirty="0"/>
              <a:t> </a:t>
            </a:r>
            <a:endParaRPr lang="en-US" sz="2000" dirty="0" smtClean="0"/>
          </a:p>
          <a:p>
            <a:r>
              <a:rPr lang="en-US" sz="2000" b="1" dirty="0" smtClean="0"/>
              <a:t>Post-Conditions:</a:t>
            </a:r>
            <a:r>
              <a:rPr lang="en-US" sz="2000" dirty="0" smtClean="0"/>
              <a:t> </a:t>
            </a:r>
            <a:endParaRPr lang="en-US" sz="2000" dirty="0"/>
          </a:p>
          <a:p>
            <a:pPr lvl="0"/>
            <a:r>
              <a:rPr lang="en-US" sz="2000" dirty="0" smtClean="0"/>
              <a:t>	The </a:t>
            </a:r>
            <a:r>
              <a:rPr lang="en-US" sz="2000" dirty="0"/>
              <a:t>data report is available for viewing on the tabular data reports window.</a:t>
            </a:r>
          </a:p>
          <a:p>
            <a:pPr lvl="0"/>
            <a:r>
              <a:rPr lang="en-US" sz="2000" dirty="0" smtClean="0"/>
              <a:t>	An </a:t>
            </a:r>
            <a:r>
              <a:rPr lang="en-US" sz="2000" dirty="0"/>
              <a:t>illustrative chart is available for viewing in the graph window</a:t>
            </a:r>
            <a:r>
              <a:rPr lang="en-US" sz="2000" dirty="0" smtClean="0"/>
              <a:t>.</a:t>
            </a:r>
            <a:endParaRPr lang="en-US" sz="2000"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a:xfrm>
            <a:off x="6477793" y="6492875"/>
            <a:ext cx="2133600" cy="365125"/>
          </a:xfrm>
        </p:spPr>
        <p:txBody>
          <a:bodyPr/>
          <a:lstStyle/>
          <a:p>
            <a:fld id="{F6911338-F13A-40CC-89EC-883A3F83410E}" type="slidenum">
              <a:rPr lang="en-US" smtClean="0"/>
              <a:t>4</a:t>
            </a:fld>
            <a:endParaRPr lang="en-US" dirty="0"/>
          </a:p>
        </p:txBody>
      </p:sp>
    </p:spTree>
    <p:extLst>
      <p:ext uri="{BB962C8B-B14F-4D97-AF65-F5344CB8AC3E}">
        <p14:creationId xmlns:p14="http://schemas.microsoft.com/office/powerpoint/2010/main" val="16033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457200"/>
          </a:xfrm>
        </p:spPr>
        <p:txBody>
          <a:bodyPr>
            <a:normAutofit fontScale="90000"/>
          </a:bodyPr>
          <a:lstStyle/>
          <a:p>
            <a:r>
              <a:rPr lang="en-US" sz="4900" dirty="0" smtClean="0"/>
              <a:t>Sequence Diagram</a:t>
            </a:r>
            <a:r>
              <a:rPr lang="en-US" dirty="0" smtClean="0"/>
              <a:t/>
            </a:r>
            <a:br>
              <a:rPr lang="en-US" dirty="0" smtClean="0"/>
            </a:b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5</a:t>
            </a:fld>
            <a:endParaRPr lang="en-US"/>
          </a:p>
        </p:txBody>
      </p:sp>
      <p:pic>
        <p:nvPicPr>
          <p:cNvPr id="7" name="Picture 6"/>
          <p:cNvPicPr/>
          <p:nvPr/>
        </p:nvPicPr>
        <p:blipFill>
          <a:blip r:embed="rId4"/>
          <a:stretch>
            <a:fillRect/>
          </a:stretch>
        </p:blipFill>
        <p:spPr>
          <a:xfrm>
            <a:off x="706582" y="1600200"/>
            <a:ext cx="7924800" cy="4724400"/>
          </a:xfrm>
          <a:prstGeom prst="rect">
            <a:avLst/>
          </a:prstGeom>
        </p:spPr>
      </p:pic>
    </p:spTree>
    <p:extLst>
      <p:ext uri="{BB962C8B-B14F-4D97-AF65-F5344CB8AC3E}">
        <p14:creationId xmlns:p14="http://schemas.microsoft.com/office/powerpoint/2010/main" val="2002106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6911338-F13A-40CC-89EC-883A3F83410E}" type="slidenum">
              <a:rPr lang="en-US" smtClean="0"/>
              <a:t>6</a:t>
            </a:fld>
            <a:endParaRPr lang="en-US" dirty="0"/>
          </a:p>
        </p:txBody>
      </p:sp>
      <p:sp>
        <p:nvSpPr>
          <p:cNvPr id="6" name="Title 5"/>
          <p:cNvSpPr>
            <a:spLocks noGrp="1"/>
          </p:cNvSpPr>
          <p:nvPr>
            <p:ph type="ctrTitle"/>
          </p:nvPr>
        </p:nvSpPr>
        <p:spPr>
          <a:xfrm>
            <a:off x="838200" y="777675"/>
            <a:ext cx="7772400" cy="1110717"/>
          </a:xfrm>
        </p:spPr>
        <p:txBody>
          <a:bodyPr/>
          <a:lstStyle/>
          <a:p>
            <a:r>
              <a:rPr lang="en-US" dirty="0" smtClean="0"/>
              <a:t>Use Case Diagram</a:t>
            </a:r>
            <a:endParaRPr lang="en-US" dirty="0"/>
          </a:p>
        </p:txBody>
      </p:sp>
      <p:sp>
        <p:nvSpPr>
          <p:cNvPr id="7" name="Subtitle 6"/>
          <p:cNvSpPr>
            <a:spLocks noGrp="1"/>
          </p:cNvSpPr>
          <p:nvPr>
            <p:ph type="subTitle" idx="1"/>
          </p:nvPr>
        </p:nvSpPr>
        <p:spPr/>
        <p:txBody>
          <a:bodyPr/>
          <a:lstStyle/>
          <a:p>
            <a:endParaRPr lang="en-US"/>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766455"/>
            <a:ext cx="7625366" cy="466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9640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457200"/>
          </a:xfrm>
        </p:spPr>
        <p:txBody>
          <a:bodyPr>
            <a:normAutofit fontScale="90000"/>
          </a:bodyPr>
          <a:lstStyle/>
          <a:p>
            <a:r>
              <a:rPr lang="en-US" sz="4900" dirty="0" smtClean="0"/>
              <a:t>Class Diagram</a:t>
            </a:r>
            <a:r>
              <a:rPr lang="en-US" dirty="0" smtClean="0"/>
              <a:t/>
            </a:r>
            <a:br>
              <a:rPr lang="en-US" dirty="0" smtClean="0"/>
            </a:b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7</a:t>
            </a:fld>
            <a:endParaRPr lang="en-US"/>
          </a:p>
        </p:txBody>
      </p:sp>
      <p:pic>
        <p:nvPicPr>
          <p:cNvPr id="7" name="Picture 6"/>
          <p:cNvPicPr/>
          <p:nvPr/>
        </p:nvPicPr>
        <p:blipFill>
          <a:blip r:embed="rId4"/>
          <a:stretch>
            <a:fillRect/>
          </a:stretch>
        </p:blipFill>
        <p:spPr>
          <a:xfrm>
            <a:off x="1032956" y="1545212"/>
            <a:ext cx="7196643" cy="5014913"/>
          </a:xfrm>
          <a:prstGeom prst="rect">
            <a:avLst/>
          </a:prstGeom>
        </p:spPr>
      </p:pic>
    </p:spTree>
    <p:extLst>
      <p:ext uri="{BB962C8B-B14F-4D97-AF65-F5344CB8AC3E}">
        <p14:creationId xmlns:p14="http://schemas.microsoft.com/office/powerpoint/2010/main" val="25958037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609600"/>
          </a:xfrm>
        </p:spPr>
        <p:txBody>
          <a:bodyPr>
            <a:normAutofit fontScale="90000"/>
          </a:bodyPr>
          <a:lstStyle/>
          <a:p>
            <a:r>
              <a:rPr lang="en-US" sz="4900" dirty="0" smtClean="0"/>
              <a:t>Updated Timeline</a:t>
            </a: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8</a:t>
            </a:fld>
            <a:endParaRPr lang="en-US"/>
          </a:p>
        </p:txBody>
      </p:sp>
      <p:graphicFrame>
        <p:nvGraphicFramePr>
          <p:cNvPr id="7" name="Diagram 6"/>
          <p:cNvGraphicFramePr/>
          <p:nvPr>
            <p:extLst>
              <p:ext uri="{D42A27DB-BD31-4B8C-83A1-F6EECF244321}">
                <p14:modId xmlns:p14="http://schemas.microsoft.com/office/powerpoint/2010/main" val="1114489414"/>
              </p:ext>
            </p:extLst>
          </p:nvPr>
        </p:nvGraphicFramePr>
        <p:xfrm>
          <a:off x="0" y="2286000"/>
          <a:ext cx="9144000" cy="2194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p:cNvGraphicFramePr/>
          <p:nvPr>
            <p:extLst>
              <p:ext uri="{D42A27DB-BD31-4B8C-83A1-F6EECF244321}">
                <p14:modId xmlns:p14="http://schemas.microsoft.com/office/powerpoint/2010/main" val="1837877349"/>
              </p:ext>
            </p:extLst>
          </p:nvPr>
        </p:nvGraphicFramePr>
        <p:xfrm>
          <a:off x="0" y="3657600"/>
          <a:ext cx="9144000" cy="21942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923546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TotalTime>
  <Words>106</Words>
  <Application>Microsoft Office PowerPoint</Application>
  <PresentationFormat>On-screen Show (4:3)</PresentationFormat>
  <Paragraphs>46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Project: Distributed Logfile Analysis With Hadoop and MapReduce     Student: Ernesto Surribas   Mentor: Joel Zysman  </vt:lpstr>
      <vt:lpstr>Log File Sample </vt:lpstr>
      <vt:lpstr>Scenario </vt:lpstr>
      <vt:lpstr>Use Case </vt:lpstr>
      <vt:lpstr>Sequence Diagram </vt:lpstr>
      <vt:lpstr>Use Case Diagram</vt:lpstr>
      <vt:lpstr>Class Diagram </vt:lpstr>
      <vt:lpstr>Updated Timeline</vt:lpstr>
    </vt:vector>
  </TitlesOfParts>
  <Company>FIU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Distributed Logfile Analysis With Hadoop and MapReduce     Student: Ernesto Surribas   Mentor: Joel Zysman</dc:title>
  <dc:creator>admin</dc:creator>
  <cp:lastModifiedBy>admin</cp:lastModifiedBy>
  <cp:revision>22</cp:revision>
  <dcterms:created xsi:type="dcterms:W3CDTF">2014-02-10T17:16:28Z</dcterms:created>
  <dcterms:modified xsi:type="dcterms:W3CDTF">2014-02-18T00:27:16Z</dcterms:modified>
</cp:coreProperties>
</file>