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9" r:id="rId1"/>
  </p:sldMasterIdLst>
  <p:sldIdLst>
    <p:sldId id="256" r:id="rId2"/>
    <p:sldId id="261" r:id="rId3"/>
    <p:sldId id="258" r:id="rId4"/>
    <p:sldId id="259" r:id="rId5"/>
    <p:sldId id="260" r:id="rId6"/>
    <p:sldId id="267" r:id="rId7"/>
    <p:sldId id="262" r:id="rId8"/>
    <p:sldId id="263" r:id="rId9"/>
    <p:sldId id="264" r:id="rId10"/>
    <p:sldId id="266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14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69CB8-F204-4D06-B913-C5A26A89888A}" type="datetimeFigureOut">
              <a:rPr lang="en-US" smtClean="0"/>
              <a:t>4/16/2014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7022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6E300-0A13-4A81-945A-7333C271A069}" type="datetimeFigureOut">
              <a:rPr lang="en-US" smtClean="0"/>
              <a:t>4/16/2014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959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1962-1EA4-46E7-BCB0-F36CE46D1A59}" type="datetimeFigureOut">
              <a:rPr lang="en-US" smtClean="0"/>
              <a:t>4/16/2014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696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B376-B19C-488D-ABEB-03C7E6E9E3E0}" type="datetimeFigureOut">
              <a:rPr lang="en-US" smtClean="0"/>
              <a:t>4/16/2014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332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077B-A50F-4D64-8574-E2D6A98A5553}" type="datetimeFigureOut">
              <a:rPr lang="en-US" smtClean="0"/>
              <a:t>4/16/2014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5342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A62-1983-43A1-A163-D8AA46534C80}" type="datetimeFigureOut">
              <a:rPr lang="en-US" smtClean="0"/>
              <a:t>4/16/2014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7433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3E3B-34E3-4345-B2A1-994B83598A9C}" type="datetimeFigureOut">
              <a:rPr lang="en-US" smtClean="0"/>
              <a:t>4/16/2014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752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16C96-82A1-4D77-8ADA-627AC6FE3D65}" type="datetimeFigureOut">
              <a:rPr lang="en-US" smtClean="0"/>
              <a:t>4/16/2014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118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02C1E-28F2-47E9-802D-339E64E2F920}" type="datetimeFigureOut">
              <a:rPr lang="en-US" smtClean="0"/>
              <a:t>4/16/2014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974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4271A48-F18A-45B3-BC05-1E27DA3F88AF}" type="datetimeFigureOut">
              <a:rPr lang="en-US" smtClean="0"/>
              <a:t>4/16/2014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473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747F8-9654-4282-85D2-65F41AAE7A75}" type="datetimeFigureOut">
              <a:rPr lang="en-US" smtClean="0"/>
              <a:t>4/16/2014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958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C5B261-8843-42D1-AAFC-05E20E2D9B97}" type="datetimeFigureOut">
              <a:rPr lang="en-US" smtClean="0"/>
              <a:t>4/16/2014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800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>
                <a:solidFill>
                  <a:schemeClr val="accent2"/>
                </a:solidFill>
              </a:rPr>
              <a:t>Project: </a:t>
            </a:r>
            <a:r>
              <a:rPr lang="en-US" sz="6000" dirty="0"/>
              <a:t>Merchant Online Store</a:t>
            </a:r>
            <a:br>
              <a:rPr lang="en-US" sz="6000" dirty="0"/>
            </a:br>
            <a:r>
              <a:rPr lang="en-US" sz="6000" dirty="0" smtClean="0">
                <a:solidFill>
                  <a:schemeClr val="accent2"/>
                </a:solidFill>
              </a:rPr>
              <a:t>Students: </a:t>
            </a:r>
            <a:r>
              <a:rPr lang="en-US" sz="6000" dirty="0"/>
              <a:t>Alicia </a:t>
            </a:r>
            <a:r>
              <a:rPr lang="en-US" sz="6000" dirty="0" smtClean="0"/>
              <a:t>Felix and</a:t>
            </a:r>
            <a:br>
              <a:rPr lang="en-US" sz="6000" dirty="0" smtClean="0"/>
            </a:br>
            <a:r>
              <a:rPr lang="en-US" sz="6000" dirty="0" smtClean="0"/>
              <a:t>Maikel Jordan</a:t>
            </a:r>
            <a:r>
              <a:rPr lang="en-US" sz="6000" dirty="0"/>
              <a:t/>
            </a:r>
            <a:br>
              <a:rPr lang="en-US" sz="6000" dirty="0"/>
            </a:br>
            <a:r>
              <a:rPr lang="en-US" sz="6000" dirty="0">
                <a:solidFill>
                  <a:schemeClr val="accent2"/>
                </a:solidFill>
              </a:rPr>
              <a:t>Mentor: </a:t>
            </a:r>
            <a:r>
              <a:rPr lang="en-US" sz="6000" dirty="0"/>
              <a:t>Sonia Centeno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512042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CIS 4911 Senior Project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School of Computing and Information Sciences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Florida International University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April 21, </a:t>
            </a:r>
            <a:r>
              <a:rPr lang="en-US" dirty="0"/>
              <a:t>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57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42683" y="0"/>
            <a:ext cx="10058400" cy="1449387"/>
          </a:xfrm>
        </p:spPr>
        <p:txBody>
          <a:bodyPr>
            <a:normAutofit/>
          </a:bodyPr>
          <a:lstStyle/>
          <a:p>
            <a:pPr algn="ctr"/>
            <a:r>
              <a:rPr lang="en-US" sz="80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Verification</a:t>
            </a:r>
            <a:endParaRPr lang="en-US" sz="80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970233"/>
              </p:ext>
            </p:extLst>
          </p:nvPr>
        </p:nvGraphicFramePr>
        <p:xfrm>
          <a:off x="4491318" y="1449380"/>
          <a:ext cx="6441141" cy="4671720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3791182"/>
                <a:gridCol w="2649959"/>
              </a:tblGrid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Test Case ID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Result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System_Login_SunnyDay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System_Login_RainyDay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PASS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System_CreateAccount_SunnyDay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System_CreateAccount_RainyDay01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System_CreateAccount_RainyDay02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System_CreateAccount_RainyDay03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System_ResetPassword_SunnyDay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System_ResetPassword_RainyDay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System_ResetPassword_RainyDay02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System_WeMissYouReport_SunnyDay01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System_WeMissYouReport_SunnyDay02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FAIL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System_PSPCategory_SunnyDay01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System_PSPItem_SunnyDay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System_PSPCategory_RainyDay01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System_PSPItem_RainyDay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FAIL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System_PSPCategory_SunnyDay02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PASS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System_PSPCategory_RainyDay02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FAIL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System_WeMissYouReport_RainyDay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FAIL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8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System_PSPDate_RainyDay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FAIL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99247" y="2474259"/>
            <a:ext cx="34155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chemeClr val="tx2"/>
                </a:solidFill>
              </a:rPr>
              <a:t>2 sunny day and 1 rainy day system test case for every use case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chemeClr val="tx2"/>
                </a:solidFill>
              </a:rPr>
              <a:t>Unit tests using </a:t>
            </a:r>
            <a:r>
              <a:rPr lang="en-US" sz="2400" dirty="0" err="1" smtClean="0">
                <a:solidFill>
                  <a:schemeClr val="tx2"/>
                </a:solidFill>
              </a:rPr>
              <a:t>JUnit</a:t>
            </a:r>
            <a:endParaRPr lang="en-US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57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Summary</a:t>
            </a:r>
            <a:endParaRPr lang="en-US" sz="88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97280" y="1995861"/>
            <a:ext cx="10058400" cy="4022725"/>
          </a:xfrm>
        </p:spPr>
        <p:txBody>
          <a:bodyPr>
            <a:normAutofit/>
          </a:bodyPr>
          <a:lstStyle/>
          <a:p>
            <a:endParaRPr lang="en-US" sz="2600" dirty="0" smtClean="0"/>
          </a:p>
          <a:p>
            <a:pPr marL="201168" lvl="1" indent="0">
              <a:buNone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78224" y="2124635"/>
            <a:ext cx="10919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793376" y="2124635"/>
            <a:ext cx="1082488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chemeClr val="tx2"/>
                </a:solidFill>
              </a:rPr>
              <a:t>Data analytics tool is completed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chemeClr val="tx2"/>
                </a:solidFill>
              </a:rPr>
              <a:t>System integration testing is completed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chemeClr val="tx2"/>
                </a:solidFill>
              </a:rPr>
              <a:t>Initial data loading is completed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chemeClr val="tx2"/>
                </a:solidFill>
              </a:rPr>
              <a:t>Automation of tracking information is completed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chemeClr val="tx2"/>
                </a:solidFill>
              </a:rPr>
              <a:t>Inventory synchronization is completed</a:t>
            </a:r>
            <a:endParaRPr lang="en-US" sz="2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67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Background</a:t>
            </a:r>
            <a:endParaRPr lang="en-US" sz="8800" b="1" spc="0" dirty="0">
              <a:ln w="22225">
                <a:solidFill>
                  <a:schemeClr val="tx2"/>
                </a:solidFill>
                <a:prstDash val="solid"/>
              </a:ln>
              <a:solidFill>
                <a:schemeClr val="accent4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7280" y="1974428"/>
            <a:ext cx="1074420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chemeClr val="tx2"/>
                </a:solidFill>
              </a:rPr>
              <a:t>Intimo is </a:t>
            </a:r>
            <a:r>
              <a:rPr lang="en-US" sz="2800" dirty="0" smtClean="0">
                <a:solidFill>
                  <a:schemeClr val="tx2"/>
                </a:solidFill>
              </a:rPr>
              <a:t>an intimate apparel and sleepwear </a:t>
            </a:r>
            <a:r>
              <a:rPr lang="en-US" sz="2800" dirty="0">
                <a:solidFill>
                  <a:schemeClr val="tx2"/>
                </a:solidFill>
              </a:rPr>
              <a:t>clothing </a:t>
            </a:r>
            <a:r>
              <a:rPr lang="en-US" sz="2800" dirty="0" smtClean="0">
                <a:solidFill>
                  <a:schemeClr val="tx2"/>
                </a:solidFill>
              </a:rPr>
              <a:t>brand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chemeClr val="tx2"/>
                </a:solidFill>
              </a:rPr>
              <a:t>F</a:t>
            </a:r>
            <a:r>
              <a:rPr lang="en-US" sz="2800" dirty="0" smtClean="0">
                <a:solidFill>
                  <a:schemeClr val="tx2"/>
                </a:solidFill>
              </a:rPr>
              <a:t>ounded </a:t>
            </a:r>
            <a:r>
              <a:rPr lang="en-US" sz="2800" dirty="0">
                <a:solidFill>
                  <a:schemeClr val="tx2"/>
                </a:solidFill>
              </a:rPr>
              <a:t>in </a:t>
            </a:r>
            <a:r>
              <a:rPr lang="en-US" sz="2800" dirty="0" smtClean="0">
                <a:solidFill>
                  <a:schemeClr val="tx2"/>
                </a:solidFill>
              </a:rPr>
              <a:t>1990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chemeClr val="tx2"/>
                </a:solidFill>
              </a:rPr>
              <a:t>Can be found in about 1,500 department and specialty stores </a:t>
            </a:r>
            <a:r>
              <a:rPr lang="en-US" sz="2800" dirty="0" smtClean="0">
                <a:solidFill>
                  <a:schemeClr val="tx2"/>
                </a:solidFill>
              </a:rPr>
              <a:t>worldwide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chemeClr val="tx2"/>
                </a:solidFill>
              </a:rPr>
              <a:t>Found in stores like: Macy’s, Dillard’s, Saks Fifth </a:t>
            </a:r>
            <a:r>
              <a:rPr lang="en-US" sz="2800" dirty="0" smtClean="0">
                <a:solidFill>
                  <a:schemeClr val="tx2"/>
                </a:solidFill>
              </a:rPr>
              <a:t>Avenue</a:t>
            </a:r>
          </a:p>
          <a:p>
            <a:pPr marL="457200" lvl="0" indent="-457200"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chemeClr val="tx2"/>
                </a:solidFill>
              </a:rPr>
              <a:t>Customers can also order products from their online </a:t>
            </a:r>
            <a:r>
              <a:rPr lang="en-US" sz="2800" dirty="0" smtClean="0">
                <a:solidFill>
                  <a:schemeClr val="tx2"/>
                </a:solidFill>
              </a:rPr>
              <a:t>store</a:t>
            </a:r>
          </a:p>
          <a:p>
            <a:pPr marL="457200" lvl="0" indent="-457200"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schemeClr val="tx2"/>
                </a:solidFill>
              </a:rPr>
              <a:t>They use Yahoo! Merchants as their </a:t>
            </a:r>
            <a:r>
              <a:rPr lang="en-US" sz="2800" dirty="0" err="1" smtClean="0">
                <a:solidFill>
                  <a:schemeClr val="tx2"/>
                </a:solidFill>
              </a:rPr>
              <a:t>eCommerce</a:t>
            </a:r>
            <a:r>
              <a:rPr lang="en-US" sz="2800" dirty="0" smtClean="0">
                <a:solidFill>
                  <a:schemeClr val="tx2"/>
                </a:solidFill>
              </a:rPr>
              <a:t> platform</a:t>
            </a:r>
          </a:p>
          <a:p>
            <a:endParaRPr lang="en-US" sz="28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51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Problem</a:t>
            </a:r>
            <a:endParaRPr lang="en-US" sz="88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sz="2800" dirty="0">
                <a:solidFill>
                  <a:schemeClr val="tx2"/>
                </a:solidFill>
              </a:rPr>
              <a:t>S</a:t>
            </a:r>
            <a:r>
              <a:rPr lang="en-US" sz="2800" dirty="0" smtClean="0">
                <a:solidFill>
                  <a:schemeClr val="tx2"/>
                </a:solidFill>
              </a:rPr>
              <a:t>ome </a:t>
            </a:r>
            <a:r>
              <a:rPr lang="en-US" sz="2800" dirty="0">
                <a:solidFill>
                  <a:schemeClr val="tx2"/>
                </a:solidFill>
              </a:rPr>
              <a:t>of Intimo’s online ordering post-processing mechanisms are being performed </a:t>
            </a:r>
            <a:r>
              <a:rPr lang="en-US" sz="2800" dirty="0" smtClean="0">
                <a:solidFill>
                  <a:schemeClr val="tx2"/>
                </a:solidFill>
              </a:rPr>
              <a:t>manually. For example:</a:t>
            </a:r>
          </a:p>
          <a:p>
            <a:pPr lvl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chemeClr val="tx2"/>
                </a:solidFill>
              </a:rPr>
              <a:t> Updating shipping information</a:t>
            </a:r>
          </a:p>
          <a:p>
            <a:pPr lvl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2600" dirty="0">
                <a:solidFill>
                  <a:schemeClr val="tx2"/>
                </a:solidFill>
              </a:rPr>
              <a:t> </a:t>
            </a:r>
            <a:r>
              <a:rPr lang="en-US" sz="2600" dirty="0" smtClean="0">
                <a:solidFill>
                  <a:schemeClr val="tx2"/>
                </a:solidFill>
              </a:rPr>
              <a:t>Synchronizing databases </a:t>
            </a:r>
          </a:p>
          <a:p>
            <a:pPr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chemeClr val="tx2"/>
                </a:solidFill>
              </a:rPr>
              <a:t> </a:t>
            </a:r>
            <a:r>
              <a:rPr lang="en-US" sz="2800" dirty="0" smtClean="0">
                <a:solidFill>
                  <a:schemeClr val="tx2"/>
                </a:solidFill>
              </a:rPr>
              <a:t>As </a:t>
            </a:r>
            <a:r>
              <a:rPr lang="en-US" sz="2800" dirty="0">
                <a:solidFill>
                  <a:schemeClr val="tx2"/>
                </a:solidFill>
              </a:rPr>
              <a:t>of now, they do not have a data analysis system in place that can help in making business decisions</a:t>
            </a:r>
            <a:endParaRPr lang="en-US" sz="2800" dirty="0" smtClean="0">
              <a:solidFill>
                <a:schemeClr val="tx2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45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Current System</a:t>
            </a:r>
            <a:endParaRPr lang="en-US" sz="88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2600" dirty="0" smtClean="0"/>
              <a:t> Currently</a:t>
            </a:r>
            <a:r>
              <a:rPr lang="en-US" altLang="en-US" sz="2600" dirty="0"/>
              <a:t>, Intimo has no way to analyze previous data that they have </a:t>
            </a:r>
            <a:r>
              <a:rPr lang="en-US" altLang="en-US" sz="2600" dirty="0" smtClean="0"/>
              <a:t>collected</a:t>
            </a:r>
            <a:endParaRPr lang="en-US" altLang="en-US" sz="2600" dirty="0"/>
          </a:p>
          <a:p>
            <a:pPr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2600" dirty="0" smtClean="0"/>
              <a:t> Intimo </a:t>
            </a:r>
            <a:r>
              <a:rPr lang="en-US" altLang="en-US" sz="2600" dirty="0"/>
              <a:t>is performing the following post-ordering processes manually:</a:t>
            </a:r>
          </a:p>
          <a:p>
            <a:pPr lvl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2600" dirty="0" smtClean="0"/>
              <a:t> Update </a:t>
            </a:r>
            <a:r>
              <a:rPr lang="en-US" altLang="en-US" sz="2600" dirty="0"/>
              <a:t>shipping information which includes:</a:t>
            </a:r>
          </a:p>
          <a:p>
            <a:pPr lvl="2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2600" dirty="0" smtClean="0"/>
              <a:t> Carrier</a:t>
            </a:r>
            <a:endParaRPr lang="en-US" altLang="en-US" sz="2600" dirty="0"/>
          </a:p>
          <a:p>
            <a:pPr lvl="2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2600" dirty="0" smtClean="0"/>
              <a:t> Tracking </a:t>
            </a:r>
            <a:r>
              <a:rPr lang="en-US" altLang="en-US" sz="2600" dirty="0"/>
              <a:t>number</a:t>
            </a:r>
          </a:p>
          <a:p>
            <a:pPr lvl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2600" dirty="0" smtClean="0"/>
              <a:t> Synchronizing </a:t>
            </a:r>
            <a:r>
              <a:rPr lang="en-US" altLang="en-US" sz="2600" dirty="0"/>
              <a:t>their inventory database with Yahoo Merchant’s database </a:t>
            </a:r>
            <a:endParaRPr lang="en-US" altLang="en-US" sz="2600" dirty="0"/>
          </a:p>
        </p:txBody>
      </p:sp>
    </p:spTree>
    <p:extLst>
      <p:ext uri="{BB962C8B-B14F-4D97-AF65-F5344CB8AC3E}">
        <p14:creationId xmlns:p14="http://schemas.microsoft.com/office/powerpoint/2010/main" val="3621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Proposed System</a:t>
            </a:r>
            <a:endParaRPr lang="en-US" sz="88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528172"/>
          </a:xfrm>
        </p:spPr>
        <p:txBody>
          <a:bodyPr>
            <a:normAutofit lnSpcReduction="10000"/>
          </a:bodyPr>
          <a:lstStyle/>
          <a:p>
            <a:pPr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2800" dirty="0" smtClean="0"/>
              <a:t> </a:t>
            </a:r>
            <a:r>
              <a:rPr lang="en-US" altLang="en-US" sz="2800" dirty="0"/>
              <a:t> The inventory database should </a:t>
            </a:r>
            <a:r>
              <a:rPr lang="en-US" altLang="en-US" sz="2800" dirty="0" smtClean="0"/>
              <a:t>be synchronized </a:t>
            </a:r>
            <a:r>
              <a:rPr lang="en-US" altLang="en-US" sz="2800" dirty="0"/>
              <a:t>with the Yahoo! Merchants </a:t>
            </a:r>
            <a:r>
              <a:rPr lang="en-US" altLang="en-US" sz="2800" dirty="0" smtClean="0"/>
              <a:t>database*</a:t>
            </a:r>
            <a:endParaRPr lang="en-US" altLang="en-US" sz="2800" dirty="0"/>
          </a:p>
          <a:p>
            <a:pPr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2800" dirty="0"/>
              <a:t> Tracking information should be automatically </a:t>
            </a:r>
            <a:r>
              <a:rPr lang="en-US" altLang="en-US" sz="2800" dirty="0" smtClean="0"/>
              <a:t>updated*</a:t>
            </a:r>
            <a:endParaRPr lang="en-US" sz="2800" dirty="0" smtClean="0"/>
          </a:p>
          <a:p>
            <a:pPr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2800" dirty="0" smtClean="0"/>
              <a:t> Data Analytics tool s</a:t>
            </a:r>
            <a:r>
              <a:rPr lang="en-US" altLang="en-US" sz="2800" dirty="0" smtClean="0"/>
              <a:t>hould </a:t>
            </a:r>
            <a:r>
              <a:rPr lang="en-US" altLang="en-US" sz="2800" dirty="0"/>
              <a:t>allow users to access an application where they can run </a:t>
            </a:r>
            <a:r>
              <a:rPr lang="en-US" altLang="en-US" sz="2800" dirty="0" smtClean="0"/>
              <a:t>and export analytics reports</a:t>
            </a:r>
          </a:p>
          <a:p>
            <a:pPr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2800" dirty="0"/>
              <a:t> </a:t>
            </a:r>
            <a:r>
              <a:rPr lang="en-US" altLang="en-US" sz="2800" dirty="0" smtClean="0"/>
              <a:t>The data being analyzed is customer and order data that has been collected throughout the business life</a:t>
            </a:r>
          </a:p>
          <a:p>
            <a:pPr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2800" dirty="0" smtClean="0"/>
              <a:t> The application should be secured and require a username and password to access</a:t>
            </a:r>
          </a:p>
          <a:p>
            <a:pPr marL="0" indent="0">
              <a:buNone/>
            </a:pPr>
            <a:r>
              <a:rPr lang="en-US" dirty="0" smtClean="0"/>
              <a:t> * - Initial client 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77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423" y="103628"/>
            <a:ext cx="10206316" cy="61505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-4045013" y="2454185"/>
            <a:ext cx="10058400" cy="1449387"/>
          </a:xfrm>
        </p:spPr>
        <p:txBody>
          <a:bodyPr>
            <a:noAutofit/>
          </a:bodyPr>
          <a:lstStyle/>
          <a:p>
            <a:pPr algn="ctr"/>
            <a: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Use </a:t>
            </a:r>
            <a:b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</a:br>
            <a: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Case </a:t>
            </a:r>
            <a:b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</a:br>
            <a:r>
              <a:rPr lang="en-US" sz="36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Diagram</a:t>
            </a:r>
            <a:endParaRPr lang="en-US" sz="36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61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259" y="286603"/>
            <a:ext cx="11658600" cy="1450757"/>
          </a:xfrm>
        </p:spPr>
        <p:txBody>
          <a:bodyPr>
            <a:normAutofit/>
          </a:bodyPr>
          <a:lstStyle/>
          <a:p>
            <a:pPr algn="ctr"/>
            <a:r>
              <a:rPr lang="en-US" sz="88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Tools and Methodologies</a:t>
            </a:r>
            <a:endParaRPr lang="en-US" sz="88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8359" y="1417320"/>
            <a:ext cx="10058400" cy="40233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600" dirty="0" smtClean="0"/>
          </a:p>
          <a:p>
            <a:pPr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2600" dirty="0" smtClean="0"/>
              <a:t>Data Analytics tool:</a:t>
            </a:r>
          </a:p>
          <a:p>
            <a:pPr lvl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2600" dirty="0"/>
              <a:t> </a:t>
            </a:r>
            <a:r>
              <a:rPr lang="en-US" sz="2600" dirty="0" smtClean="0"/>
              <a:t>Developed using Java Swing (GUI) </a:t>
            </a:r>
          </a:p>
          <a:p>
            <a:pPr lvl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2600" dirty="0" smtClean="0"/>
              <a:t>Databases: </a:t>
            </a:r>
          </a:p>
          <a:p>
            <a:pPr lvl="2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2600" dirty="0" smtClean="0"/>
              <a:t>MySQL (JDBC for connecting)</a:t>
            </a:r>
          </a:p>
          <a:p>
            <a:pPr lvl="2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2600" dirty="0" smtClean="0"/>
              <a:t>SQL Server</a:t>
            </a:r>
          </a:p>
          <a:p>
            <a:pPr lvl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2600" dirty="0"/>
              <a:t> </a:t>
            </a:r>
            <a:r>
              <a:rPr lang="en-US" sz="2600" dirty="0" smtClean="0"/>
              <a:t>Source control: Concurrent Versions System (CVS)</a:t>
            </a:r>
          </a:p>
          <a:p>
            <a:pPr lvl="1"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2600" dirty="0"/>
              <a:t> </a:t>
            </a:r>
            <a:r>
              <a:rPr lang="en-US" sz="2600" dirty="0" smtClean="0"/>
              <a:t>Data transfer</a:t>
            </a:r>
            <a:r>
              <a:rPr lang="en-US" sz="2600" dirty="0"/>
              <a:t>: Representational state </a:t>
            </a:r>
            <a:r>
              <a:rPr lang="en-US" sz="2600" dirty="0" smtClean="0"/>
              <a:t>transfer (REST) and XML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14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84058"/>
            <a:ext cx="11658600" cy="76153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b="1" spc="0" dirty="0" smtClean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4"/>
                </a:solidFill>
              </a:rPr>
              <a:t>Package and Subsystem </a:t>
            </a:r>
            <a:endParaRPr lang="en-US" sz="7200" b="1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417638"/>
            <a:ext cx="10058400" cy="402272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600" dirty="0" smtClean="0"/>
          </a:p>
          <a:p>
            <a:pPr>
              <a:buFont typeface="Courier New" panose="02070309020205020404" pitchFamily="49" charset="0"/>
              <a:buChar char="o"/>
            </a:pP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77" y="793377"/>
            <a:ext cx="11322423" cy="56612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373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417638"/>
            <a:ext cx="10058400" cy="402272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600" dirty="0" smtClean="0"/>
          </a:p>
          <a:p>
            <a:pPr>
              <a:buFont typeface="Courier New" panose="02070309020205020404" pitchFamily="49" charset="0"/>
              <a:buChar char="o"/>
            </a:pPr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>
            <a:off x="5163670" y="4625527"/>
            <a:ext cx="833717" cy="5960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/>
          <a:stretch>
            <a:fillRect/>
          </a:stretch>
        </p:blipFill>
        <p:spPr>
          <a:xfrm>
            <a:off x="855849" y="3267635"/>
            <a:ext cx="4285689" cy="2936352"/>
          </a:xfrm>
          <a:prstGeom prst="rect">
            <a:avLst/>
          </a:prstGeom>
        </p:spPr>
      </p:pic>
      <p:pic>
        <p:nvPicPr>
          <p:cNvPr id="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0" b="2486"/>
          <a:stretch>
            <a:fillRect/>
          </a:stretch>
        </p:blipFill>
        <p:spPr bwMode="auto">
          <a:xfrm>
            <a:off x="5997387" y="149745"/>
            <a:ext cx="5939008" cy="544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/>
          <p:nvPr/>
        </p:nvPicPr>
        <p:blipFill>
          <a:blip r:embed="rId4"/>
          <a:stretch>
            <a:fillRect/>
          </a:stretch>
        </p:blipFill>
        <p:spPr>
          <a:xfrm>
            <a:off x="148477" y="118278"/>
            <a:ext cx="4095750" cy="2990850"/>
          </a:xfrm>
          <a:prstGeom prst="rect">
            <a:avLst/>
          </a:prstGeom>
        </p:spPr>
      </p:pic>
      <p:sp>
        <p:nvSpPr>
          <p:cNvPr id="12" name="Bent-Up Arrow 11"/>
          <p:cNvSpPr/>
          <p:nvPr/>
        </p:nvSpPr>
        <p:spPr>
          <a:xfrm rot="5400000">
            <a:off x="34177" y="3381935"/>
            <a:ext cx="954741" cy="726141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855849" y="1885437"/>
            <a:ext cx="564217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14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7476</TotalTime>
  <Words>389</Words>
  <Application>Microsoft Office PowerPoint</Application>
  <PresentationFormat>Widescreen</PresentationFormat>
  <Paragraphs>94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Courier New</vt:lpstr>
      <vt:lpstr>Times New Roman</vt:lpstr>
      <vt:lpstr>Retrospect</vt:lpstr>
      <vt:lpstr>Project: Merchant Online Store Students: Alicia Felix and Maikel Jordan Mentor: Sonia Centeno</vt:lpstr>
      <vt:lpstr>Background</vt:lpstr>
      <vt:lpstr>Problem</vt:lpstr>
      <vt:lpstr>Current System</vt:lpstr>
      <vt:lpstr>Proposed System</vt:lpstr>
      <vt:lpstr>Use  Case  Diagram</vt:lpstr>
      <vt:lpstr>Tools and Methodologies</vt:lpstr>
      <vt:lpstr>Package and Subsystem </vt:lpstr>
      <vt:lpstr>PowerPoint Presentation</vt:lpstr>
      <vt:lpstr>Verification</vt:lpstr>
      <vt:lpstr>Summary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Merchant Online Store Students: Alicia Felix and Maikel Jordan Mentor: Sonia Centeno</dc:title>
  <dc:creator>Alicia</dc:creator>
  <cp:lastModifiedBy>Alicia</cp:lastModifiedBy>
  <cp:revision>31</cp:revision>
  <dcterms:created xsi:type="dcterms:W3CDTF">2014-04-16T17:06:56Z</dcterms:created>
  <dcterms:modified xsi:type="dcterms:W3CDTF">2014-04-21T21:43:18Z</dcterms:modified>
</cp:coreProperties>
</file>