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72" y="66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5247844-AC06-4AC7-A89B-B373E2D09901}" type="datetime1">
              <a:rPr lang="en-US"/>
              <a:pPr>
                <a:defRPr/>
              </a:pPr>
              <a:t>4/17/2014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A0B47C8-8D88-45BA-BB19-008E85CE7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487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7D38EF73-AFA6-4965-9228-F14A64E718CD}" type="slidenum">
              <a:rPr lang="en-US" sz="1200" smtClean="0"/>
              <a:pPr eaLnBrk="1" hangingPunct="1"/>
              <a:t>1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FA634-298C-4E66-BDC4-80235C79D5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06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C54C8-890A-40B5-AC76-6E262B709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482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3D558-BC4A-4EE0-8D3D-097C09B3E9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138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EE4D7-FE30-4AEC-89F3-EF950F7F5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0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C6F95-68AC-4ACE-B3D3-F9691CD23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50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A906E-6612-48D6-8928-8564DACF40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53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9DC88-5F35-49BD-9C3F-9800C162B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0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769BB-D1E1-4035-9DD8-1A0BF026C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88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F00A4-901F-4606-AD54-A2B8C4ECED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48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8BD2F-FA94-4A40-9CC1-191FBB515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85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64CE3-32C7-4DED-AE7A-BC4FF7375F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9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>
              <a:defRPr sz="6600"/>
            </a:lvl1pPr>
          </a:lstStyle>
          <a:p>
            <a:pPr>
              <a:defRPr/>
            </a:pPr>
            <a:fld id="{1A5E3DEF-CB1B-46C3-8CB3-03586E967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g"/><Relationship Id="rId5" Type="http://schemas.openxmlformats.org/officeDocument/2006/relationships/image" Target="../media/image3.png"/><Relationship Id="rId10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 Box 5"/>
          <p:cNvSpPr txBox="1">
            <a:spLocks noChangeArrowheads="1"/>
          </p:cNvSpPr>
          <p:nvPr/>
        </p:nvSpPr>
        <p:spPr bwMode="auto">
          <a:xfrm>
            <a:off x="5791200" y="2257425"/>
            <a:ext cx="21336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defRPr/>
            </a:pPr>
            <a:r>
              <a:rPr lang="en-US" sz="7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Senior Project, 2014, Spring</a:t>
            </a:r>
            <a:endParaRPr lang="en-US" sz="7200" dirty="0" smtClean="0">
              <a:latin typeface="Times New Roman" charset="0"/>
            </a:endParaRPr>
          </a:p>
        </p:txBody>
      </p:sp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6567488" y="2743200"/>
            <a:ext cx="19797712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4800" b="1">
                <a:solidFill>
                  <a:srgbClr val="3333CC"/>
                </a:solidFill>
              </a:rPr>
              <a:t>Programming Language</a:t>
            </a:r>
          </a:p>
          <a:p>
            <a:pPr algn="ctr" eaLnBrk="1" hangingPunct="1"/>
            <a:r>
              <a:rPr lang="en-US" sz="3500" b="1">
                <a:solidFill>
                  <a:srgbClr val="3333CC"/>
                </a:solidFill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Erik Edrosa, Florida International University</a:t>
            </a:r>
          </a:p>
          <a:p>
            <a:pPr algn="ctr" eaLnBrk="1" hangingPunct="1"/>
            <a:r>
              <a:rPr lang="en-US" sz="3500" b="1">
                <a:solidFill>
                  <a:srgbClr val="3333CC"/>
                </a:solidFill>
              </a:rPr>
              <a:t>Mentor:</a:t>
            </a:r>
            <a:r>
              <a:rPr lang="en-US" sz="3500" b="1" i="1">
                <a:solidFill>
                  <a:srgbClr val="3333CC"/>
                </a:solidFill>
              </a:rPr>
              <a:t> </a:t>
            </a:r>
            <a:r>
              <a:rPr lang="en-US" sz="3500" i="1">
                <a:solidFill>
                  <a:srgbClr val="3333CC"/>
                </a:solidFill>
              </a:rPr>
              <a:t>Ziyuan Meng</a:t>
            </a:r>
            <a:r>
              <a:rPr lang="en-US" altLang="ja-JP" sz="3500">
                <a:solidFill>
                  <a:srgbClr val="3333CC"/>
                </a:solidFill>
              </a:rPr>
              <a:t>,</a:t>
            </a:r>
            <a:r>
              <a:rPr lang="en-US" altLang="ja-JP" sz="3500" i="1">
                <a:solidFill>
                  <a:srgbClr val="3333CC"/>
                </a:solidFill>
              </a:rPr>
              <a:t> FIU Ph.D Student</a:t>
            </a:r>
            <a:endParaRPr lang="en-US" altLang="ja-JP" sz="3500">
              <a:solidFill>
                <a:srgbClr val="3333CC"/>
              </a:solidFill>
            </a:endParaRPr>
          </a:p>
          <a:p>
            <a:pPr algn="ctr" eaLnBrk="1" hangingPunct="1"/>
            <a:r>
              <a:rPr lang="en-US" sz="3500" b="1">
                <a:solidFill>
                  <a:srgbClr val="3333CC"/>
                </a:solidFill>
              </a:rPr>
              <a:t>Instructor:</a:t>
            </a:r>
            <a:r>
              <a:rPr lang="en-US" sz="3500" b="1" i="1">
                <a:solidFill>
                  <a:srgbClr val="3333CC"/>
                </a:solidFill>
              </a:rPr>
              <a:t> </a:t>
            </a:r>
            <a:r>
              <a:rPr lang="en-US" sz="3500">
                <a:solidFill>
                  <a:srgbClr val="3333CC"/>
                </a:solidFill>
              </a:rPr>
              <a:t>Masoud Sadjadi, Florida International University</a:t>
            </a:r>
          </a:p>
        </p:txBody>
      </p:sp>
      <p:sp>
        <p:nvSpPr>
          <p:cNvPr id="2052" name="Text Box 72"/>
          <p:cNvSpPr txBox="1">
            <a:spLocks noChangeArrowheads="1"/>
          </p:cNvSpPr>
          <p:nvPr/>
        </p:nvSpPr>
        <p:spPr bwMode="auto">
          <a:xfrm>
            <a:off x="1219200" y="42519600"/>
            <a:ext cx="306324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3333CC"/>
              </a:buClr>
            </a:pPr>
            <a:r>
              <a:rPr lang="en-US" sz="3000" dirty="0"/>
              <a:t>The material presented in this poster is based upon the work supported by Erik </a:t>
            </a:r>
            <a:r>
              <a:rPr lang="en-US" sz="3000" dirty="0" err="1"/>
              <a:t>Edrosa</a:t>
            </a:r>
            <a:r>
              <a:rPr lang="en-US" sz="3000" dirty="0"/>
              <a:t>. I am thankful </a:t>
            </a:r>
            <a:r>
              <a:rPr lang="en-US" sz="3000" dirty="0" smtClean="0"/>
              <a:t>for </a:t>
            </a:r>
            <a:r>
              <a:rPr lang="en-US" sz="3000" dirty="0"/>
              <a:t>the help that I received from my group member Leo Shao.</a:t>
            </a:r>
          </a:p>
        </p:txBody>
      </p:sp>
      <p:sp>
        <p:nvSpPr>
          <p:cNvPr id="2053" name="Rectangle 18"/>
          <p:cNvSpPr>
            <a:spLocks noChangeArrowheads="1"/>
          </p:cNvSpPr>
          <p:nvPr/>
        </p:nvSpPr>
        <p:spPr bwMode="auto">
          <a:xfrm>
            <a:off x="914400" y="5550989"/>
            <a:ext cx="31089600" cy="3566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" name="Text Box 19"/>
          <p:cNvSpPr txBox="1">
            <a:spLocks noChangeArrowheads="1"/>
          </p:cNvSpPr>
          <p:nvPr/>
        </p:nvSpPr>
        <p:spPr bwMode="auto">
          <a:xfrm>
            <a:off x="4114800" y="5789613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Problem</a:t>
            </a:r>
          </a:p>
        </p:txBody>
      </p:sp>
      <p:sp>
        <p:nvSpPr>
          <p:cNvPr id="2055" name="Rectangle 18"/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7" name="Text Box 19"/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Acknowledgement</a:t>
            </a:r>
          </a:p>
        </p:txBody>
      </p:sp>
      <p:sp>
        <p:nvSpPr>
          <p:cNvPr id="2057" name="Rectangle 6"/>
          <p:cNvSpPr>
            <a:spLocks noChangeArrowheads="1"/>
          </p:cNvSpPr>
          <p:nvPr/>
        </p:nvSpPr>
        <p:spPr bwMode="auto">
          <a:xfrm>
            <a:off x="15925800" y="446088"/>
            <a:ext cx="47244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</a:rPr>
              <a:t>School of Computing &amp; Information Sciences</a:t>
            </a:r>
            <a:endParaRPr lang="en-US" sz="3200">
              <a:solidFill>
                <a:schemeClr val="accent2"/>
              </a:solidFill>
            </a:endParaRPr>
          </a:p>
        </p:txBody>
      </p:sp>
      <p:pic>
        <p:nvPicPr>
          <p:cNvPr id="2058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00" y="381000"/>
            <a:ext cx="2630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13716000" y="5792788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23317200" y="5792788"/>
            <a:ext cx="5486400" cy="731837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41148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System Design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37160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Object Design</a:t>
            </a: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23317200" y="173736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Implementation</a:t>
            </a: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4114800" y="292608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Verification</a:t>
            </a: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13716000" y="292608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Screenshots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23317200" y="29260800"/>
            <a:ext cx="5486400" cy="731838"/>
          </a:xfrm>
          <a:prstGeom prst="rect">
            <a:avLst/>
          </a:prstGeom>
          <a:solidFill>
            <a:schemeClr val="bg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ＭＳ Ｐゴシック" charset="-128"/>
              </a:rPr>
              <a:t>Summary</a:t>
            </a:r>
          </a:p>
        </p:txBody>
      </p:sp>
      <p:sp>
        <p:nvSpPr>
          <p:cNvPr id="2067" name="TextBox 2"/>
          <p:cNvSpPr txBox="1">
            <a:spLocks noChangeArrowheads="1"/>
          </p:cNvSpPr>
          <p:nvPr/>
        </p:nvSpPr>
        <p:spPr bwMode="auto">
          <a:xfrm>
            <a:off x="1791932" y="6955512"/>
            <a:ext cx="9577388" cy="809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just" eaLnBrk="1" hangingPunct="1"/>
            <a:r>
              <a:rPr lang="en-US" sz="4000" dirty="0"/>
              <a:t>In Software Engineering, common recurring problems are solved using Design Patterns. An argument against Design Patterns is they are a sign of weakness in the design of a programming language. Design Patterns are thus used to circumvent the weakness of the language to allow the programmer to express and modularize their code. The problem is to create a programming language which eases or eliminates the need to implement design patterns. </a:t>
            </a:r>
          </a:p>
        </p:txBody>
      </p:sp>
      <p:pic>
        <p:nvPicPr>
          <p:cNvPr id="2068" name="Picture 24" descr="http://llvm.org/img/DragonMediu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9213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851" y="3263900"/>
            <a:ext cx="47815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0" name="TextBox 1"/>
          <p:cNvSpPr txBox="1">
            <a:spLocks noChangeArrowheads="1"/>
          </p:cNvSpPr>
          <p:nvPr/>
        </p:nvSpPr>
        <p:spPr bwMode="auto">
          <a:xfrm>
            <a:off x="12314238" y="6934200"/>
            <a:ext cx="83058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just" eaLnBrk="1" hangingPunct="1"/>
            <a:r>
              <a:rPr lang="en-US" sz="4000" dirty="0"/>
              <a:t>There is many programming languages in existence which do not contain features that eliminate design patterns. Several languages do provide features which eliminate a couple of design patterns, but none of the languages focus on tackling the solution of eliminating design patterns.</a:t>
            </a:r>
          </a:p>
        </p:txBody>
      </p:sp>
      <p:pic>
        <p:nvPicPr>
          <p:cNvPr id="2071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8016" y="1970416"/>
            <a:ext cx="5180012" cy="212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22559" y="6934200"/>
            <a:ext cx="10287000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The system will always start operating on the code declared in the main function first.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When the system reaches a return statement, all code after it is guaranteed to be not executed.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A function can be called as many times as the user wishes.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All primitives will allow operators to operate on them.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A binary operator will return a value after operating on two variables.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A unary operator will return a value after operating on a variable.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A branch will control the flow of execution depending on a condition</a:t>
            </a:r>
          </a:p>
          <a:p>
            <a:pPr marL="571500" indent="-571500">
              <a:buFont typeface="Arial" pitchFamily="34" charset="0"/>
              <a:buChar char="•"/>
            </a:pP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8933" y="19991261"/>
            <a:ext cx="8396288" cy="312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4098" y="23930013"/>
            <a:ext cx="7815388" cy="3917688"/>
          </a:xfrm>
          <a:prstGeom prst="rect">
            <a:avLst/>
          </a:prstGeom>
        </p:spPr>
      </p:pic>
      <p:pic>
        <p:nvPicPr>
          <p:cNvPr id="2076" name="Picture 28" descr="C:\Users\eedro001\Downloads\helloWorl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295" y="31089600"/>
            <a:ext cx="7247686" cy="88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32" y="24912069"/>
            <a:ext cx="10089173" cy="2571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6815" y="21226197"/>
            <a:ext cx="9084768" cy="5194300"/>
          </a:xfrm>
          <a:prstGeom prst="rect">
            <a:avLst/>
          </a:prstGeom>
        </p:spPr>
      </p:pic>
      <p:sp>
        <p:nvSpPr>
          <p:cNvPr id="9" name="Frame 8"/>
          <p:cNvSpPr/>
          <p:nvPr/>
        </p:nvSpPr>
        <p:spPr bwMode="auto">
          <a:xfrm>
            <a:off x="1461244" y="24216744"/>
            <a:ext cx="7766050" cy="3922329"/>
          </a:xfrm>
          <a:prstGeom prst="frame">
            <a:avLst>
              <a:gd name="adj1" fmla="val 6134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Frame 41"/>
          <p:cNvSpPr/>
          <p:nvPr/>
        </p:nvSpPr>
        <p:spPr bwMode="auto">
          <a:xfrm>
            <a:off x="11916814" y="20715569"/>
            <a:ext cx="6464053" cy="5881174"/>
          </a:xfrm>
          <a:prstGeom prst="frame">
            <a:avLst>
              <a:gd name="adj1" fmla="val 345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1243" y="18522280"/>
            <a:ext cx="937369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The system uses the Pipe and Filter system architecture pattern. The architecture is based on each </a:t>
            </a:r>
            <a:r>
              <a:rPr lang="en-US" sz="4000" dirty="0" err="1" smtClean="0"/>
              <a:t>submodule</a:t>
            </a:r>
            <a:r>
              <a:rPr lang="en-US" sz="4000" dirty="0" smtClean="0"/>
              <a:t> being fed input and then the output is fed to the next subsystem like a pipe. The </a:t>
            </a:r>
            <a:r>
              <a:rPr lang="en-US" sz="4000" dirty="0" err="1" smtClean="0"/>
              <a:t>Lexer</a:t>
            </a:r>
            <a:r>
              <a:rPr lang="en-US" sz="4000" dirty="0" smtClean="0"/>
              <a:t> subsystem is fed the source code and outputs tokens which are then the input for the Parser to output an abstract syntax tree.</a:t>
            </a: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22571877" y="19318014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Lexer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22214098" y="23115461"/>
            <a:ext cx="7783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Parser</a:t>
            </a:r>
            <a:endParaRPr lang="en-US" sz="4000" dirty="0"/>
          </a:p>
        </p:txBody>
      </p:sp>
      <p:sp>
        <p:nvSpPr>
          <p:cNvPr id="14" name="Rectangle 13"/>
          <p:cNvSpPr/>
          <p:nvPr/>
        </p:nvSpPr>
        <p:spPr>
          <a:xfrm>
            <a:off x="5173717" y="492204"/>
            <a:ext cx="4487063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C♮</a:t>
            </a:r>
            <a:endParaRPr lang="en-US" sz="13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78" name="Picture 30" descr="Tux.png (265×314)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1075" y="1463675"/>
            <a:ext cx="252412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C:\Users\eedro001\Downloads\testsuccess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528" y="32030276"/>
            <a:ext cx="8167343" cy="695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1001584" y="31089600"/>
            <a:ext cx="10240416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The c♮ programming language is still a young and evolving language, but hopes to implement solutions to all design patterns. With the familiarity of the c programming language family, programmers will easily adapt to using this language.</a:t>
            </a:r>
          </a:p>
          <a:p>
            <a:endParaRPr lang="en-US" sz="4000" dirty="0"/>
          </a:p>
          <a:p>
            <a:r>
              <a:rPr lang="en-US" sz="4000" dirty="0" smtClean="0"/>
              <a:t>The </a:t>
            </a:r>
            <a:r>
              <a:rPr lang="en-US" sz="4000" dirty="0" err="1" smtClean="0"/>
              <a:t>lexer</a:t>
            </a:r>
            <a:r>
              <a:rPr lang="en-US" sz="4000" dirty="0" smtClean="0"/>
              <a:t> is an important part of a compiler to transform the source code of a language into tokens. While the parser then takes the tokens and define the syntax of the language and constructs an abstract syntax tree.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11638</TotalTime>
  <Words>448</Words>
  <Application>Microsoft Office PowerPoint</Application>
  <PresentationFormat>Custom</PresentationFormat>
  <Paragraphs>34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ＭＳ Ｐゴシック</vt:lpstr>
      <vt:lpstr>Calibri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erik fermin edrosa</cp:lastModifiedBy>
  <cp:revision>34</cp:revision>
  <dcterms:created xsi:type="dcterms:W3CDTF">2012-11-19T15:27:41Z</dcterms:created>
  <dcterms:modified xsi:type="dcterms:W3CDTF">2014-04-17T21:11:07Z</dcterms:modified>
</cp:coreProperties>
</file>