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71" r:id="rId6"/>
    <p:sldId id="277" r:id="rId7"/>
    <p:sldId id="264" r:id="rId8"/>
    <p:sldId id="265" r:id="rId9"/>
    <p:sldId id="266" r:id="rId10"/>
    <p:sldId id="270" r:id="rId11"/>
    <p:sldId id="268" r:id="rId12"/>
    <p:sldId id="274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587" autoAdjust="0"/>
  </p:normalViewPr>
  <p:slideViewPr>
    <p:cSldViewPr>
      <p:cViewPr varScale="1">
        <p:scale>
          <a:sx n="74" d="100"/>
          <a:sy n="74" d="100"/>
        </p:scale>
        <p:origin x="-3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ianPiero\Dropbox\Spring%202014\Senior%20Project\Deliverable%201\Gantt%20chart%20senior%20project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v>Start Date</c:v>
          </c:tx>
          <c:spPr>
            <a:noFill/>
            <a:ln>
              <a:noFill/>
            </a:ln>
          </c:spPr>
          <c:invertIfNegative val="0"/>
          <c:cat>
            <c:strRef>
              <c:f>Sheet1!$A$2:$A$24</c:f>
              <c:strCache>
                <c:ptCount val="23"/>
                <c:pt idx="0">
                  <c:v>Problem Def. &amp; Alt. Sol</c:v>
                </c:pt>
                <c:pt idx="1">
                  <c:v>Identify Major Funct.</c:v>
                </c:pt>
                <c:pt idx="2">
                  <c:v>Definition of Project Roles</c:v>
                </c:pt>
                <c:pt idx="3">
                  <c:v>FSPP Document</c:v>
                </c:pt>
                <c:pt idx="4">
                  <c:v>Funct &amp; non-Funct Req</c:v>
                </c:pt>
                <c:pt idx="5">
                  <c:v>Diagrams &amp; Models</c:v>
                </c:pt>
                <c:pt idx="6">
                  <c:v>Requirement Analysis</c:v>
                </c:pt>
                <c:pt idx="7">
                  <c:v>Requirements Document</c:v>
                </c:pt>
                <c:pt idx="8">
                  <c:v>Project Design</c:v>
                </c:pt>
                <c:pt idx="9">
                  <c:v>Design Database</c:v>
                </c:pt>
                <c:pt idx="10">
                  <c:v>Object Design</c:v>
                </c:pt>
                <c:pt idx="11">
                  <c:v>Design Data Mining System</c:v>
                </c:pt>
                <c:pt idx="12">
                  <c:v>Design Reporting System</c:v>
                </c:pt>
                <c:pt idx="13">
                  <c:v>Design Document</c:v>
                </c:pt>
                <c:pt idx="14">
                  <c:v>Implement System</c:v>
                </c:pt>
                <c:pt idx="15">
                  <c:v>Design Test Cases</c:v>
                </c:pt>
                <c:pt idx="16">
                  <c:v>Unit Testing</c:v>
                </c:pt>
                <c:pt idx="17">
                  <c:v>Integrate System</c:v>
                </c:pt>
                <c:pt idx="18">
                  <c:v>System Testing</c:v>
                </c:pt>
                <c:pt idx="19">
                  <c:v>Poster Preparation</c:v>
                </c:pt>
                <c:pt idx="20">
                  <c:v>Debug &amp; Code Ref.</c:v>
                </c:pt>
                <c:pt idx="21">
                  <c:v>Final Deliverable</c:v>
                </c:pt>
                <c:pt idx="22">
                  <c:v>Project Deployment</c:v>
                </c:pt>
              </c:strCache>
            </c:strRef>
          </c:cat>
          <c:val>
            <c:numRef>
              <c:f>Sheet1!$C$2:$C$24</c:f>
              <c:numCache>
                <c:formatCode>m/d/yy;@</c:formatCode>
                <c:ptCount val="23"/>
                <c:pt idx="0">
                  <c:v>41652</c:v>
                </c:pt>
                <c:pt idx="1">
                  <c:v>41654</c:v>
                </c:pt>
                <c:pt idx="2">
                  <c:v>41657</c:v>
                </c:pt>
                <c:pt idx="3">
                  <c:v>41652</c:v>
                </c:pt>
                <c:pt idx="4">
                  <c:v>41666</c:v>
                </c:pt>
                <c:pt idx="5">
                  <c:v>41668</c:v>
                </c:pt>
                <c:pt idx="6">
                  <c:v>41675</c:v>
                </c:pt>
                <c:pt idx="7">
                  <c:v>41666</c:v>
                </c:pt>
                <c:pt idx="8">
                  <c:v>41680</c:v>
                </c:pt>
                <c:pt idx="9">
                  <c:v>41680</c:v>
                </c:pt>
                <c:pt idx="10">
                  <c:v>41682</c:v>
                </c:pt>
                <c:pt idx="11">
                  <c:v>41683</c:v>
                </c:pt>
                <c:pt idx="12">
                  <c:v>41686</c:v>
                </c:pt>
                <c:pt idx="13">
                  <c:v>41680</c:v>
                </c:pt>
                <c:pt idx="14">
                  <c:v>41694</c:v>
                </c:pt>
                <c:pt idx="15">
                  <c:v>41695</c:v>
                </c:pt>
                <c:pt idx="16">
                  <c:v>41703</c:v>
                </c:pt>
                <c:pt idx="17">
                  <c:v>41708</c:v>
                </c:pt>
                <c:pt idx="18">
                  <c:v>41722</c:v>
                </c:pt>
                <c:pt idx="19">
                  <c:v>41722</c:v>
                </c:pt>
                <c:pt idx="20">
                  <c:v>41736</c:v>
                </c:pt>
                <c:pt idx="21">
                  <c:v>41736</c:v>
                </c:pt>
                <c:pt idx="22">
                  <c:v>41750</c:v>
                </c:pt>
              </c:numCache>
            </c:numRef>
          </c:val>
        </c:ser>
        <c:ser>
          <c:idx val="1"/>
          <c:order val="1"/>
          <c:tx>
            <c:v>Duration</c:v>
          </c:tx>
          <c:invertIfNegative val="0"/>
          <c:cat>
            <c:strRef>
              <c:f>Sheet1!$A$2:$A$24</c:f>
              <c:strCache>
                <c:ptCount val="23"/>
                <c:pt idx="0">
                  <c:v>Problem Def. &amp; Alt. Sol</c:v>
                </c:pt>
                <c:pt idx="1">
                  <c:v>Identify Major Funct.</c:v>
                </c:pt>
                <c:pt idx="2">
                  <c:v>Definition of Project Roles</c:v>
                </c:pt>
                <c:pt idx="3">
                  <c:v>FSPP Document</c:v>
                </c:pt>
                <c:pt idx="4">
                  <c:v>Funct &amp; non-Funct Req</c:v>
                </c:pt>
                <c:pt idx="5">
                  <c:v>Diagrams &amp; Models</c:v>
                </c:pt>
                <c:pt idx="6">
                  <c:v>Requirement Analysis</c:v>
                </c:pt>
                <c:pt idx="7">
                  <c:v>Requirements Document</c:v>
                </c:pt>
                <c:pt idx="8">
                  <c:v>Project Design</c:v>
                </c:pt>
                <c:pt idx="9">
                  <c:v>Design Database</c:v>
                </c:pt>
                <c:pt idx="10">
                  <c:v>Object Design</c:v>
                </c:pt>
                <c:pt idx="11">
                  <c:v>Design Data Mining System</c:v>
                </c:pt>
                <c:pt idx="12">
                  <c:v>Design Reporting System</c:v>
                </c:pt>
                <c:pt idx="13">
                  <c:v>Design Document</c:v>
                </c:pt>
                <c:pt idx="14">
                  <c:v>Implement System</c:v>
                </c:pt>
                <c:pt idx="15">
                  <c:v>Design Test Cases</c:v>
                </c:pt>
                <c:pt idx="16">
                  <c:v>Unit Testing</c:v>
                </c:pt>
                <c:pt idx="17">
                  <c:v>Integrate System</c:v>
                </c:pt>
                <c:pt idx="18">
                  <c:v>System Testing</c:v>
                </c:pt>
                <c:pt idx="19">
                  <c:v>Poster Preparation</c:v>
                </c:pt>
                <c:pt idx="20">
                  <c:v>Debug &amp; Code Ref.</c:v>
                </c:pt>
                <c:pt idx="21">
                  <c:v>Final Deliverable</c:v>
                </c:pt>
                <c:pt idx="22">
                  <c:v>Project Deployment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3</c:v>
                </c:pt>
                <c:pt idx="1">
                  <c:v>5</c:v>
                </c:pt>
                <c:pt idx="2">
                  <c:v>7</c:v>
                </c:pt>
                <c:pt idx="3">
                  <c:v>21</c:v>
                </c:pt>
                <c:pt idx="4">
                  <c:v>4</c:v>
                </c:pt>
                <c:pt idx="5">
                  <c:v>7</c:v>
                </c:pt>
                <c:pt idx="6">
                  <c:v>5</c:v>
                </c:pt>
                <c:pt idx="7">
                  <c:v>21</c:v>
                </c:pt>
                <c:pt idx="8">
                  <c:v>14</c:v>
                </c:pt>
                <c:pt idx="9">
                  <c:v>3</c:v>
                </c:pt>
                <c:pt idx="10">
                  <c:v>4</c:v>
                </c:pt>
                <c:pt idx="11">
                  <c:v>7</c:v>
                </c:pt>
                <c:pt idx="12">
                  <c:v>8</c:v>
                </c:pt>
                <c:pt idx="13">
                  <c:v>21</c:v>
                </c:pt>
                <c:pt idx="14">
                  <c:v>19</c:v>
                </c:pt>
                <c:pt idx="15">
                  <c:v>6</c:v>
                </c:pt>
                <c:pt idx="16">
                  <c:v>12</c:v>
                </c:pt>
                <c:pt idx="17">
                  <c:v>14</c:v>
                </c:pt>
                <c:pt idx="18">
                  <c:v>7</c:v>
                </c:pt>
                <c:pt idx="19">
                  <c:v>14</c:v>
                </c:pt>
                <c:pt idx="20">
                  <c:v>14</c:v>
                </c:pt>
                <c:pt idx="21">
                  <c:v>7</c:v>
                </c:pt>
                <c:pt idx="2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902272"/>
        <c:axId val="150903808"/>
      </c:barChart>
      <c:catAx>
        <c:axId val="150902272"/>
        <c:scaling>
          <c:orientation val="maxMin"/>
        </c:scaling>
        <c:delete val="0"/>
        <c:axPos val="l"/>
        <c:majorTickMark val="out"/>
        <c:minorTickMark val="none"/>
        <c:tickLblPos val="nextTo"/>
        <c:crossAx val="150903808"/>
        <c:crosses val="autoZero"/>
        <c:auto val="1"/>
        <c:lblAlgn val="ctr"/>
        <c:lblOffset val="100"/>
        <c:noMultiLvlLbl val="0"/>
      </c:catAx>
      <c:valAx>
        <c:axId val="150903808"/>
        <c:scaling>
          <c:orientation val="minMax"/>
          <c:max val="41758"/>
          <c:min val="41652"/>
        </c:scaling>
        <c:delete val="0"/>
        <c:axPos val="t"/>
        <c:majorGridlines/>
        <c:numFmt formatCode="m/d/yy;@" sourceLinked="1"/>
        <c:majorTickMark val="out"/>
        <c:minorTickMark val="none"/>
        <c:tickLblPos val="nextTo"/>
        <c:crossAx val="150902272"/>
        <c:crosses val="autoZero"/>
        <c:crossBetween val="between"/>
        <c:majorUnit val="7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795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81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0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59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54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0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66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47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81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A7FE2-59DA-482A-8AFB-4354A47F5790}" type="datetimeFigureOut">
              <a:rPr lang="en-US" smtClean="0"/>
              <a:t>21/04/14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CC9FF-EEE8-4BF4-B8B6-B042A6927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0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641" y="0"/>
            <a:ext cx="10879282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35000"/>
            </a:schemeClr>
          </a:solidFill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52400"/>
            <a:ext cx="6057502" cy="139140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685800" y="2096151"/>
            <a:ext cx="7772400" cy="2247249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Project: Venture Hive Regional Miner </a:t>
            </a:r>
            <a:b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Members: </a:t>
            </a:r>
          </a:p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Elias Eskenazi &amp; Gian Piero Spicci</a:t>
            </a:r>
            <a:b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Mentor: Luis </a:t>
            </a:r>
            <a:r>
              <a:rPr lang="en-US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Amat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1371600" y="4549875"/>
            <a:ext cx="6400800" cy="2155725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129" b="1" dirty="0" smtClean="0">
                <a:solidFill>
                  <a:srgbClr val="BFF1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 Presentation</a:t>
            </a:r>
          </a:p>
          <a:p>
            <a:pPr algn="ctr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CIS 4911 Senior Project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of Computing and Information Sciences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04/21/2014</a:t>
            </a:r>
            <a:endParaRPr 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0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2600"/>
            <a:ext cx="8349690" cy="5105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Persistent Data Design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84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ianPiero\Dropbox\Senior Project\Documentos Finales\ClassDiagramAllSyst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09800"/>
            <a:ext cx="9144000" cy="415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449759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Class Diagram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151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0" y="152400"/>
            <a:ext cx="5715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System Test Case</a:t>
            </a:r>
          </a:p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Rainy Day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757172"/>
              </p:ext>
            </p:extLst>
          </p:nvPr>
        </p:nvGraphicFramePr>
        <p:xfrm>
          <a:off x="381000" y="2189194"/>
          <a:ext cx="8298180" cy="3931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992"/>
                <a:gridCol w="6603188"/>
              </a:tblGrid>
              <a:tr h="3886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Test ID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VHRM_system_runAlgorithm_002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7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Test Purpose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This test verifies that the system can correctly handle “Out Of Memory” errors.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7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Test Setup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effectLst/>
                        </a:rPr>
                        <a:t>The user selected a data set </a:t>
                      </a:r>
                      <a:r>
                        <a:rPr lang="en-US" sz="1800" dirty="0" smtClean="0">
                          <a:effectLst/>
                        </a:rPr>
                        <a:t>containing </a:t>
                      </a:r>
                      <a:r>
                        <a:rPr lang="en-US" sz="1800" dirty="0">
                          <a:effectLst/>
                        </a:rPr>
                        <a:t>over </a:t>
                      </a:r>
                      <a:r>
                        <a:rPr lang="en-US" sz="1800" dirty="0" smtClean="0">
                          <a:effectLst/>
                        </a:rPr>
                        <a:t>1,000,000 </a:t>
                      </a:r>
                      <a:r>
                        <a:rPr lang="en-US" sz="1800" dirty="0">
                          <a:effectLst/>
                        </a:rPr>
                        <a:t>instances.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 smtClean="0">
                          <a:effectLst/>
                        </a:rPr>
                        <a:t>All the algorithms are selected</a:t>
                      </a:r>
                      <a:r>
                        <a:rPr lang="en-US" sz="1800" baseline="0" dirty="0" smtClean="0">
                          <a:effectLst/>
                        </a:rPr>
                        <a:t> with the</a:t>
                      </a:r>
                      <a:r>
                        <a:rPr lang="en-US" sz="1800" dirty="0" smtClean="0">
                          <a:effectLst/>
                        </a:rPr>
                        <a:t> assigned attribute filters. </a:t>
                      </a:r>
                      <a:endParaRPr lang="en-US" sz="1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58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Inputs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effectLst/>
                        </a:rPr>
                        <a:t>User clicks “Run Now”.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 err="1">
                          <a:effectLst/>
                        </a:rPr>
                        <a:t>Apriori</a:t>
                      </a:r>
                      <a:r>
                        <a:rPr lang="en-US" sz="1800" dirty="0">
                          <a:effectLst/>
                        </a:rPr>
                        <a:t> started to run with the “Nominal to binary” and “Numeric to binary” attributes filters and was fed the “Municipality” data set…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72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Expected Output</a:t>
                      </a:r>
                      <a:endParaRPr lang="en-US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“You </a:t>
                      </a:r>
                      <a:r>
                        <a:rPr lang="en-US" sz="1800" dirty="0" smtClean="0">
                          <a:effectLst/>
                        </a:rPr>
                        <a:t>ran </a:t>
                      </a:r>
                      <a:r>
                        <a:rPr lang="en-US" sz="1800" dirty="0">
                          <a:effectLst/>
                        </a:rPr>
                        <a:t>out of memory! An algorithm might be taking </a:t>
                      </a:r>
                      <a:r>
                        <a:rPr lang="en-US" sz="1800" dirty="0" smtClean="0">
                          <a:effectLst/>
                        </a:rPr>
                        <a:t>too much</a:t>
                      </a:r>
                      <a:r>
                        <a:rPr lang="en-US" sz="1800" baseline="0" dirty="0" smtClean="0">
                          <a:effectLst/>
                        </a:rPr>
                        <a:t> space in memory.</a:t>
                      </a:r>
                      <a:r>
                        <a:rPr lang="en-US" sz="1800" dirty="0" smtClean="0">
                          <a:effectLst/>
                        </a:rPr>
                        <a:t>”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No </a:t>
                      </a:r>
                      <a:r>
                        <a:rPr lang="en-US" sz="1800" dirty="0">
                          <a:effectLst/>
                        </a:rPr>
                        <a:t>results are stored in the database. 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98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710744"/>
            <a:ext cx="87249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0" y="152400"/>
            <a:ext cx="5715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System Test Case</a:t>
            </a:r>
          </a:p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Rainy Day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1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8600" y="449759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Problem </a:t>
            </a:r>
            <a:endParaRPr lang="en-US" sz="44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2499479"/>
            <a:ext cx="8001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n-US" altLang="en-US" dirty="0">
                <a:cs typeface="Helvetica" panose="020B0604020202020204" pitchFamily="34" charset="0"/>
              </a:rPr>
              <a:t>Venture Hive is a South Florida company incubator –it provides other businesses, usually start-ups, with the guidance and tools they need to grow and be successful.</a:t>
            </a:r>
          </a:p>
          <a:p>
            <a:pPr algn="just">
              <a:spcBef>
                <a:spcPct val="0"/>
              </a:spcBef>
              <a:defRPr/>
            </a:pPr>
            <a:endParaRPr lang="en-US" altLang="en-US" dirty="0">
              <a:cs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defRPr/>
            </a:pPr>
            <a:r>
              <a:rPr lang="en-US" altLang="en-US" dirty="0">
                <a:cs typeface="Helvetica" panose="020B0604020202020204" pitchFamily="34" charset="0"/>
              </a:rPr>
              <a:t>To incubate efficiently, Venture Hive </a:t>
            </a:r>
            <a:r>
              <a:rPr lang="en-US" altLang="en-US" dirty="0" smtClean="0">
                <a:cs typeface="Helvetica" panose="020B0604020202020204" pitchFamily="34" charset="0"/>
              </a:rPr>
              <a:t>plans to collect </a:t>
            </a:r>
            <a:r>
              <a:rPr lang="en-US" altLang="en-US" dirty="0">
                <a:cs typeface="Helvetica" panose="020B0604020202020204" pitchFamily="34" charset="0"/>
              </a:rPr>
              <a:t>large amounts of data about </a:t>
            </a:r>
            <a:r>
              <a:rPr lang="en-US" altLang="en-US" dirty="0" smtClean="0">
                <a:cs typeface="Helvetica" panose="020B0604020202020204" pitchFamily="34" charset="0"/>
              </a:rPr>
              <a:t> companies located in South Florida; </a:t>
            </a:r>
            <a:r>
              <a:rPr lang="en-US" altLang="en-US" dirty="0">
                <a:cs typeface="Helvetica" panose="020B0604020202020204" pitchFamily="34" charset="0"/>
              </a:rPr>
              <a:t>however, it needs a system that mines and sifts the data to retrieve useful information</a:t>
            </a:r>
            <a:r>
              <a:rPr lang="en-US" altLang="en-US" dirty="0" smtClean="0">
                <a:cs typeface="Helvetica" panose="020B0604020202020204" pitchFamily="34" charset="0"/>
              </a:rPr>
              <a:t>.</a:t>
            </a:r>
          </a:p>
          <a:p>
            <a:pPr algn="just">
              <a:spcBef>
                <a:spcPct val="0"/>
              </a:spcBef>
              <a:defRPr/>
            </a:pPr>
            <a:endParaRPr lang="en-US" altLang="en-US" dirty="0">
              <a:cs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defRPr/>
            </a:pPr>
            <a:r>
              <a:rPr lang="en-US" altLang="en-US" dirty="0"/>
              <a:t>Having a human sort vast amounts of data in search of </a:t>
            </a:r>
            <a:r>
              <a:rPr lang="en-US" altLang="en-US" dirty="0" smtClean="0"/>
              <a:t>the </a:t>
            </a:r>
            <a:r>
              <a:rPr lang="en-US" altLang="en-US" dirty="0"/>
              <a:t>associations and clusters </a:t>
            </a:r>
            <a:r>
              <a:rPr lang="en-US" altLang="en-US" dirty="0" smtClean="0"/>
              <a:t>that resulted from the data mining can </a:t>
            </a:r>
            <a:r>
              <a:rPr lang="en-US" altLang="en-US" dirty="0"/>
              <a:t>be very costly, even unfeasible; having a program perform this task is much more manageable and effective.</a:t>
            </a:r>
          </a:p>
          <a:p>
            <a:pPr algn="just">
              <a:spcBef>
                <a:spcPct val="0"/>
              </a:spcBef>
              <a:defRPr/>
            </a:pPr>
            <a:endParaRPr lang="en-US" altLang="en-US" dirty="0">
              <a:cs typeface="Helvetica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10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20436" y="2590800"/>
            <a:ext cx="77723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en-US" altLang="en-US" dirty="0" smtClean="0"/>
              <a:t>Currently, Venture Hive does not have a data mining system in place; the company’s incorporation of the Regional Miner into its operational structure will mark its incursion into new territory. </a:t>
            </a:r>
          </a:p>
          <a:p>
            <a:pPr algn="just">
              <a:buFontTx/>
              <a:buNone/>
            </a:pPr>
            <a:endParaRPr lang="en-US" altLang="en-US" dirty="0"/>
          </a:p>
          <a:p>
            <a:pPr algn="just">
              <a:buFontTx/>
              <a:buNone/>
            </a:pPr>
            <a:r>
              <a:rPr lang="en-US" altLang="en-US" dirty="0" smtClean="0"/>
              <a:t>The idea is, on the one hand, for Venture Hive to identify salient correlations between specific business attributes in order to make informed recommendations to its clients; on the other hand, to sort businesses and entrepreneurs into groups, or “clusters”, based on shared features, with the purpose of tailoring its incubation approach according to the cluster to which a client belongs.</a:t>
            </a:r>
            <a:endParaRPr lang="en-US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8600" y="449759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Current System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Project Management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749628"/>
              </p:ext>
            </p:extLst>
          </p:nvPr>
        </p:nvGraphicFramePr>
        <p:xfrm>
          <a:off x="3220" y="1698938"/>
          <a:ext cx="9112876" cy="5159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343400" y="4876800"/>
            <a:ext cx="1485898" cy="2286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3257551" y="3652234"/>
            <a:ext cx="1790698" cy="122456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592422" y="1981200"/>
            <a:ext cx="2560478" cy="167103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4363792" y="5088228"/>
            <a:ext cx="2560478" cy="835517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6139734" y="5909793"/>
            <a:ext cx="2560478" cy="835517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53293" y="2447385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Planning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48249" y="3810000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Design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12126" y="4648200"/>
            <a:ext cx="1725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Implementation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10318" y="5321320"/>
            <a:ext cx="851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Testing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626732" y="6155426"/>
            <a:ext cx="1480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Final </a:t>
            </a:r>
            <a:r>
              <a:rPr lang="en-US" b="1" dirty="0" smtClean="0">
                <a:solidFill>
                  <a:srgbClr val="00B0F0"/>
                </a:solidFill>
              </a:rPr>
              <a:t>Delivery</a:t>
            </a:r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Implemented Use Cases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0" y="1782663"/>
            <a:ext cx="91440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Use Case ID: </a:t>
            </a:r>
            <a:r>
              <a:rPr lang="en-US" sz="1600" dirty="0"/>
              <a:t>VHMiner003 – Run Algorithms</a:t>
            </a:r>
          </a:p>
          <a:p>
            <a:r>
              <a:rPr lang="en-US" sz="1600" dirty="0"/>
              <a:t> </a:t>
            </a:r>
          </a:p>
          <a:p>
            <a:r>
              <a:rPr lang="en-US" sz="1600" b="1" dirty="0"/>
              <a:t>Description: </a:t>
            </a:r>
            <a:r>
              <a:rPr lang="en-US" sz="1600" dirty="0"/>
              <a:t>Allows the user to run all the algorithms in the selection list with all the attribute filters applied. The results are automatically stored in the database. </a:t>
            </a:r>
          </a:p>
          <a:p>
            <a:r>
              <a:rPr lang="en-US" sz="1600" dirty="0"/>
              <a:t> </a:t>
            </a:r>
          </a:p>
          <a:p>
            <a:r>
              <a:rPr lang="en-US" sz="1600" b="1" dirty="0"/>
              <a:t>Participating Actors: </a:t>
            </a:r>
            <a:r>
              <a:rPr lang="en-US" sz="1600" dirty="0"/>
              <a:t>Data Mining Admin</a:t>
            </a:r>
          </a:p>
          <a:p>
            <a:r>
              <a:rPr lang="en-US" sz="1600" dirty="0"/>
              <a:t> </a:t>
            </a:r>
          </a:p>
          <a:p>
            <a:r>
              <a:rPr lang="en-US" sz="1600" b="1" dirty="0"/>
              <a:t>Pre-conditions: </a:t>
            </a: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A data set is selected.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The user is on the “Algorithm Selection” window.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All algorithms are ready to be executed (i.e. attribute filter were applied to those algorithms that required filtering of the data). </a:t>
            </a:r>
          </a:p>
          <a:p>
            <a:r>
              <a:rPr lang="en-US" sz="1600" b="1" dirty="0"/>
              <a:t>Event Flow:</a:t>
            </a: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The user clicks the “Run Now” button.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When the results are ready, the user is prompted with summary of the run.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The results are automatically stored in the database. </a:t>
            </a:r>
            <a:endParaRPr lang="en-US" sz="1600" dirty="0" smtClean="0"/>
          </a:p>
          <a:p>
            <a:pPr marL="342900" lvl="0" indent="-342900">
              <a:buFont typeface="+mj-lt"/>
              <a:buAutoNum type="arabicPeriod"/>
            </a:pPr>
            <a:endParaRPr lang="en-US" sz="1600" dirty="0"/>
          </a:p>
          <a:p>
            <a:r>
              <a:rPr lang="en-US" sz="1600" b="1" dirty="0"/>
              <a:t>Post-conditions:</a:t>
            </a:r>
            <a:endParaRPr lang="en-US" sz="1600" dirty="0"/>
          </a:p>
          <a:p>
            <a:r>
              <a:rPr lang="en-US" sz="1600" dirty="0"/>
              <a:t>The run details, the results and the adjusted data are stored in the database for reporting purposes.  </a:t>
            </a:r>
          </a:p>
        </p:txBody>
      </p:sp>
    </p:spTree>
    <p:extLst>
      <p:ext uri="{BB962C8B-B14F-4D97-AF65-F5344CB8AC3E}">
        <p14:creationId xmlns:p14="http://schemas.microsoft.com/office/powerpoint/2010/main" val="15052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48" y="1735428"/>
            <a:ext cx="8720252" cy="519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Use Case Screenshot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34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76400"/>
            <a:ext cx="5943600" cy="5181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System Decomposition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378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System Deployment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026" name="Picture 2" descr="C:\Users\EEskenazi\Dropbox\University\Semestre-7\Senior Project\Documentos Finales\DeploymentDiagram JPE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9144000" cy="307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4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553200" y="6400800"/>
            <a:ext cx="2590800" cy="457200"/>
          </a:xfrm>
          <a:prstGeom prst="rect">
            <a:avLst/>
          </a:prstGeom>
          <a:solidFill>
            <a:srgbClr val="BFF11F"/>
          </a:solidFill>
          <a:ln>
            <a:solidFill>
              <a:srgbClr val="BFF1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152400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Persistent Data Design</a:t>
            </a:r>
            <a:endParaRPr lang="en-US" sz="3600" dirty="0" smtClean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829298" y="0"/>
            <a:ext cx="1790702" cy="1981200"/>
            <a:chOff x="4381498" y="0"/>
            <a:chExt cx="1790702" cy="1981200"/>
          </a:xfrm>
        </p:grpSpPr>
        <p:sp>
          <p:nvSpPr>
            <p:cNvPr id="5" name="Pentagon 4"/>
            <p:cNvSpPr/>
            <p:nvPr/>
          </p:nvSpPr>
          <p:spPr>
            <a:xfrm rot="5400000">
              <a:off x="4286249" y="95249"/>
              <a:ext cx="1981200" cy="1790702"/>
            </a:xfrm>
            <a:prstGeom prst="homePlate">
              <a:avLst>
                <a:gd name="adj" fmla="val 14463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581524" y="200404"/>
              <a:ext cx="1390649" cy="1371600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600" u="sng" dirty="0" smtClean="0">
                  <a:latin typeface="Arial Black" panose="020B0A04020102020204" pitchFamily="34" charset="0"/>
                </a:rPr>
                <a:t>V</a:t>
              </a:r>
              <a:endParaRPr lang="en-US" sz="6600" u="sng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0023"/>
            <a:ext cx="9144000" cy="42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8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403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FIU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Gian Piero Spicci Herrera</dc:creator>
  <cp:lastModifiedBy>Elias</cp:lastModifiedBy>
  <cp:revision>55</cp:revision>
  <dcterms:created xsi:type="dcterms:W3CDTF">2014-04-20T01:05:59Z</dcterms:created>
  <dcterms:modified xsi:type="dcterms:W3CDTF">2014-04-21T22:17:27Z</dcterms:modified>
</cp:coreProperties>
</file>